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7"/>
  </p:handoutMasterIdLst>
  <p:sldIdLst>
    <p:sldId id="317" r:id="rId3"/>
    <p:sldId id="323" r:id="rId5"/>
    <p:sldId id="293" r:id="rId6"/>
    <p:sldId id="264" r:id="rId7"/>
    <p:sldId id="322" r:id="rId8"/>
    <p:sldId id="259" r:id="rId9"/>
    <p:sldId id="274" r:id="rId10"/>
    <p:sldId id="287" r:id="rId11"/>
    <p:sldId id="299" r:id="rId12"/>
    <p:sldId id="278" r:id="rId13"/>
    <p:sldId id="321" r:id="rId14"/>
    <p:sldId id="288" r:id="rId15"/>
    <p:sldId id="262" r:id="rId16"/>
  </p:sldIdLst>
  <p:sldSz cx="9144000" cy="5143500" type="screen16x9"/>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600"/>
    <a:srgbClr val="3992DB"/>
    <a:srgbClr val="005DA2"/>
    <a:srgbClr val="0F1836"/>
    <a:srgbClr val="FDFDFD"/>
    <a:srgbClr val="D9D9D9"/>
    <a:srgbClr val="DCDE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35" autoAdjust="0"/>
    <p:restoredTop sz="94660" autoAdjust="0"/>
  </p:normalViewPr>
  <p:slideViewPr>
    <p:cSldViewPr showGuides="1">
      <p:cViewPr varScale="1">
        <p:scale>
          <a:sx n="169" d="100"/>
          <a:sy n="169" d="100"/>
        </p:scale>
        <p:origin x="-150" y="-96"/>
      </p:cViewPr>
      <p:guideLst>
        <p:guide orient="horz" pos="1637"/>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6" d="100"/>
        <a:sy n="186" d="100"/>
      </p:scale>
      <p:origin x="0" y="0"/>
    </p:cViewPr>
  </p:sorterViewPr>
  <p:notesViewPr>
    <p:cSldViewPr>
      <p:cViewPr varScale="1">
        <p:scale>
          <a:sx n="86" d="100"/>
          <a:sy n="86" d="100"/>
        </p:scale>
        <p:origin x="-3810" y="-90"/>
      </p:cViewPr>
      <p:guideLst>
        <p:guide orient="horz" pos="291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ags" Target="tags/tag1.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handoutMaster" Target="handoutMasters/handoutMaster1.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7" name="直接连接符 6"/>
          <p:cNvCxnSpPr/>
          <p:nvPr userDrawn="1"/>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7"/>
          <p:cNvGrpSpPr/>
          <p:nvPr userDrawn="1"/>
        </p:nvGrpSpPr>
        <p:grpSpPr bwMode="auto">
          <a:xfrm>
            <a:off x="323528" y="292895"/>
            <a:ext cx="390372" cy="205979"/>
            <a:chOff x="0" y="0"/>
            <a:chExt cx="1041399" cy="549275"/>
          </a:xfrm>
        </p:grpSpPr>
        <p:sp>
          <p:nvSpPr>
            <p:cNvPr id="13"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18" name="TextBox 15"/>
          <p:cNvSpPr txBox="1"/>
          <p:nvPr userDrawn="1"/>
        </p:nvSpPr>
        <p:spPr>
          <a:xfrm>
            <a:off x="8100392" y="241995"/>
            <a:ext cx="671347" cy="369332"/>
          </a:xfrm>
          <a:prstGeom prst="rect">
            <a:avLst/>
          </a:prstGeom>
          <a:noFill/>
        </p:spPr>
        <p:txBody>
          <a:bodyPr wrap="square" rtlCol="0">
            <a:spAutoFit/>
          </a:bodyPr>
          <a:lstStyle/>
          <a:p>
            <a:pPr algn="ctr"/>
            <a:fld id="{2EEF1883-7A0E-4F66-9932-E581691AD397}" type="slidenum">
              <a:rPr lang="zh-CN" altLang="en-US" sz="1800" b="0" smtClean="0">
                <a:solidFill>
                  <a:schemeClr val="accent1"/>
                </a:solidFill>
                <a:latin typeface="微软雅黑 Light" panose="020B0502040204020203" pitchFamily="34" charset="-122"/>
                <a:ea typeface="微软雅黑 Light" panose="020B0502040204020203" pitchFamily="34" charset="-122"/>
              </a:rPr>
            </a:fld>
            <a:r>
              <a:rPr lang="zh-CN" altLang="en-US" sz="1800" b="0" dirty="0" smtClean="0">
                <a:solidFill>
                  <a:schemeClr val="accent1"/>
                </a:solidFill>
                <a:latin typeface="微软雅黑 Light" panose="020B0502040204020203" pitchFamily="34" charset="-122"/>
                <a:ea typeface="微软雅黑 Light" panose="020B0502040204020203" pitchFamily="34" charset="-122"/>
              </a:rPr>
              <a:t> </a:t>
            </a:r>
            <a:endParaRPr lang="zh-CN" altLang="en-US" sz="1800" b="0" dirty="0">
              <a:solidFill>
                <a:schemeClr val="accent1"/>
              </a:solidFill>
              <a:latin typeface="微软雅黑 Light" panose="020B0502040204020203" pitchFamily="34" charset="-122"/>
              <a:ea typeface="微软雅黑 Light" panose="020B0502040204020203"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Tm="0">
    <p:cove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advTm="0">
    <p:cove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0">
    <p:cove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advTm="0">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3.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6" y="-21036"/>
            <a:ext cx="9144000" cy="3174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6" name="直接连接符 5"/>
          <p:cNvCxnSpPr>
            <a:cxnSpLocks noChangeShapeType="1"/>
          </p:cNvCxnSpPr>
          <p:nvPr/>
        </p:nvCxnSpPr>
        <p:spPr bwMode="auto">
          <a:xfrm flipH="1">
            <a:off x="3923928" y="2486603"/>
            <a:ext cx="4617801" cy="0"/>
          </a:xfrm>
          <a:prstGeom prst="line">
            <a:avLst/>
          </a:prstGeom>
          <a:noFill/>
          <a:ln w="12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矩形 47"/>
          <p:cNvSpPr/>
          <p:nvPr/>
        </p:nvSpPr>
        <p:spPr>
          <a:xfrm>
            <a:off x="179677" y="915450"/>
            <a:ext cx="8812530" cy="682625"/>
          </a:xfrm>
          <a:prstGeom prst="rect">
            <a:avLst/>
          </a:prstGeom>
        </p:spPr>
        <p:txBody>
          <a:bodyPr wrap="none" lIns="68571" tIns="34285" rIns="68571" bIns="34285">
            <a:spAutoFit/>
          </a:bodyPr>
          <a:lstStyle/>
          <a:p>
            <a:pPr algn="ctr"/>
            <a:r>
              <a:rPr lang="zh-CN" altLang="en-US" sz="4000" b="1" dirty="0" smtClean="0">
                <a:solidFill>
                  <a:schemeClr val="bg1"/>
                </a:solidFill>
                <a:latin typeface="微软雅黑" panose="020B0503020204020204" pitchFamily="34" charset="-122"/>
                <a:ea typeface="微软雅黑" panose="020B0503020204020204" pitchFamily="34" charset="-122"/>
              </a:rPr>
              <a:t>人工智能</a:t>
            </a:r>
            <a:r>
              <a:rPr lang="en-US" altLang="zh-CN" sz="4000" b="1" dirty="0" smtClean="0">
                <a:solidFill>
                  <a:schemeClr val="bg1"/>
                </a:solidFill>
                <a:latin typeface="微软雅黑" panose="020B0503020204020204" pitchFamily="34" charset="-122"/>
                <a:ea typeface="微软雅黑" panose="020B0503020204020204" pitchFamily="34" charset="-122"/>
              </a:rPr>
              <a:t>—</a:t>
            </a:r>
            <a:r>
              <a:rPr lang="zh-CN" altLang="en-US" sz="4000" b="1" dirty="0" smtClean="0">
                <a:solidFill>
                  <a:schemeClr val="bg1"/>
                </a:solidFill>
                <a:latin typeface="微软雅黑" panose="020B0503020204020204" pitchFamily="34" charset="-122"/>
                <a:ea typeface="微软雅黑" panose="020B0503020204020204" pitchFamily="34" charset="-122"/>
              </a:rPr>
              <a:t>国家高等教育智慧教育平台</a:t>
            </a:r>
            <a:endParaRPr lang="zh-CN" altLang="en-US" sz="4000" b="1" dirty="0" smtClean="0">
              <a:solidFill>
                <a:schemeClr val="bg1"/>
              </a:solidFill>
              <a:latin typeface="微软雅黑" panose="020B0503020204020204" pitchFamily="34" charset="-122"/>
              <a:ea typeface="微软雅黑" panose="020B0503020204020204" pitchFamily="34" charset="-122"/>
            </a:endParaRPr>
          </a:p>
        </p:txBody>
      </p:sp>
      <p:grpSp>
        <p:nvGrpSpPr>
          <p:cNvPr id="49" name="组合 48"/>
          <p:cNvGrpSpPr/>
          <p:nvPr/>
        </p:nvGrpSpPr>
        <p:grpSpPr>
          <a:xfrm>
            <a:off x="8541729" y="4515180"/>
            <a:ext cx="432048" cy="432834"/>
            <a:chOff x="6084168" y="1274820"/>
            <a:chExt cx="432048" cy="432834"/>
          </a:xfrm>
        </p:grpSpPr>
        <p:sp>
          <p:nvSpPr>
            <p:cNvPr id="50" name="椭圆 22"/>
            <p:cNvSpPr>
              <a:spLocks noChangeArrowheads="1"/>
            </p:cNvSpPr>
            <p:nvPr/>
          </p:nvSpPr>
          <p:spPr bwMode="auto">
            <a:xfrm>
              <a:off x="6084168" y="1274820"/>
              <a:ext cx="432048" cy="432834"/>
            </a:xfrm>
            <a:prstGeom prst="ellipse">
              <a:avLst/>
            </a:prstGeom>
            <a:solidFill>
              <a:srgbClr val="92D05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51"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52" name="组合 51"/>
          <p:cNvGrpSpPr/>
          <p:nvPr/>
        </p:nvGrpSpPr>
        <p:grpSpPr>
          <a:xfrm>
            <a:off x="7245585" y="4515573"/>
            <a:ext cx="432048" cy="432048"/>
            <a:chOff x="4788024" y="1275213"/>
            <a:chExt cx="432048" cy="432048"/>
          </a:xfrm>
        </p:grpSpPr>
        <p:sp>
          <p:nvSpPr>
            <p:cNvPr id="53"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54"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55" name="组合 54"/>
          <p:cNvGrpSpPr/>
          <p:nvPr/>
        </p:nvGrpSpPr>
        <p:grpSpPr>
          <a:xfrm>
            <a:off x="7893657" y="4515180"/>
            <a:ext cx="432833" cy="432834"/>
            <a:chOff x="5436096" y="1274820"/>
            <a:chExt cx="432833" cy="432834"/>
          </a:xfrm>
        </p:grpSpPr>
        <p:sp>
          <p:nvSpPr>
            <p:cNvPr id="56"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57"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58" name="组合 57"/>
          <p:cNvGrpSpPr/>
          <p:nvPr/>
        </p:nvGrpSpPr>
        <p:grpSpPr>
          <a:xfrm>
            <a:off x="5920231" y="4507560"/>
            <a:ext cx="432833" cy="432834"/>
            <a:chOff x="3491880" y="1274820"/>
            <a:chExt cx="432833" cy="432834"/>
          </a:xfrm>
        </p:grpSpPr>
        <p:sp>
          <p:nvSpPr>
            <p:cNvPr id="59" name="椭圆 16"/>
            <p:cNvSpPr>
              <a:spLocks noChangeArrowheads="1"/>
            </p:cNvSpPr>
            <p:nvPr/>
          </p:nvSpPr>
          <p:spPr bwMode="auto">
            <a:xfrm>
              <a:off x="3491880" y="1274820"/>
              <a:ext cx="432833" cy="432834"/>
            </a:xfrm>
            <a:prstGeom prst="ellipse">
              <a:avLst/>
            </a:pr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60"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61" name="组合 60"/>
          <p:cNvGrpSpPr/>
          <p:nvPr/>
        </p:nvGrpSpPr>
        <p:grpSpPr>
          <a:xfrm>
            <a:off x="6597513" y="4515180"/>
            <a:ext cx="432833" cy="432834"/>
            <a:chOff x="4139952" y="1274820"/>
            <a:chExt cx="432833" cy="432834"/>
          </a:xfrm>
        </p:grpSpPr>
        <p:sp>
          <p:nvSpPr>
            <p:cNvPr id="62"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63"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2" name="文本框 1"/>
          <p:cNvSpPr txBox="1"/>
          <p:nvPr/>
        </p:nvSpPr>
        <p:spPr>
          <a:xfrm>
            <a:off x="6804660" y="1851660"/>
            <a:ext cx="1960880" cy="521970"/>
          </a:xfrm>
          <a:prstGeom prst="rect">
            <a:avLst/>
          </a:prstGeom>
          <a:noFill/>
        </p:spPr>
        <p:txBody>
          <a:bodyPr wrap="none" rtlCol="0">
            <a:spAutoFit/>
          </a:bodyPr>
          <a:p>
            <a:r>
              <a:rPr lang="zh-CN" altLang="en-US" sz="2800" dirty="0" smtClean="0">
                <a:solidFill>
                  <a:schemeClr val="bg1"/>
                </a:solidFill>
                <a:latin typeface="微软雅黑" panose="020B0503020204020204" pitchFamily="34" charset="-122"/>
                <a:ea typeface="微软雅黑" panose="020B0503020204020204" pitchFamily="34" charset="-122"/>
              </a:rPr>
              <a:t>学生端讲解</a:t>
            </a:r>
            <a:endParaRPr lang="zh-CN" altLang="en-US" sz="2800" dirty="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right)">
                                      <p:cBhvr>
                                        <p:cTn id="13" dur="1000"/>
                                        <p:tgtEl>
                                          <p:spTgt spid="46"/>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nodeType="withEffect">
                                  <p:stCondLst>
                                    <p:cond delay="200"/>
                                  </p:stCondLst>
                                  <p:childTnLst>
                                    <p:set>
                                      <p:cBhvr>
                                        <p:cTn id="21" dur="1" fill="hold">
                                          <p:stCondLst>
                                            <p:cond delay="0"/>
                                          </p:stCondLst>
                                        </p:cTn>
                                        <p:tgtEl>
                                          <p:spTgt spid="61"/>
                                        </p:tgtEl>
                                        <p:attrNameLst>
                                          <p:attrName>style.visibility</p:attrName>
                                        </p:attrNameLst>
                                      </p:cBhvr>
                                      <p:to>
                                        <p:strVal val="visible"/>
                                      </p:to>
                                    </p:set>
                                    <p:anim calcmode="lin" valueType="num">
                                      <p:cBhvr>
                                        <p:cTn id="22" dur="500" fill="hold"/>
                                        <p:tgtEl>
                                          <p:spTgt spid="61"/>
                                        </p:tgtEl>
                                        <p:attrNameLst>
                                          <p:attrName>ppt_w</p:attrName>
                                        </p:attrNameLst>
                                      </p:cBhvr>
                                      <p:tavLst>
                                        <p:tav tm="0">
                                          <p:val>
                                            <p:fltVal val="0"/>
                                          </p:val>
                                        </p:tav>
                                        <p:tav tm="100000">
                                          <p:val>
                                            <p:strVal val="#ppt_w"/>
                                          </p:val>
                                        </p:tav>
                                      </p:tavLst>
                                    </p:anim>
                                    <p:anim calcmode="lin" valueType="num">
                                      <p:cBhvr>
                                        <p:cTn id="23" dur="500" fill="hold"/>
                                        <p:tgtEl>
                                          <p:spTgt spid="61"/>
                                        </p:tgtEl>
                                        <p:attrNameLst>
                                          <p:attrName>ppt_h</p:attrName>
                                        </p:attrNameLst>
                                      </p:cBhvr>
                                      <p:tavLst>
                                        <p:tav tm="0">
                                          <p:val>
                                            <p:fltVal val="0"/>
                                          </p:val>
                                        </p:tav>
                                        <p:tav tm="100000">
                                          <p:val>
                                            <p:strVal val="#ppt_h"/>
                                          </p:val>
                                        </p:tav>
                                      </p:tavLst>
                                    </p:anim>
                                    <p:animEffect transition="in" filter="fade">
                                      <p:cBhvr>
                                        <p:cTn id="24" dur="500"/>
                                        <p:tgtEl>
                                          <p:spTgt spid="61"/>
                                        </p:tgtEl>
                                      </p:cBhvr>
                                    </p:animEffect>
                                  </p:childTnLst>
                                </p:cTn>
                              </p:par>
                              <p:par>
                                <p:cTn id="25" presetID="53" presetClass="entr" presetSubtype="16" fill="hold" nodeType="withEffect">
                                  <p:stCondLst>
                                    <p:cond delay="400"/>
                                  </p:stCondLst>
                                  <p:childTnLst>
                                    <p:set>
                                      <p:cBhvr>
                                        <p:cTn id="26" dur="1" fill="hold">
                                          <p:stCondLst>
                                            <p:cond delay="0"/>
                                          </p:stCondLst>
                                        </p:cTn>
                                        <p:tgtEl>
                                          <p:spTgt spid="52"/>
                                        </p:tgtEl>
                                        <p:attrNameLst>
                                          <p:attrName>style.visibility</p:attrName>
                                        </p:attrNameLst>
                                      </p:cBhvr>
                                      <p:to>
                                        <p:strVal val="visible"/>
                                      </p:to>
                                    </p:set>
                                    <p:anim calcmode="lin" valueType="num">
                                      <p:cBhvr>
                                        <p:cTn id="27" dur="500" fill="hold"/>
                                        <p:tgtEl>
                                          <p:spTgt spid="52"/>
                                        </p:tgtEl>
                                        <p:attrNameLst>
                                          <p:attrName>ppt_w</p:attrName>
                                        </p:attrNameLst>
                                      </p:cBhvr>
                                      <p:tavLst>
                                        <p:tav tm="0">
                                          <p:val>
                                            <p:fltVal val="0"/>
                                          </p:val>
                                        </p:tav>
                                        <p:tav tm="100000">
                                          <p:val>
                                            <p:strVal val="#ppt_w"/>
                                          </p:val>
                                        </p:tav>
                                      </p:tavLst>
                                    </p:anim>
                                    <p:anim calcmode="lin" valueType="num">
                                      <p:cBhvr>
                                        <p:cTn id="28" dur="500" fill="hold"/>
                                        <p:tgtEl>
                                          <p:spTgt spid="52"/>
                                        </p:tgtEl>
                                        <p:attrNameLst>
                                          <p:attrName>ppt_h</p:attrName>
                                        </p:attrNameLst>
                                      </p:cBhvr>
                                      <p:tavLst>
                                        <p:tav tm="0">
                                          <p:val>
                                            <p:fltVal val="0"/>
                                          </p:val>
                                        </p:tav>
                                        <p:tav tm="100000">
                                          <p:val>
                                            <p:strVal val="#ppt_h"/>
                                          </p:val>
                                        </p:tav>
                                      </p:tavLst>
                                    </p:anim>
                                    <p:animEffect transition="in" filter="fade">
                                      <p:cBhvr>
                                        <p:cTn id="29" dur="500"/>
                                        <p:tgtEl>
                                          <p:spTgt spid="52"/>
                                        </p:tgtEl>
                                      </p:cBhvr>
                                    </p:animEffect>
                                  </p:childTnLst>
                                </p:cTn>
                              </p:par>
                              <p:par>
                                <p:cTn id="30" presetID="53" presetClass="entr" presetSubtype="16" fill="hold" nodeType="withEffect">
                                  <p:stCondLst>
                                    <p:cond delay="600"/>
                                  </p:stCondLst>
                                  <p:childTnLst>
                                    <p:set>
                                      <p:cBhvr>
                                        <p:cTn id="31" dur="1" fill="hold">
                                          <p:stCondLst>
                                            <p:cond delay="0"/>
                                          </p:stCondLst>
                                        </p:cTn>
                                        <p:tgtEl>
                                          <p:spTgt spid="55"/>
                                        </p:tgtEl>
                                        <p:attrNameLst>
                                          <p:attrName>style.visibility</p:attrName>
                                        </p:attrNameLst>
                                      </p:cBhvr>
                                      <p:to>
                                        <p:strVal val="visible"/>
                                      </p:to>
                                    </p:set>
                                    <p:anim calcmode="lin" valueType="num">
                                      <p:cBhvr>
                                        <p:cTn id="32" dur="500" fill="hold"/>
                                        <p:tgtEl>
                                          <p:spTgt spid="55"/>
                                        </p:tgtEl>
                                        <p:attrNameLst>
                                          <p:attrName>ppt_w</p:attrName>
                                        </p:attrNameLst>
                                      </p:cBhvr>
                                      <p:tavLst>
                                        <p:tav tm="0">
                                          <p:val>
                                            <p:fltVal val="0"/>
                                          </p:val>
                                        </p:tav>
                                        <p:tav tm="100000">
                                          <p:val>
                                            <p:strVal val="#ppt_w"/>
                                          </p:val>
                                        </p:tav>
                                      </p:tavLst>
                                    </p:anim>
                                    <p:anim calcmode="lin" valueType="num">
                                      <p:cBhvr>
                                        <p:cTn id="33" dur="500" fill="hold"/>
                                        <p:tgtEl>
                                          <p:spTgt spid="55"/>
                                        </p:tgtEl>
                                        <p:attrNameLst>
                                          <p:attrName>ppt_h</p:attrName>
                                        </p:attrNameLst>
                                      </p:cBhvr>
                                      <p:tavLst>
                                        <p:tav tm="0">
                                          <p:val>
                                            <p:fltVal val="0"/>
                                          </p:val>
                                        </p:tav>
                                        <p:tav tm="100000">
                                          <p:val>
                                            <p:strVal val="#ppt_h"/>
                                          </p:val>
                                        </p:tav>
                                      </p:tavLst>
                                    </p:anim>
                                    <p:animEffect transition="in" filter="fade">
                                      <p:cBhvr>
                                        <p:cTn id="34" dur="500"/>
                                        <p:tgtEl>
                                          <p:spTgt spid="55"/>
                                        </p:tgtEl>
                                      </p:cBhvr>
                                    </p:animEffect>
                                  </p:childTnLst>
                                </p:cTn>
                              </p:par>
                              <p:par>
                                <p:cTn id="35" presetID="53" presetClass="entr" presetSubtype="16" fill="hold" nodeType="withEffect">
                                  <p:stCondLst>
                                    <p:cond delay="80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fill="hold"/>
                                        <p:tgtEl>
                                          <p:spTgt spid="49"/>
                                        </p:tgtEl>
                                        <p:attrNameLst>
                                          <p:attrName>ppt_w</p:attrName>
                                        </p:attrNameLst>
                                      </p:cBhvr>
                                      <p:tavLst>
                                        <p:tav tm="0">
                                          <p:val>
                                            <p:fltVal val="0"/>
                                          </p:val>
                                        </p:tav>
                                        <p:tav tm="100000">
                                          <p:val>
                                            <p:strVal val="#ppt_w"/>
                                          </p:val>
                                        </p:tav>
                                      </p:tavLst>
                                    </p:anim>
                                    <p:anim calcmode="lin" valueType="num">
                                      <p:cBhvr>
                                        <p:cTn id="38" dur="500" fill="hold"/>
                                        <p:tgtEl>
                                          <p:spTgt spid="49"/>
                                        </p:tgtEl>
                                        <p:attrNameLst>
                                          <p:attrName>ppt_h</p:attrName>
                                        </p:attrNameLst>
                                      </p:cBhvr>
                                      <p:tavLst>
                                        <p:tav tm="0">
                                          <p:val>
                                            <p:fltVal val="0"/>
                                          </p:val>
                                        </p:tav>
                                        <p:tav tm="100000">
                                          <p:val>
                                            <p:strVal val="#ppt_h"/>
                                          </p:val>
                                        </p:tav>
                                      </p:tavLst>
                                    </p:anim>
                                    <p:animEffect transition="in" filter="fade">
                                      <p:cBhvr>
                                        <p:cTn id="3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5168"/>
          <p:cNvSpPr/>
          <p:nvPr/>
        </p:nvSpPr>
        <p:spPr>
          <a:xfrm>
            <a:off x="1205564" y="2740899"/>
            <a:ext cx="2704811" cy="1123412"/>
          </a:xfrm>
          <a:custGeom>
            <a:avLst/>
            <a:gdLst/>
            <a:ahLst/>
            <a:cxnLst>
              <a:cxn ang="0">
                <a:pos x="wd2" y="hd2"/>
              </a:cxn>
              <a:cxn ang="5400000">
                <a:pos x="wd2" y="hd2"/>
              </a:cxn>
              <a:cxn ang="10800000">
                <a:pos x="wd2" y="hd2"/>
              </a:cxn>
              <a:cxn ang="16200000">
                <a:pos x="wd2" y="hd2"/>
              </a:cxn>
            </a:cxnLst>
            <a:rect l="0" t="0" r="r" b="b"/>
            <a:pathLst>
              <a:path w="21600" h="21600" extrusionOk="0">
                <a:moveTo>
                  <a:pt x="19743" y="0"/>
                </a:moveTo>
                <a:lnTo>
                  <a:pt x="1857" y="13286"/>
                </a:lnTo>
                <a:lnTo>
                  <a:pt x="0" y="21600"/>
                </a:lnTo>
                <a:lnTo>
                  <a:pt x="21600" y="8314"/>
                </a:lnTo>
                <a:cubicBezTo>
                  <a:pt x="21600" y="8314"/>
                  <a:pt x="19743" y="0"/>
                  <a:pt x="19743" y="0"/>
                </a:cubicBezTo>
                <a:close/>
              </a:path>
            </a:pathLst>
          </a:custGeom>
          <a:solidFill>
            <a:schemeClr val="bg1">
              <a:lumMod val="85000"/>
            </a:schemeClr>
          </a:solidFill>
          <a:ln w="12700" cap="flat">
            <a:noFill/>
            <a:miter lim="400000"/>
          </a:ln>
          <a:effectLst/>
        </p:spPr>
        <p:txBody>
          <a:bodyPr wrap="square" lIns="38100" tIns="38100" rIns="38100" bIns="38100" numCol="1" anchor="ctr">
            <a:noAutofit/>
          </a:bodyPr>
          <a:lstStyle/>
          <a:p>
            <a:pPr algn="ct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US" sz="1200" dirty="0">
              <a:solidFill>
                <a:schemeClr val="bg1"/>
              </a:solidFill>
              <a:latin typeface="微软雅黑" panose="020B0503020204020204" pitchFamily="34" charset="-122"/>
              <a:ea typeface="微软雅黑" panose="020B0503020204020204" pitchFamily="34" charset="-122"/>
              <a:cs typeface="Lato Light"/>
            </a:endParaRPr>
          </a:p>
        </p:txBody>
      </p:sp>
      <p:sp>
        <p:nvSpPr>
          <p:cNvPr id="34" name="Title 1"/>
          <p:cNvSpPr txBox="1"/>
          <p:nvPr/>
        </p:nvSpPr>
        <p:spPr>
          <a:xfrm>
            <a:off x="827405" y="205740"/>
            <a:ext cx="4500245" cy="379730"/>
          </a:xfrm>
          <a:prstGeom prst="rect">
            <a:avLst/>
          </a:prstGeom>
        </p:spPr>
        <p:txBody>
          <a:bodyPr lIns="0" rIns="0" anchor="ctr">
            <a:noAutofit/>
            <a:scene3d>
              <a:camera prst="orthographicFront"/>
              <a:lightRig rig="threePt" dir="t"/>
            </a:scene3d>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电脑端</a:t>
            </a:r>
            <a:r>
              <a:rPr lang="zh-CN" altLang="en-US"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操作方法</a:t>
            </a:r>
            <a:r>
              <a:rPr lang="en-US" altLang="zh-CN"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t>
            </a:r>
            <a:r>
              <a:rPr lang="zh-CN" altLang="en-US"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登录</a:t>
            </a:r>
            <a:endParaRPr lang="zh-CN" altLang="en-US"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pic>
        <p:nvPicPr>
          <p:cNvPr id="2" name="图片 1" descr="屏幕截图 2025-06-20 224415"/>
          <p:cNvPicPr>
            <a:picLocks noChangeAspect="1"/>
          </p:cNvPicPr>
          <p:nvPr/>
        </p:nvPicPr>
        <p:blipFill>
          <a:blip r:embed="rId1"/>
          <a:stretch>
            <a:fillRect/>
          </a:stretch>
        </p:blipFill>
        <p:spPr>
          <a:xfrm>
            <a:off x="251460" y="1713230"/>
            <a:ext cx="4761230" cy="2847340"/>
          </a:xfrm>
          <a:prstGeom prst="rect">
            <a:avLst/>
          </a:prstGeom>
        </p:spPr>
      </p:pic>
      <p:pic>
        <p:nvPicPr>
          <p:cNvPr id="3" name="图片 2" descr="屏幕截图 2025-06-20 224509"/>
          <p:cNvPicPr>
            <a:picLocks noChangeAspect="1"/>
          </p:cNvPicPr>
          <p:nvPr/>
        </p:nvPicPr>
        <p:blipFill>
          <a:blip r:embed="rId2"/>
          <a:stretch>
            <a:fillRect/>
          </a:stretch>
        </p:blipFill>
        <p:spPr>
          <a:xfrm>
            <a:off x="4716145" y="1707515"/>
            <a:ext cx="4317365" cy="2759075"/>
          </a:xfrm>
          <a:prstGeom prst="rect">
            <a:avLst/>
          </a:prstGeom>
        </p:spPr>
      </p:pic>
      <p:sp>
        <p:nvSpPr>
          <p:cNvPr id="44" name="文本框 43"/>
          <p:cNvSpPr txBox="1"/>
          <p:nvPr/>
        </p:nvSpPr>
        <p:spPr>
          <a:xfrm>
            <a:off x="395605" y="843280"/>
            <a:ext cx="8514080" cy="583565"/>
          </a:xfrm>
          <a:prstGeom prst="rect">
            <a:avLst/>
          </a:prstGeom>
          <a:noFill/>
        </p:spPr>
        <p:txBody>
          <a:bodyPr wrap="none" rtlCol="0">
            <a:spAutoFit/>
          </a:bodyPr>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完成注册后进入左下角页面，点击</a:t>
            </a:r>
            <a:r>
              <a:rPr lang="zh-CN" altLang="en-US" sz="1600" dirty="0" smtClean="0">
                <a:solidFill>
                  <a:srgbClr val="FF0000"/>
                </a:solidFill>
                <a:latin typeface="微软雅黑" panose="020B0503020204020204" pitchFamily="34" charset="-122"/>
                <a:ea typeface="微软雅黑" panose="020B0503020204020204" pitchFamily="34" charset="-122"/>
              </a:rPr>
              <a:t>【人工智能教学公共服务开放应用专区】</a:t>
            </a:r>
            <a:r>
              <a:rPr lang="zh-CN" altLang="en-US" sz="1600" dirty="0" smtClean="0">
                <a:solidFill>
                  <a:schemeClr val="tx1"/>
                </a:solidFill>
                <a:latin typeface="微软雅黑" panose="020B0503020204020204" pitchFamily="34" charset="-122"/>
                <a:ea typeface="微软雅黑" panose="020B0503020204020204" pitchFamily="34" charset="-122"/>
              </a:rPr>
              <a:t>，即可进入</a:t>
            </a:r>
            <a:r>
              <a:rPr lang="zh-CN" altLang="en-US" sz="1600" dirty="0" smtClean="0">
                <a:solidFill>
                  <a:schemeClr val="tx1"/>
                </a:solidFill>
                <a:latin typeface="微软雅黑" panose="020B0503020204020204" pitchFamily="34" charset="-122"/>
                <a:ea typeface="微软雅黑" panose="020B0503020204020204" pitchFamily="34" charset="-122"/>
              </a:rPr>
              <a:t>原先页</a:t>
            </a:r>
            <a:endParaRPr lang="zh-CN" altLang="en-US" sz="1600" dirty="0" smtClean="0">
              <a:solidFill>
                <a:schemeClr val="tx1"/>
              </a:solidFill>
              <a:latin typeface="微软雅黑" panose="020B0503020204020204" pitchFamily="34" charset="-122"/>
              <a:ea typeface="微软雅黑" panose="020B0503020204020204" pitchFamily="34" charset="-122"/>
            </a:endParaRPr>
          </a:p>
          <a:p>
            <a:r>
              <a:rPr lang="zh-CN" altLang="en-US" sz="1600" dirty="0" smtClean="0">
                <a:solidFill>
                  <a:schemeClr val="tx1"/>
                </a:solidFill>
                <a:latin typeface="微软雅黑" panose="020B0503020204020204" pitchFamily="34" charset="-122"/>
                <a:ea typeface="微软雅黑" panose="020B0503020204020204" pitchFamily="34" charset="-122"/>
              </a:rPr>
              <a:t>面</a:t>
            </a:r>
            <a:r>
              <a:rPr lang="zh-CN" altLang="en-US" sz="1600" dirty="0" smtClean="0">
                <a:solidFill>
                  <a:schemeClr val="tx1"/>
                </a:solidFill>
                <a:latin typeface="微软雅黑" panose="020B0503020204020204" pitchFamily="34" charset="-122"/>
                <a:ea typeface="微软雅黑" panose="020B0503020204020204" pitchFamily="34" charset="-122"/>
              </a:rPr>
              <a:t>进行学习</a:t>
            </a:r>
            <a:endParaRPr lang="zh-CN" altLang="en-US" sz="1600" dirty="0" smtClean="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4"/>
                                        </p:tgtEl>
                                        <p:attrNameLst>
                                          <p:attrName>ppt_y</p:attrName>
                                        </p:attrNameLst>
                                      </p:cBhvr>
                                      <p:tavLst>
                                        <p:tav tm="0">
                                          <p:val>
                                            <p:strVal val="#ppt_y"/>
                                          </p:val>
                                        </p:tav>
                                        <p:tav tm="100000">
                                          <p:val>
                                            <p:strVal val="#ppt_y"/>
                                          </p:val>
                                        </p:tav>
                                      </p:tavLst>
                                    </p:anim>
                                    <p:anim calcmode="lin" valueType="num">
                                      <p:cBhvr>
                                        <p:cTn id="9"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4"/>
                                        </p:tgtEl>
                                      </p:cBhvr>
                                    </p:animEffect>
                                  </p:childTnLst>
                                </p:cTn>
                              </p:par>
                            </p:childTnLst>
                          </p:cTn>
                        </p:par>
                        <p:par>
                          <p:cTn id="12" fill="hold">
                            <p:stCondLst>
                              <p:cond delay="949"/>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23850" y="123825"/>
            <a:ext cx="4279265" cy="583565"/>
          </a:xfrm>
          <a:prstGeom prst="rect">
            <a:avLst/>
          </a:prstGeom>
          <a:noFill/>
        </p:spPr>
        <p:txBody>
          <a:bodyPr wrap="none" rtlCol="0">
            <a:spAutoFit/>
            <a:scene3d>
              <a:camera prst="orthographicFront"/>
              <a:lightRig rig="threePt" dir="t"/>
            </a:scene3d>
          </a:bodyPr>
          <a:p>
            <a:pPr algn="l"/>
            <a:r>
              <a:rPr lang="zh-CN" altLang="en-US"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电脑端</a:t>
            </a:r>
            <a:r>
              <a:rPr lang="zh-CN" altLang="en-US" sz="3200" b="1"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操作方法</a:t>
            </a:r>
            <a:r>
              <a:rPr lang="en-US" altLang="zh-CN" sz="3200" b="1"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t>
            </a:r>
            <a:r>
              <a:rPr lang="zh-CN" altLang="en-US" sz="3200" b="1"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学习</a:t>
            </a:r>
            <a:endParaRPr lang="zh-CN" altLang="en-US" sz="3200" b="1"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pic>
        <p:nvPicPr>
          <p:cNvPr id="6" name="图片 5" descr="屏幕截图 2025-06-20 230506"/>
          <p:cNvPicPr>
            <a:picLocks noChangeAspect="1"/>
          </p:cNvPicPr>
          <p:nvPr/>
        </p:nvPicPr>
        <p:blipFill>
          <a:blip r:embed="rId1"/>
          <a:stretch>
            <a:fillRect/>
          </a:stretch>
        </p:blipFill>
        <p:spPr>
          <a:xfrm>
            <a:off x="34925" y="1619250"/>
            <a:ext cx="4448810" cy="1528445"/>
          </a:xfrm>
          <a:prstGeom prst="rect">
            <a:avLst/>
          </a:prstGeom>
        </p:spPr>
      </p:pic>
      <p:pic>
        <p:nvPicPr>
          <p:cNvPr id="7" name="图片 6" descr="屏幕截图 2025-06-20 230529"/>
          <p:cNvPicPr>
            <a:picLocks noChangeAspect="1"/>
          </p:cNvPicPr>
          <p:nvPr/>
        </p:nvPicPr>
        <p:blipFill>
          <a:blip r:embed="rId2"/>
          <a:stretch>
            <a:fillRect/>
          </a:stretch>
        </p:blipFill>
        <p:spPr>
          <a:xfrm>
            <a:off x="35560" y="3147695"/>
            <a:ext cx="4448175" cy="1938655"/>
          </a:xfrm>
          <a:prstGeom prst="rect">
            <a:avLst/>
          </a:prstGeom>
        </p:spPr>
      </p:pic>
      <p:pic>
        <p:nvPicPr>
          <p:cNvPr id="8" name="图片 7" descr="屏幕截图 2025-06-20 231534"/>
          <p:cNvPicPr>
            <a:picLocks noChangeAspect="1"/>
          </p:cNvPicPr>
          <p:nvPr/>
        </p:nvPicPr>
        <p:blipFill>
          <a:blip r:embed="rId3"/>
          <a:stretch>
            <a:fillRect/>
          </a:stretch>
        </p:blipFill>
        <p:spPr>
          <a:xfrm>
            <a:off x="4483735" y="1563370"/>
            <a:ext cx="4523105" cy="1687195"/>
          </a:xfrm>
          <a:prstGeom prst="rect">
            <a:avLst/>
          </a:prstGeom>
        </p:spPr>
      </p:pic>
      <p:pic>
        <p:nvPicPr>
          <p:cNvPr id="9" name="图片 8" descr="屏幕截图 2025-06-20 231543"/>
          <p:cNvPicPr>
            <a:picLocks noChangeAspect="1"/>
          </p:cNvPicPr>
          <p:nvPr/>
        </p:nvPicPr>
        <p:blipFill>
          <a:blip r:embed="rId4"/>
          <a:stretch>
            <a:fillRect/>
          </a:stretch>
        </p:blipFill>
        <p:spPr>
          <a:xfrm>
            <a:off x="5579745" y="2700020"/>
            <a:ext cx="2496185" cy="2443480"/>
          </a:xfrm>
          <a:prstGeom prst="rect">
            <a:avLst/>
          </a:prstGeom>
        </p:spPr>
      </p:pic>
      <p:cxnSp>
        <p:nvCxnSpPr>
          <p:cNvPr id="10" name="直接箭头连接符 9"/>
          <p:cNvCxnSpPr/>
          <p:nvPr/>
        </p:nvCxnSpPr>
        <p:spPr>
          <a:xfrm>
            <a:off x="2166620" y="2414905"/>
            <a:ext cx="29210" cy="94869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p:nvPr/>
        </p:nvCxnSpPr>
        <p:spPr>
          <a:xfrm>
            <a:off x="6461760" y="2336800"/>
            <a:ext cx="558800" cy="45085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2" name="文本框 11"/>
          <p:cNvSpPr txBox="1"/>
          <p:nvPr/>
        </p:nvSpPr>
        <p:spPr>
          <a:xfrm>
            <a:off x="-73660" y="627380"/>
            <a:ext cx="9088755" cy="829945"/>
          </a:xfrm>
          <a:prstGeom prst="rect">
            <a:avLst/>
          </a:prstGeom>
          <a:noFill/>
        </p:spPr>
        <p:txBody>
          <a:bodyPr wrap="none" rtlCol="0">
            <a:spAutoFit/>
          </a:bodyPr>
          <a:p>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若为首次选择</a:t>
            </a:r>
            <a:r>
              <a:rPr lang="zh-CN" altLang="en-US" sz="1600" dirty="0" smtClean="0">
                <a:solidFill>
                  <a:srgbClr val="FF0000"/>
                </a:solidFill>
                <a:latin typeface="微软雅黑" panose="020B0503020204020204" pitchFamily="34" charset="-122"/>
                <a:ea typeface="微软雅黑" panose="020B0503020204020204" pitchFamily="34" charset="-122"/>
              </a:rPr>
              <a:t>学堂在线、智慧树等</a:t>
            </a:r>
            <a:r>
              <a:rPr lang="zh-CN" altLang="en-US" sz="1600" dirty="0" smtClean="0">
                <a:solidFill>
                  <a:schemeClr val="tx1"/>
                </a:solidFill>
                <a:latin typeface="微软雅黑" panose="020B0503020204020204" pitchFamily="34" charset="-122"/>
                <a:ea typeface="微软雅黑" panose="020B0503020204020204" pitchFamily="34" charset="-122"/>
              </a:rPr>
              <a:t>开课平台，需要登录相应平台的账号并进行身份验证，</a:t>
            </a:r>
            <a:r>
              <a:rPr lang="zh-CN" altLang="en-US" sz="1600" dirty="0" smtClean="0">
                <a:solidFill>
                  <a:schemeClr val="tx1"/>
                </a:solidFill>
                <a:latin typeface="微软雅黑" panose="020B0503020204020204" pitchFamily="34" charset="-122"/>
                <a:ea typeface="微软雅黑" panose="020B0503020204020204" pitchFamily="34" charset="-122"/>
              </a:rPr>
              <a:t>完成验证</a:t>
            </a:r>
            <a:endParaRPr lang="zh-CN" altLang="en-US" sz="1600" dirty="0" smtClean="0">
              <a:solidFill>
                <a:schemeClr val="tx1"/>
              </a:solidFill>
              <a:latin typeface="微软雅黑" panose="020B0503020204020204" pitchFamily="34" charset="-122"/>
              <a:ea typeface="微软雅黑" panose="020B0503020204020204" pitchFamily="34" charset="-122"/>
            </a:endParaRPr>
          </a:p>
          <a:p>
            <a:r>
              <a:rPr lang="zh-CN" altLang="en-US" sz="1600" dirty="0" smtClean="0">
                <a:solidFill>
                  <a:schemeClr val="tx1"/>
                </a:solidFill>
                <a:latin typeface="微软雅黑" panose="020B0503020204020204" pitchFamily="34" charset="-122"/>
                <a:ea typeface="微软雅黑" panose="020B0503020204020204" pitchFamily="34" charset="-122"/>
              </a:rPr>
              <a:t>即可</a:t>
            </a:r>
            <a:endParaRPr lang="zh-CN" altLang="en-US" sz="1600" dirty="0" smtClean="0">
              <a:solidFill>
                <a:schemeClr val="tx1"/>
              </a:solidFill>
              <a:latin typeface="微软雅黑" panose="020B0503020204020204" pitchFamily="34" charset="-122"/>
              <a:ea typeface="微软雅黑" panose="020B0503020204020204" pitchFamily="34" charset="-122"/>
            </a:endParaRPr>
          </a:p>
          <a:p>
            <a:r>
              <a:rPr lang="en-US" altLang="zh-CN" sz="1600" dirty="0" smtClean="0">
                <a:solidFill>
                  <a:schemeClr val="tx1"/>
                </a:solidFill>
                <a:latin typeface="微软雅黑" panose="020B0503020204020204" pitchFamily="34" charset="-122"/>
                <a:ea typeface="微软雅黑" panose="020B0503020204020204" pitchFamily="34" charset="-122"/>
              </a:rPr>
              <a:t>2.</a:t>
            </a:r>
            <a:r>
              <a:rPr lang="zh-CN" altLang="en-US" sz="1600" dirty="0" smtClean="0">
                <a:solidFill>
                  <a:schemeClr val="tx1"/>
                </a:solidFill>
                <a:latin typeface="微软雅黑" panose="020B0503020204020204" pitchFamily="34" charset="-122"/>
                <a:ea typeface="微软雅黑" panose="020B0503020204020204" pitchFamily="34" charset="-122"/>
              </a:rPr>
              <a:t>若为学堂在线平台新用户点击不绑定学堂账户，直接进入，然后完善个人信息</a:t>
            </a:r>
            <a:r>
              <a:rPr lang="zh-CN" altLang="en-US" sz="1600" dirty="0" smtClean="0">
                <a:solidFill>
                  <a:schemeClr val="tx1"/>
                </a:solidFill>
                <a:latin typeface="微软雅黑" panose="020B0503020204020204" pitchFamily="34" charset="-122"/>
                <a:ea typeface="微软雅黑" panose="020B0503020204020204" pitchFamily="34" charset="-122"/>
              </a:rPr>
              <a:t>即可</a:t>
            </a:r>
            <a:endParaRPr lang="zh-CN" altLang="en-US" sz="1600" dirty="0" smtClean="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p:nvPr/>
        </p:nvSpPr>
        <p:spPr>
          <a:xfrm>
            <a:off x="857885" y="200025"/>
            <a:ext cx="4669790" cy="379730"/>
          </a:xfrm>
          <a:prstGeom prst="rect">
            <a:avLst/>
          </a:prstGeom>
        </p:spPr>
        <p:txBody>
          <a:bodyPr lIns="0" rIns="0" anchor="ctr">
            <a:noAutofit/>
            <a:scene3d>
              <a:camera prst="orthographicFront"/>
              <a:lightRig rig="threePt" dir="t"/>
            </a:scene3d>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电脑端</a:t>
            </a:r>
            <a:r>
              <a:rPr lang="zh-CN" altLang="en-US"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操作方法</a:t>
            </a:r>
            <a:r>
              <a:rPr lang="en-US" altLang="en-GB"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t>
            </a:r>
            <a:r>
              <a:rPr lang="zh-CN" altLang="en-US"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学习</a:t>
            </a:r>
            <a:endParaRPr lang="zh-CN" altLang="en-US"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pic>
        <p:nvPicPr>
          <p:cNvPr id="2" name="图片 1" descr="屏幕截图 2025-06-20 231012"/>
          <p:cNvPicPr>
            <a:picLocks noChangeAspect="1"/>
          </p:cNvPicPr>
          <p:nvPr/>
        </p:nvPicPr>
        <p:blipFill>
          <a:blip r:embed="rId1"/>
          <a:stretch>
            <a:fillRect/>
          </a:stretch>
        </p:blipFill>
        <p:spPr>
          <a:xfrm>
            <a:off x="107315" y="843280"/>
            <a:ext cx="4264660" cy="2428875"/>
          </a:xfrm>
          <a:prstGeom prst="rect">
            <a:avLst/>
          </a:prstGeom>
        </p:spPr>
      </p:pic>
      <p:pic>
        <p:nvPicPr>
          <p:cNvPr id="3" name="图片 2" descr="屏幕截图 2025-06-20 231038"/>
          <p:cNvPicPr>
            <a:picLocks noChangeAspect="1"/>
          </p:cNvPicPr>
          <p:nvPr/>
        </p:nvPicPr>
        <p:blipFill>
          <a:blip r:embed="rId2"/>
          <a:stretch>
            <a:fillRect/>
          </a:stretch>
        </p:blipFill>
        <p:spPr>
          <a:xfrm>
            <a:off x="429260" y="2715260"/>
            <a:ext cx="3621405" cy="2091055"/>
          </a:xfrm>
          <a:prstGeom prst="rect">
            <a:avLst/>
          </a:prstGeom>
        </p:spPr>
      </p:pic>
      <p:pic>
        <p:nvPicPr>
          <p:cNvPr id="4" name="图片 3" descr="屏幕截图 2025-06-20 231101"/>
          <p:cNvPicPr>
            <a:picLocks noChangeAspect="1"/>
          </p:cNvPicPr>
          <p:nvPr/>
        </p:nvPicPr>
        <p:blipFill>
          <a:blip r:embed="rId3"/>
          <a:stretch>
            <a:fillRect/>
          </a:stretch>
        </p:blipFill>
        <p:spPr>
          <a:xfrm>
            <a:off x="3996055" y="2499995"/>
            <a:ext cx="4072255" cy="2428240"/>
          </a:xfrm>
          <a:prstGeom prst="rect">
            <a:avLst/>
          </a:prstGeom>
        </p:spPr>
      </p:pic>
      <p:sp>
        <p:nvSpPr>
          <p:cNvPr id="5" name="文本框 4"/>
          <p:cNvSpPr txBox="1"/>
          <p:nvPr/>
        </p:nvSpPr>
        <p:spPr>
          <a:xfrm>
            <a:off x="4423410" y="771525"/>
            <a:ext cx="4653280" cy="1814830"/>
          </a:xfrm>
          <a:prstGeom prst="rect">
            <a:avLst/>
          </a:prstGeom>
          <a:noFill/>
        </p:spPr>
        <p:txBody>
          <a:bodyPr wrap="none" rtlCol="0">
            <a:spAutoFit/>
          </a:bodyPr>
          <a:p>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进入课程后，可通过点击</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全部</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查看该课程</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的</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视频、作业</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以及考试</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完成一单元</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作业后点击右下角即可进行下一单元</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的作业</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注意时刻关注</a:t>
            </a:r>
            <a:r>
              <a:rPr lang="zh-CN" altLang="en-US" sz="1600" dirty="0" smtClean="0">
                <a:solidFill>
                  <a:srgbClr val="FF0000"/>
                </a:solidFill>
                <a:latin typeface="微软雅黑" panose="020B0503020204020204" pitchFamily="34" charset="-122"/>
                <a:ea typeface="微软雅黑" panose="020B0503020204020204" pitchFamily="34" charset="-122"/>
              </a:rPr>
              <a:t>期末考试开始时间、截止时间和</a:t>
            </a:r>
            <a:r>
              <a:rPr lang="zh-CN" altLang="en-US" sz="1600" dirty="0" smtClean="0">
                <a:solidFill>
                  <a:srgbClr val="FF0000"/>
                </a:solidFill>
                <a:latin typeface="微软雅黑" panose="020B0503020204020204" pitchFamily="34" charset="-122"/>
                <a:ea typeface="微软雅黑" panose="020B0503020204020204" pitchFamily="34" charset="-122"/>
              </a:rPr>
              <a:t>考</a:t>
            </a:r>
            <a:endParaRPr lang="zh-CN" altLang="en-US" sz="1600" dirty="0" smtClean="0">
              <a:solidFill>
                <a:srgbClr val="FF0000"/>
              </a:solidFill>
              <a:latin typeface="微软雅黑" panose="020B0503020204020204" pitchFamily="34" charset="-122"/>
              <a:ea typeface="微软雅黑" panose="020B0503020204020204" pitchFamily="34" charset="-122"/>
            </a:endParaRPr>
          </a:p>
          <a:p>
            <a:r>
              <a:rPr lang="zh-CN" altLang="en-US" sz="1600" dirty="0" smtClean="0">
                <a:solidFill>
                  <a:srgbClr val="FF0000"/>
                </a:solidFill>
                <a:latin typeface="微软雅黑" panose="020B0503020204020204" pitchFamily="34" charset="-122"/>
                <a:ea typeface="微软雅黑" panose="020B0503020204020204" pitchFamily="34" charset="-122"/>
              </a:rPr>
              <a:t>试时间限制，认真作答，</a:t>
            </a:r>
            <a:r>
              <a:rPr lang="zh-CN" altLang="en-US" sz="1600" dirty="0" smtClean="0">
                <a:solidFill>
                  <a:schemeClr val="tx1"/>
                </a:solidFill>
                <a:latin typeface="微软雅黑" panose="020B0503020204020204" pitchFamily="34" charset="-122"/>
                <a:ea typeface="微软雅黑" panose="020B0503020204020204" pitchFamily="34" charset="-122"/>
              </a:rPr>
              <a:t>必须完成各项任务才可</a:t>
            </a:r>
            <a:r>
              <a:rPr lang="zh-CN" altLang="en-US" sz="1600" dirty="0" smtClean="0">
                <a:solidFill>
                  <a:schemeClr val="tx1"/>
                </a:solidFill>
                <a:latin typeface="微软雅黑" panose="020B0503020204020204" pitchFamily="34" charset="-122"/>
                <a:ea typeface="微软雅黑" panose="020B0503020204020204" pitchFamily="34" charset="-122"/>
              </a:rPr>
              <a:t>获</a:t>
            </a:r>
            <a:endParaRPr lang="zh-CN" altLang="en-US" sz="1600" dirty="0" smtClean="0">
              <a:solidFill>
                <a:schemeClr val="tx1"/>
              </a:solidFill>
              <a:latin typeface="微软雅黑" panose="020B0503020204020204" pitchFamily="34" charset="-122"/>
              <a:ea typeface="微软雅黑" panose="020B0503020204020204" pitchFamily="34" charset="-122"/>
            </a:endParaRPr>
          </a:p>
          <a:p>
            <a:r>
              <a:rPr lang="zh-CN" altLang="en-US" sz="1600" dirty="0" smtClean="0">
                <a:solidFill>
                  <a:schemeClr val="tx1"/>
                </a:solidFill>
                <a:latin typeface="微软雅黑" panose="020B0503020204020204" pitchFamily="34" charset="-122"/>
                <a:ea typeface="微软雅黑" panose="020B0503020204020204" pitchFamily="34" charset="-122"/>
              </a:rPr>
              <a:t>得</a:t>
            </a:r>
            <a:r>
              <a:rPr lang="zh-CN" altLang="en-US" sz="1600" dirty="0" smtClean="0">
                <a:solidFill>
                  <a:schemeClr val="tx1"/>
                </a:solidFill>
                <a:latin typeface="微软雅黑" panose="020B0503020204020204" pitchFamily="34" charset="-122"/>
                <a:ea typeface="微软雅黑" panose="020B0503020204020204" pitchFamily="34" charset="-122"/>
              </a:rPr>
              <a:t>证书</a:t>
            </a:r>
            <a:endParaRPr lang="zh-CN" altLang="en-US" sz="1600" dirty="0" smtClean="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7"/>
                                        </p:tgtEl>
                                        <p:attrNameLst>
                                          <p:attrName>ppt_y</p:attrName>
                                        </p:attrNameLst>
                                      </p:cBhvr>
                                      <p:tavLst>
                                        <p:tav tm="0">
                                          <p:val>
                                            <p:strVal val="#ppt_y"/>
                                          </p:val>
                                        </p:tav>
                                        <p:tav tm="100000">
                                          <p:val>
                                            <p:strVal val="#ppt_y"/>
                                          </p:val>
                                        </p:tav>
                                      </p:tavLst>
                                    </p:anim>
                                    <p:anim calcmode="lin" valueType="num">
                                      <p:cBhvr>
                                        <p:cTn id="9"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p:nvPr/>
        </p:nvSpPr>
        <p:spPr>
          <a:xfrm>
            <a:off x="857885" y="200025"/>
            <a:ext cx="4229735" cy="379730"/>
          </a:xfrm>
          <a:prstGeom prst="rect">
            <a:avLst/>
          </a:prstGeom>
        </p:spPr>
        <p:txBody>
          <a:bodyPr lIns="0" rIns="0" anchor="ctr">
            <a:noAutofit/>
            <a:scene3d>
              <a:camera prst="orthographicFront"/>
              <a:lightRig rig="threePt" dir="t"/>
            </a:scene3d>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电脑端</a:t>
            </a:r>
            <a:r>
              <a:rPr lang="zh-CN" altLang="en-US"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操作方法</a:t>
            </a:r>
            <a:r>
              <a:rPr lang="en-US" altLang="zh-CN"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t>
            </a:r>
            <a:r>
              <a:rPr lang="zh-CN" altLang="en-US"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学习</a:t>
            </a:r>
            <a:endParaRPr lang="zh-CN" altLang="en-US"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pic>
        <p:nvPicPr>
          <p:cNvPr id="29" name="图片 28" descr="屏幕截图 2025-06-20 231141"/>
          <p:cNvPicPr>
            <a:picLocks noChangeAspect="1"/>
          </p:cNvPicPr>
          <p:nvPr/>
        </p:nvPicPr>
        <p:blipFill>
          <a:blip r:embed="rId1"/>
          <a:stretch>
            <a:fillRect/>
          </a:stretch>
        </p:blipFill>
        <p:spPr>
          <a:xfrm>
            <a:off x="0" y="656590"/>
            <a:ext cx="6076315" cy="403225"/>
          </a:xfrm>
          <a:prstGeom prst="rect">
            <a:avLst/>
          </a:prstGeom>
        </p:spPr>
      </p:pic>
      <p:pic>
        <p:nvPicPr>
          <p:cNvPr id="30" name="图片 29" descr="屏幕截图 2025-06-20 231154"/>
          <p:cNvPicPr>
            <a:picLocks noChangeAspect="1"/>
          </p:cNvPicPr>
          <p:nvPr/>
        </p:nvPicPr>
        <p:blipFill>
          <a:blip r:embed="rId2"/>
          <a:stretch>
            <a:fillRect/>
          </a:stretch>
        </p:blipFill>
        <p:spPr>
          <a:xfrm>
            <a:off x="35560" y="1059815"/>
            <a:ext cx="3735070" cy="2263140"/>
          </a:xfrm>
          <a:prstGeom prst="rect">
            <a:avLst/>
          </a:prstGeom>
        </p:spPr>
      </p:pic>
      <p:pic>
        <p:nvPicPr>
          <p:cNvPr id="31" name="图片 30" descr="屏幕截图 2025-06-20 231203"/>
          <p:cNvPicPr>
            <a:picLocks noChangeAspect="1"/>
          </p:cNvPicPr>
          <p:nvPr/>
        </p:nvPicPr>
        <p:blipFill>
          <a:blip r:embed="rId3"/>
          <a:stretch>
            <a:fillRect/>
          </a:stretch>
        </p:blipFill>
        <p:spPr>
          <a:xfrm>
            <a:off x="1764030" y="1923415"/>
            <a:ext cx="4380865" cy="2508250"/>
          </a:xfrm>
          <a:prstGeom prst="rect">
            <a:avLst/>
          </a:prstGeom>
        </p:spPr>
      </p:pic>
      <p:pic>
        <p:nvPicPr>
          <p:cNvPr id="32" name="图片 31" descr="屏幕截图 2025-06-20 231211"/>
          <p:cNvPicPr>
            <a:picLocks noChangeAspect="1"/>
          </p:cNvPicPr>
          <p:nvPr/>
        </p:nvPicPr>
        <p:blipFill>
          <a:blip r:embed="rId4"/>
          <a:stretch>
            <a:fillRect/>
          </a:stretch>
        </p:blipFill>
        <p:spPr>
          <a:xfrm>
            <a:off x="4572000" y="2598420"/>
            <a:ext cx="4032250" cy="2545080"/>
          </a:xfrm>
          <a:prstGeom prst="rect">
            <a:avLst/>
          </a:prstGeom>
        </p:spPr>
      </p:pic>
      <p:sp>
        <p:nvSpPr>
          <p:cNvPr id="33" name="文本框 32"/>
          <p:cNvSpPr txBox="1"/>
          <p:nvPr/>
        </p:nvSpPr>
        <p:spPr>
          <a:xfrm>
            <a:off x="4284345" y="843280"/>
            <a:ext cx="5257800" cy="1383665"/>
          </a:xfrm>
          <a:prstGeom prst="rect">
            <a:avLst/>
          </a:prstGeom>
          <a:noFill/>
        </p:spPr>
        <p:txBody>
          <a:bodyPr wrap="square" rtlCol="0">
            <a:spAutoFit/>
          </a:bodyPr>
          <a:p>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若学习中有疑惑可通过点击右上角讨论进行答疑，其中也会</a:t>
            </a:r>
            <a:endPar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有老师参与</a:t>
            </a:r>
            <a:endPar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各个课程的各部分</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成绩占比可能不同，需仔细阅读相关说明</a:t>
            </a:r>
            <a:endPar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要时刻关注课程通告以免错过重要信息</a:t>
            </a:r>
            <a:endPar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若有不懂的地方也可点击右上角的头像，再选择</a:t>
            </a:r>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帮助</a:t>
            </a:r>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选项</a:t>
            </a:r>
            <a:endPar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8"/>
                                        </p:tgtEl>
                                        <p:attrNameLst>
                                          <p:attrName>ppt_y</p:attrName>
                                        </p:attrNameLst>
                                      </p:cBhvr>
                                      <p:tavLst>
                                        <p:tav tm="0">
                                          <p:val>
                                            <p:strVal val="#ppt_y"/>
                                          </p:val>
                                        </p:tav>
                                        <p:tav tm="100000">
                                          <p:val>
                                            <p:strVal val="#ppt_y"/>
                                          </p:val>
                                        </p:tav>
                                      </p:tavLst>
                                    </p:anim>
                                    <p:anim calcmode="lin" valueType="num">
                                      <p:cBhvr>
                                        <p:cTn id="9"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700020" y="339725"/>
            <a:ext cx="3048000" cy="413385"/>
          </a:xfrm>
          <a:prstGeom prst="rect">
            <a:avLst/>
          </a:prstGeom>
          <a:noFill/>
        </p:spPr>
        <p:txBody>
          <a:bodyPr wrap="square" rtlCol="0">
            <a:noAutofit/>
          </a:bodyPr>
          <a:p>
            <a:pPr algn="ctr"/>
            <a:r>
              <a:rPr lang="zh-CN" altLang="en-US" sz="2400" b="1" dirty="0" smtClean="0">
                <a:solidFill>
                  <a:srgbClr val="FF0000"/>
                </a:solidFill>
                <a:latin typeface="宋体" panose="02010600030101010101" pitchFamily="2" charset="-122"/>
                <a:ea typeface="宋体" panose="02010600030101010101" pitchFamily="2" charset="-122"/>
              </a:rPr>
              <a:t>重要提示</a:t>
            </a:r>
            <a:r>
              <a:rPr lang="zh-CN" altLang="en-US" sz="2400" dirty="0" smtClean="0">
                <a:solidFill>
                  <a:srgbClr val="FF0000"/>
                </a:solidFill>
                <a:latin typeface="宋体" panose="02010600030101010101" pitchFamily="2" charset="-122"/>
                <a:ea typeface="宋体" panose="02010600030101010101" pitchFamily="2" charset="-122"/>
              </a:rPr>
              <a:t>：</a:t>
            </a:r>
            <a:endParaRPr lang="zh-CN" altLang="en-US" sz="2400" dirty="0" smtClean="0">
              <a:solidFill>
                <a:srgbClr val="FF0000"/>
              </a:solidFill>
              <a:latin typeface="宋体" panose="02010600030101010101" pitchFamily="2" charset="-122"/>
              <a:ea typeface="宋体" panose="02010600030101010101" pitchFamily="2" charset="-122"/>
            </a:endParaRPr>
          </a:p>
        </p:txBody>
      </p:sp>
      <p:sp>
        <p:nvSpPr>
          <p:cNvPr id="3" name="文本框 2"/>
          <p:cNvSpPr txBox="1"/>
          <p:nvPr/>
        </p:nvSpPr>
        <p:spPr>
          <a:xfrm>
            <a:off x="908050" y="971550"/>
            <a:ext cx="7838440" cy="4034790"/>
          </a:xfrm>
          <a:prstGeom prst="rect">
            <a:avLst/>
          </a:prstGeom>
          <a:noFill/>
        </p:spPr>
        <p:txBody>
          <a:bodyPr wrap="square" rtlCol="0">
            <a:noAutofit/>
          </a:bodyPr>
          <a:p>
            <a:pPr indent="0" fontAlgn="auto">
              <a:lnSpc>
                <a:spcPts val="234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请各位参加人工智能综合能力提升培训的同学注意：</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indent="0" fontAlgn="auto">
              <a:lnSpc>
                <a:spcPts val="2340"/>
              </a:lnSpc>
            </a:pP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1. </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国家智慧高教平台</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人工智能教学公共服务开放应用专区</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网址：</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https://higher.smartedu.cn/ai)</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所有课程免费学习，参训必须从本专区登录后进入课程学习。</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indent="0" fontAlgn="auto">
              <a:lnSpc>
                <a:spcPts val="2340"/>
              </a:lnSpc>
            </a:pP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2. </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确保学习账号为本人注册使用，提供的信息真实、准确。</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indent="0" fontAlgn="auto">
              <a:lnSpc>
                <a:spcPts val="2340"/>
              </a:lnSpc>
            </a:pP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3. </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保证本人账号中的学习记录均为本人在线学习成果，不得委托他人或通过第三方软件</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刷课</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替课</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刷考</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替考</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，否则取消学习记录和考试成绩。</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indent="0" fontAlgn="auto">
              <a:lnSpc>
                <a:spcPts val="2340"/>
              </a:lnSpc>
            </a:pP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4. </a:t>
            </a:r>
            <a:r>
              <a:rPr lang="zh-CN" altLang="en-US" sz="1200" dirty="0" smtClean="0">
                <a:solidFill>
                  <a:srgbClr val="FF0000"/>
                </a:solidFill>
                <a:highlight>
                  <a:srgbClr val="FFFF00"/>
                </a:highlight>
                <a:latin typeface="微软雅黑" panose="020B0503020204020204" pitchFamily="34" charset="-122"/>
                <a:ea typeface="微软雅黑" panose="020B0503020204020204" pitchFamily="34" charset="-122"/>
              </a:rPr>
              <a:t>务必在个人中心及时完善个人信息，姓名、学号、学校、年级、专业和手机号必须准确无误，以免影响个人学习证书发放。</a:t>
            </a:r>
            <a:endParaRPr lang="zh-CN" altLang="en-US" sz="1200" dirty="0" smtClean="0">
              <a:solidFill>
                <a:srgbClr val="FF0000"/>
              </a:solidFill>
              <a:highlight>
                <a:srgbClr val="FFFF00"/>
              </a:highlight>
              <a:latin typeface="微软雅黑" panose="020B0503020204020204" pitchFamily="34" charset="-122"/>
              <a:ea typeface="微软雅黑" panose="020B0503020204020204" pitchFamily="34" charset="-122"/>
            </a:endParaRPr>
          </a:p>
          <a:p>
            <a:pPr indent="0" fontAlgn="auto">
              <a:lnSpc>
                <a:spcPts val="2340"/>
              </a:lnSpc>
            </a:pP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5. </a:t>
            </a:r>
            <a:r>
              <a:rPr lang="zh-CN" altLang="en-US" sz="1200" dirty="0" smtClean="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rPr>
              <a:t>请于</a:t>
            </a:r>
            <a:r>
              <a:rPr lang="en-US" altLang="zh-CN" sz="1200" dirty="0" smtClean="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rPr>
              <a:t>2025</a:t>
            </a:r>
            <a:r>
              <a:rPr lang="zh-CN" altLang="en-US" sz="1200" dirty="0" smtClean="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rPr>
              <a:t>年</a:t>
            </a:r>
            <a:r>
              <a:rPr lang="en-US" altLang="zh-CN" sz="1200" dirty="0" smtClean="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rPr>
              <a:t>6</a:t>
            </a:r>
            <a:r>
              <a:rPr lang="zh-CN" altLang="en-US" sz="1200" dirty="0" smtClean="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rPr>
              <a:t>月</a:t>
            </a:r>
            <a:r>
              <a:rPr lang="en-US" altLang="zh-CN" sz="1200" dirty="0" smtClean="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rPr>
              <a:t>30</a:t>
            </a:r>
            <a:r>
              <a:rPr lang="zh-CN" altLang="en-US" sz="1200" dirty="0" smtClean="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rPr>
              <a:t>日</a:t>
            </a:r>
            <a:r>
              <a:rPr lang="en-US" altLang="zh-CN" sz="1200" dirty="0" smtClean="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rPr>
              <a:t>23:00</a:t>
            </a:r>
            <a:r>
              <a:rPr lang="zh-CN" altLang="en-US" sz="1200" dirty="0" smtClean="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rPr>
              <a:t>之前完成课程学习和考核项，达到合格要求的学习者，在培训工作结束后可以免费获得由国家高等教育智慧教育平台统一发放的学习证书。</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indent="0" fontAlgn="auto">
              <a:lnSpc>
                <a:spcPts val="2340"/>
              </a:lnSpc>
            </a:pP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6. </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如违反在线学习和考试的有关规定，将不能获得课程学习证书。</a:t>
            </a:r>
            <a:b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b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7.</a:t>
            </a:r>
            <a:r>
              <a:rPr lang="zh-CN" altLang="en-US" sz="1200" dirty="0" smtClean="0">
                <a:solidFill>
                  <a:srgbClr val="FF0000"/>
                </a:solidFill>
                <a:highlight>
                  <a:srgbClr val="FFFF00"/>
                </a:highlight>
                <a:latin typeface="微软雅黑" panose="020B0503020204020204" pitchFamily="34" charset="-122"/>
                <a:ea typeface="微软雅黑" panose="020B0503020204020204" pitchFamily="34" charset="-122"/>
              </a:rPr>
              <a:t>优先选择可以正常考试的专区课程，少部分课程尚未开放考试。</a:t>
            </a:r>
            <a:endParaRPr lang="zh-CN" altLang="en-US" sz="1200" dirty="0" smtClean="0">
              <a:solidFill>
                <a:srgbClr val="FF0000"/>
              </a:solidFill>
              <a:highlight>
                <a:srgbClr val="FFFF00"/>
              </a:highlight>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p:nvPr/>
        </p:nvSpPr>
        <p:spPr>
          <a:xfrm>
            <a:off x="323850" y="51435"/>
            <a:ext cx="4635500" cy="721360"/>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b="1" dirty="0" smtClean="0">
                <a:solidFill>
                  <a:schemeClr val="accent1"/>
                </a:solidFill>
                <a:latin typeface="微软雅黑" panose="020B0503020204020204" pitchFamily="34" charset="-122"/>
                <a:ea typeface="微软雅黑" panose="020B0503020204020204" pitchFamily="34" charset="-122"/>
              </a:rPr>
              <a:t>手机端操作方法</a:t>
            </a:r>
            <a:r>
              <a:rPr lang="en-US" altLang="zh-CN" b="1" dirty="0" smtClean="0">
                <a:solidFill>
                  <a:schemeClr val="accent1"/>
                </a:solidFill>
                <a:latin typeface="微软雅黑" panose="020B0503020204020204" pitchFamily="34" charset="-122"/>
                <a:ea typeface="微软雅黑" panose="020B0503020204020204" pitchFamily="34" charset="-122"/>
              </a:rPr>
              <a:t>—</a:t>
            </a:r>
            <a:r>
              <a:rPr lang="zh-CN" altLang="en-US" b="1" dirty="0" smtClean="0">
                <a:solidFill>
                  <a:schemeClr val="accent1"/>
                </a:solidFill>
                <a:latin typeface="微软雅黑" panose="020B0503020204020204" pitchFamily="34" charset="-122"/>
                <a:ea typeface="微软雅黑" panose="020B0503020204020204" pitchFamily="34" charset="-122"/>
              </a:rPr>
              <a:t>登录</a:t>
            </a:r>
            <a:endParaRPr lang="zh-CN" altLang="en-US" b="1" dirty="0" smtClean="0">
              <a:solidFill>
                <a:schemeClr val="accent1"/>
              </a:solidFill>
              <a:latin typeface="微软雅黑" panose="020B0503020204020204" pitchFamily="34" charset="-122"/>
              <a:ea typeface="微软雅黑" panose="020B0503020204020204" pitchFamily="34" charset="-122"/>
            </a:endParaRPr>
          </a:p>
        </p:txBody>
      </p:sp>
      <p:sp>
        <p:nvSpPr>
          <p:cNvPr id="11" name="Parallelogram 21"/>
          <p:cNvSpPr/>
          <p:nvPr/>
        </p:nvSpPr>
        <p:spPr>
          <a:xfrm>
            <a:off x="7136070" y="-2866"/>
            <a:ext cx="1658880" cy="3606733"/>
          </a:xfrm>
          <a:prstGeom prst="parallelogram">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22"/>
          <p:cNvSpPr/>
          <p:nvPr/>
        </p:nvSpPr>
        <p:spPr>
          <a:xfrm>
            <a:off x="7596336" y="1536767"/>
            <a:ext cx="1658880" cy="3606733"/>
          </a:xfrm>
          <a:prstGeom prst="parallelogram">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p:cNvSpPr txBox="1"/>
          <p:nvPr/>
        </p:nvSpPr>
        <p:spPr>
          <a:xfrm>
            <a:off x="251460" y="627380"/>
            <a:ext cx="8140700" cy="583565"/>
          </a:xfrm>
          <a:prstGeom prst="rect">
            <a:avLst/>
          </a:prstGeom>
          <a:noFill/>
        </p:spPr>
        <p:txBody>
          <a:bodyPr wrap="square" rtlCol="0">
            <a:spAutoFit/>
          </a:bodyPr>
          <a:p>
            <a:pPr algn="l"/>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登录网址</a:t>
            </a:r>
            <a:r>
              <a:rPr lang="en-US" altLang="zh-CN" sz="1600" dirty="0" smtClean="0">
                <a:solidFill>
                  <a:srgbClr val="FF0000"/>
                </a:solidFill>
                <a:latin typeface="微软雅黑" panose="020B0503020204020204" pitchFamily="34" charset="-122"/>
                <a:ea typeface="微软雅黑" panose="020B0503020204020204" pitchFamily="34" charset="-122"/>
              </a:rPr>
              <a:t>https://higher.smartedu.cn/ai</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，点击右上角</a:t>
            </a:r>
            <a:r>
              <a:rPr lang="zh-CN" altLang="en-US" sz="1600" dirty="0" smtClean="0">
                <a:solidFill>
                  <a:srgbClr val="FF0000"/>
                </a:solidFill>
                <a:latin typeface="微软雅黑" panose="020B0503020204020204" pitchFamily="34" charset="-122"/>
                <a:ea typeface="微软雅黑" panose="020B0503020204020204" pitchFamily="34" charset="-122"/>
              </a:rPr>
              <a:t>【登录】</a:t>
            </a:r>
            <a:r>
              <a:rPr lang="zh-CN" altLang="en-US" sz="1600" dirty="0" smtClean="0">
                <a:solidFill>
                  <a:schemeClr val="tx1"/>
                </a:solidFill>
                <a:latin typeface="微软雅黑" panose="020B0503020204020204" pitchFamily="34" charset="-122"/>
                <a:ea typeface="微软雅黑" panose="020B0503020204020204" pitchFamily="34" charset="-122"/>
              </a:rPr>
              <a:t>，点击</a:t>
            </a:r>
            <a:r>
              <a:rPr lang="zh-CN" altLang="en-US" sz="1600" dirty="0" smtClean="0">
                <a:solidFill>
                  <a:srgbClr val="FF0000"/>
                </a:solidFill>
                <a:latin typeface="微软雅黑" panose="020B0503020204020204" pitchFamily="34" charset="-122"/>
                <a:ea typeface="微软雅黑" panose="020B0503020204020204" pitchFamily="34" charset="-122"/>
              </a:rPr>
              <a:t>【注册通行证】</a:t>
            </a:r>
            <a:r>
              <a:rPr lang="zh-CN" altLang="en-US" sz="1600" dirty="0" smtClean="0">
                <a:solidFill>
                  <a:schemeClr val="tx1"/>
                </a:solidFill>
                <a:latin typeface="微软雅黑" panose="020B0503020204020204" pitchFamily="34" charset="-122"/>
                <a:ea typeface="微软雅黑" panose="020B0503020204020204" pitchFamily="34" charset="-122"/>
              </a:rPr>
              <a:t>进行注册，注意设置密码</a:t>
            </a:r>
            <a:r>
              <a:rPr lang="zh-CN" altLang="en-US" sz="1600" dirty="0" smtClean="0">
                <a:solidFill>
                  <a:schemeClr val="tx1"/>
                </a:solidFill>
                <a:latin typeface="微软雅黑" panose="020B0503020204020204" pitchFamily="34" charset="-122"/>
                <a:ea typeface="微软雅黑" panose="020B0503020204020204" pitchFamily="34" charset="-122"/>
              </a:rPr>
              <a:t>的要求</a:t>
            </a:r>
            <a:endParaRPr lang="zh-CN" altLang="en-US" sz="1600" dirty="0" smtClean="0">
              <a:solidFill>
                <a:schemeClr val="tx1"/>
              </a:solidFill>
              <a:latin typeface="微软雅黑" panose="020B0503020204020204" pitchFamily="34" charset="-122"/>
              <a:ea typeface="微软雅黑" panose="020B0503020204020204" pitchFamily="34" charset="-122"/>
            </a:endParaRPr>
          </a:p>
        </p:txBody>
      </p:sp>
      <p:pic>
        <p:nvPicPr>
          <p:cNvPr id="7" name="图片 6" descr="d63b5e93b601e3092c8b656b7ad6839"/>
          <p:cNvPicPr>
            <a:picLocks noChangeAspect="1"/>
          </p:cNvPicPr>
          <p:nvPr/>
        </p:nvPicPr>
        <p:blipFill>
          <a:blip r:embed="rId1"/>
          <a:stretch>
            <a:fillRect/>
          </a:stretch>
        </p:blipFill>
        <p:spPr>
          <a:xfrm>
            <a:off x="35560" y="1348105"/>
            <a:ext cx="2023745" cy="3418205"/>
          </a:xfrm>
          <a:prstGeom prst="rect">
            <a:avLst/>
          </a:prstGeom>
        </p:spPr>
      </p:pic>
      <p:pic>
        <p:nvPicPr>
          <p:cNvPr id="8" name="图片 7" descr="39476a92eaa33458b3bf87721ef1df9"/>
          <p:cNvPicPr>
            <a:picLocks noChangeAspect="1"/>
          </p:cNvPicPr>
          <p:nvPr/>
        </p:nvPicPr>
        <p:blipFill>
          <a:blip r:embed="rId2"/>
          <a:stretch>
            <a:fillRect/>
          </a:stretch>
        </p:blipFill>
        <p:spPr>
          <a:xfrm>
            <a:off x="35560" y="1923415"/>
            <a:ext cx="4028440" cy="1076325"/>
          </a:xfrm>
          <a:prstGeom prst="rect">
            <a:avLst/>
          </a:prstGeom>
        </p:spPr>
      </p:pic>
      <p:pic>
        <p:nvPicPr>
          <p:cNvPr id="9" name="图片 8" descr="5486be0f082f7b0d4aa4deeb0b42a38"/>
          <p:cNvPicPr>
            <a:picLocks noChangeAspect="1"/>
          </p:cNvPicPr>
          <p:nvPr/>
        </p:nvPicPr>
        <p:blipFill>
          <a:blip r:embed="rId3"/>
          <a:stretch>
            <a:fillRect/>
          </a:stretch>
        </p:blipFill>
        <p:spPr>
          <a:xfrm>
            <a:off x="4067810" y="1564005"/>
            <a:ext cx="1887220" cy="3364865"/>
          </a:xfrm>
          <a:prstGeom prst="rect">
            <a:avLst/>
          </a:prstGeom>
        </p:spPr>
      </p:pic>
      <p:pic>
        <p:nvPicPr>
          <p:cNvPr id="10" name="图片 9" descr="bd07ab5f3894272d5b833aafe7a40ef"/>
          <p:cNvPicPr>
            <a:picLocks noChangeAspect="1"/>
          </p:cNvPicPr>
          <p:nvPr/>
        </p:nvPicPr>
        <p:blipFill>
          <a:blip r:embed="rId4"/>
          <a:stretch>
            <a:fillRect/>
          </a:stretch>
        </p:blipFill>
        <p:spPr>
          <a:xfrm>
            <a:off x="5723890" y="1203325"/>
            <a:ext cx="1746885" cy="3940175"/>
          </a:xfrm>
          <a:prstGeom prst="rect">
            <a:avLst/>
          </a:prstGeom>
        </p:spPr>
      </p:pic>
      <p:pic>
        <p:nvPicPr>
          <p:cNvPr id="14" name="图片 13" descr="f7e73993a3ee609571beb1153477d01"/>
          <p:cNvPicPr>
            <a:picLocks noChangeAspect="1"/>
          </p:cNvPicPr>
          <p:nvPr/>
        </p:nvPicPr>
        <p:blipFill>
          <a:blip r:embed="rId5"/>
          <a:stretch>
            <a:fillRect/>
          </a:stretch>
        </p:blipFill>
        <p:spPr>
          <a:xfrm>
            <a:off x="7414895" y="1202690"/>
            <a:ext cx="1729105" cy="3940810"/>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4"/>
          <p:cNvSpPr txBox="1"/>
          <p:nvPr/>
        </p:nvSpPr>
        <p:spPr>
          <a:xfrm>
            <a:off x="251460" y="123825"/>
            <a:ext cx="4393565" cy="496570"/>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b="1" dirty="0" smtClean="0">
                <a:solidFill>
                  <a:schemeClr val="accent1"/>
                </a:solidFill>
                <a:latin typeface="微软雅黑" panose="020B0503020204020204" pitchFamily="34" charset="-122"/>
                <a:ea typeface="微软雅黑" panose="020B0503020204020204" pitchFamily="34" charset="-122"/>
              </a:rPr>
              <a:t>手机</a:t>
            </a:r>
            <a:r>
              <a:rPr lang="zh-CN" altLang="en-US" b="1" dirty="0" smtClean="0">
                <a:solidFill>
                  <a:schemeClr val="accent1"/>
                </a:solidFill>
                <a:latin typeface="微软雅黑" panose="020B0503020204020204" pitchFamily="34" charset="-122"/>
                <a:ea typeface="微软雅黑" panose="020B0503020204020204" pitchFamily="34" charset="-122"/>
                <a:sym typeface="+mn-ea"/>
              </a:rPr>
              <a:t>端</a:t>
            </a:r>
            <a:r>
              <a:rPr lang="zh-CN" altLang="en-US" b="1" dirty="0" smtClean="0">
                <a:solidFill>
                  <a:schemeClr val="accent1"/>
                </a:solidFill>
                <a:latin typeface="微软雅黑" panose="020B0503020204020204" pitchFamily="34" charset="-122"/>
                <a:ea typeface="微软雅黑" panose="020B0503020204020204" pitchFamily="34" charset="-122"/>
              </a:rPr>
              <a:t>操作方法</a:t>
            </a:r>
            <a:r>
              <a:rPr lang="en-US" altLang="zh-CN" b="1" dirty="0" smtClean="0">
                <a:solidFill>
                  <a:schemeClr val="accent1"/>
                </a:solidFill>
                <a:latin typeface="微软雅黑" panose="020B0503020204020204" pitchFamily="34" charset="-122"/>
                <a:ea typeface="微软雅黑" panose="020B0503020204020204" pitchFamily="34" charset="-122"/>
              </a:rPr>
              <a:t>—</a:t>
            </a:r>
            <a:r>
              <a:rPr lang="zh-CN" altLang="en-US" b="1" dirty="0" smtClean="0">
                <a:solidFill>
                  <a:schemeClr val="accent1"/>
                </a:solidFill>
                <a:latin typeface="微软雅黑" panose="020B0503020204020204" pitchFamily="34" charset="-122"/>
                <a:ea typeface="微软雅黑" panose="020B0503020204020204" pitchFamily="34" charset="-122"/>
              </a:rPr>
              <a:t>登录</a:t>
            </a:r>
            <a:endParaRPr lang="zh-CN" altLang="en-US" b="1" dirty="0" smtClean="0">
              <a:solidFill>
                <a:schemeClr val="accent1"/>
              </a:solidFill>
              <a:latin typeface="微软雅黑" panose="020B0503020204020204" pitchFamily="34" charset="-122"/>
              <a:ea typeface="微软雅黑" panose="020B0503020204020204" pitchFamily="34" charset="-122"/>
            </a:endParaRPr>
          </a:p>
        </p:txBody>
      </p:sp>
      <p:pic>
        <p:nvPicPr>
          <p:cNvPr id="3" name="图片 2" descr="abd31369d3a527fe6adfa6936b2dd45"/>
          <p:cNvPicPr>
            <a:picLocks noChangeAspect="1"/>
          </p:cNvPicPr>
          <p:nvPr/>
        </p:nvPicPr>
        <p:blipFill>
          <a:blip r:embed="rId1"/>
          <a:stretch>
            <a:fillRect/>
          </a:stretch>
        </p:blipFill>
        <p:spPr>
          <a:xfrm>
            <a:off x="172720" y="1347470"/>
            <a:ext cx="2332990" cy="3737610"/>
          </a:xfrm>
          <a:prstGeom prst="rect">
            <a:avLst/>
          </a:prstGeom>
        </p:spPr>
      </p:pic>
      <p:pic>
        <p:nvPicPr>
          <p:cNvPr id="5" name="图片 4" descr="a817c9984ea855c8398f04ea571daae"/>
          <p:cNvPicPr>
            <a:picLocks noChangeAspect="1"/>
          </p:cNvPicPr>
          <p:nvPr/>
        </p:nvPicPr>
        <p:blipFill>
          <a:blip r:embed="rId2"/>
          <a:stretch>
            <a:fillRect/>
          </a:stretch>
        </p:blipFill>
        <p:spPr>
          <a:xfrm>
            <a:off x="2627630" y="1347470"/>
            <a:ext cx="2398395" cy="3555365"/>
          </a:xfrm>
          <a:prstGeom prst="rect">
            <a:avLst/>
          </a:prstGeom>
        </p:spPr>
      </p:pic>
      <p:pic>
        <p:nvPicPr>
          <p:cNvPr id="6" name="图片 5" descr="079d2b6ec4d448215c67215f602853c"/>
          <p:cNvPicPr>
            <a:picLocks noChangeAspect="1"/>
          </p:cNvPicPr>
          <p:nvPr/>
        </p:nvPicPr>
        <p:blipFill>
          <a:blip r:embed="rId3"/>
          <a:stretch>
            <a:fillRect/>
          </a:stretch>
        </p:blipFill>
        <p:spPr>
          <a:xfrm>
            <a:off x="5147945" y="1346835"/>
            <a:ext cx="2586990" cy="3556000"/>
          </a:xfrm>
          <a:prstGeom prst="rect">
            <a:avLst/>
          </a:prstGeom>
        </p:spPr>
      </p:pic>
      <p:sp>
        <p:nvSpPr>
          <p:cNvPr id="7" name="文本框 6"/>
          <p:cNvSpPr txBox="1"/>
          <p:nvPr/>
        </p:nvSpPr>
        <p:spPr>
          <a:xfrm>
            <a:off x="251460" y="771525"/>
            <a:ext cx="8539480" cy="306705"/>
          </a:xfrm>
          <a:prstGeom prst="rect">
            <a:avLst/>
          </a:prstGeom>
          <a:noFill/>
        </p:spPr>
        <p:txBody>
          <a:bodyPr wrap="none" rtlCol="0">
            <a:spAutoFit/>
          </a:bodyPr>
          <a:p>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完成注册后出现</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左下角页面，点击</a:t>
            </a:r>
            <a:r>
              <a:rPr lang="zh-CN" altLang="en-US" sz="1400" dirty="0" smtClean="0">
                <a:solidFill>
                  <a:srgbClr val="FF0000"/>
                </a:solidFill>
                <a:latin typeface="微软雅黑" panose="020B0503020204020204" pitchFamily="34" charset="-122"/>
                <a:ea typeface="微软雅黑" panose="020B0503020204020204" pitchFamily="34" charset="-122"/>
              </a:rPr>
              <a:t>【人工</a:t>
            </a:r>
            <a:r>
              <a:rPr lang="zh-CN" altLang="en-US" sz="1400" dirty="0" smtClean="0">
                <a:solidFill>
                  <a:srgbClr val="FF0000"/>
                </a:solidFill>
                <a:latin typeface="微软雅黑" panose="020B0503020204020204" pitchFamily="34" charset="-122"/>
                <a:ea typeface="微软雅黑" panose="020B0503020204020204" pitchFamily="34" charset="-122"/>
              </a:rPr>
              <a:t>智能教学公共服务开放应用专区】</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smtClean="0">
                <a:solidFill>
                  <a:srgbClr val="FF0000"/>
                </a:solidFill>
                <a:latin typeface="微软雅黑" panose="020B0503020204020204" pitchFamily="34" charset="-122"/>
                <a:ea typeface="微软雅黑" panose="020B0503020204020204" pitchFamily="34" charset="-122"/>
              </a:rPr>
              <a:t>点击右上角进行账号信息补充</a:t>
            </a:r>
            <a:endParaRPr lang="zh-CN" altLang="en-US" sz="1400" dirty="0" smtClean="0">
              <a:solidFill>
                <a:srgbClr val="FF000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7734935" y="1995170"/>
            <a:ext cx="1292860" cy="1407795"/>
          </a:xfrm>
          <a:prstGeom prst="rect">
            <a:avLst/>
          </a:prstGeom>
          <a:noFill/>
        </p:spPr>
        <p:txBody>
          <a:bodyPr wrap="none" rtlCol="0">
            <a:noAutofit/>
          </a:bodyPr>
          <a:p>
            <a:r>
              <a:rPr lang="zh-CN" altLang="en-US" sz="1200" dirty="0" smtClean="0">
                <a:solidFill>
                  <a:srgbClr val="FF0000"/>
                </a:solidFill>
                <a:latin typeface="微软雅黑" panose="020B0503020204020204" pitchFamily="34" charset="-122"/>
                <a:ea typeface="微软雅黑" panose="020B0503020204020204" pitchFamily="34" charset="-122"/>
              </a:rPr>
              <a:t>一定要</a:t>
            </a:r>
            <a:r>
              <a:rPr lang="zh-CN" altLang="en-US" sz="1200" dirty="0" smtClean="0">
                <a:solidFill>
                  <a:srgbClr val="FF0000"/>
                </a:solidFill>
                <a:latin typeface="微软雅黑" panose="020B0503020204020204" pitchFamily="34" charset="-122"/>
                <a:ea typeface="微软雅黑" panose="020B0503020204020204" pitchFamily="34" charset="-122"/>
              </a:rPr>
              <a:t>在个人中心</a:t>
            </a:r>
            <a:endParaRPr lang="zh-CN" altLang="en-US" sz="1200" dirty="0" smtClean="0">
              <a:solidFill>
                <a:srgbClr val="FF0000"/>
              </a:solidFill>
              <a:latin typeface="微软雅黑" panose="020B0503020204020204" pitchFamily="34" charset="-122"/>
              <a:ea typeface="微软雅黑" panose="020B0503020204020204" pitchFamily="34" charset="-122"/>
            </a:endParaRPr>
          </a:p>
          <a:p>
            <a:r>
              <a:rPr lang="zh-CN" altLang="en-US" sz="1200" dirty="0" smtClean="0">
                <a:solidFill>
                  <a:srgbClr val="FF0000"/>
                </a:solidFill>
                <a:latin typeface="微软雅黑" panose="020B0503020204020204" pitchFamily="34" charset="-122"/>
                <a:ea typeface="微软雅黑" panose="020B0503020204020204" pitchFamily="34" charset="-122"/>
              </a:rPr>
              <a:t>及时</a:t>
            </a:r>
            <a:r>
              <a:rPr lang="zh-CN" altLang="en-US" sz="1200" dirty="0" smtClean="0">
                <a:solidFill>
                  <a:srgbClr val="FF0000"/>
                </a:solidFill>
                <a:highlight>
                  <a:srgbClr val="FFFF00"/>
                </a:highlight>
                <a:latin typeface="微软雅黑" panose="020B0503020204020204" pitchFamily="34" charset="-122"/>
                <a:ea typeface="微软雅黑" panose="020B0503020204020204" pitchFamily="34" charset="-122"/>
              </a:rPr>
              <a:t>完善个人信息</a:t>
            </a:r>
            <a:r>
              <a:rPr lang="zh-CN" altLang="en-US" sz="1200" dirty="0" smtClean="0">
                <a:solidFill>
                  <a:srgbClr val="FF0000"/>
                </a:solidFill>
                <a:latin typeface="微软雅黑" panose="020B0503020204020204" pitchFamily="34" charset="-122"/>
                <a:ea typeface="微软雅黑" panose="020B0503020204020204" pitchFamily="34" charset="-122"/>
              </a:rPr>
              <a:t>，</a:t>
            </a:r>
            <a:endParaRPr lang="zh-CN" altLang="en-US" sz="1200" dirty="0" smtClean="0">
              <a:solidFill>
                <a:srgbClr val="FF0000"/>
              </a:solidFill>
              <a:latin typeface="微软雅黑" panose="020B0503020204020204" pitchFamily="34" charset="-122"/>
              <a:ea typeface="微软雅黑" panose="020B0503020204020204" pitchFamily="34" charset="-122"/>
            </a:endParaRPr>
          </a:p>
          <a:p>
            <a:r>
              <a:rPr lang="zh-CN" altLang="en-US" sz="1200" dirty="0" smtClean="0">
                <a:solidFill>
                  <a:srgbClr val="FF0000"/>
                </a:solidFill>
                <a:latin typeface="微软雅黑" panose="020B0503020204020204" pitchFamily="34" charset="-122"/>
                <a:ea typeface="微软雅黑" panose="020B0503020204020204" pitchFamily="34" charset="-122"/>
              </a:rPr>
              <a:t>姓名</a:t>
            </a:r>
            <a:r>
              <a:rPr lang="en-US" altLang="zh-CN" sz="1200" dirty="0" smtClean="0">
                <a:solidFill>
                  <a:srgbClr val="FF0000"/>
                </a:solidFill>
                <a:latin typeface="微软雅黑" panose="020B0503020204020204" pitchFamily="34" charset="-122"/>
                <a:ea typeface="微软雅黑" panose="020B0503020204020204" pitchFamily="34" charset="-122"/>
              </a:rPr>
              <a:t>,</a:t>
            </a:r>
            <a:r>
              <a:rPr lang="zh-CN" altLang="en-US" sz="1200" dirty="0" smtClean="0">
                <a:solidFill>
                  <a:srgbClr val="FF0000"/>
                </a:solidFill>
                <a:latin typeface="微软雅黑" panose="020B0503020204020204" pitchFamily="34" charset="-122"/>
                <a:ea typeface="微软雅黑" panose="020B0503020204020204" pitchFamily="34" charset="-122"/>
              </a:rPr>
              <a:t>学号，</a:t>
            </a:r>
            <a:r>
              <a:rPr lang="zh-CN" altLang="en-US" sz="1200" dirty="0" smtClean="0">
                <a:solidFill>
                  <a:srgbClr val="FF0000"/>
                </a:solidFill>
                <a:latin typeface="微软雅黑" panose="020B0503020204020204" pitchFamily="34" charset="-122"/>
                <a:ea typeface="微软雅黑" panose="020B0503020204020204" pitchFamily="34" charset="-122"/>
              </a:rPr>
              <a:t>年级，</a:t>
            </a:r>
            <a:endParaRPr lang="zh-CN" altLang="en-US" sz="1200" dirty="0" smtClean="0">
              <a:solidFill>
                <a:srgbClr val="FF0000"/>
              </a:solidFill>
              <a:latin typeface="微软雅黑" panose="020B0503020204020204" pitchFamily="34" charset="-122"/>
              <a:ea typeface="微软雅黑" panose="020B0503020204020204" pitchFamily="34" charset="-122"/>
            </a:endParaRPr>
          </a:p>
          <a:p>
            <a:r>
              <a:rPr lang="zh-CN" altLang="en-US" sz="1200" dirty="0" smtClean="0">
                <a:solidFill>
                  <a:srgbClr val="FF0000"/>
                </a:solidFill>
                <a:latin typeface="微软雅黑" panose="020B0503020204020204" pitchFamily="34" charset="-122"/>
                <a:ea typeface="微软雅黑" panose="020B0503020204020204" pitchFamily="34" charset="-122"/>
              </a:rPr>
              <a:t>专业和手机号，</a:t>
            </a:r>
            <a:r>
              <a:rPr lang="zh-CN" altLang="en-US" sz="1200" dirty="0" smtClean="0">
                <a:solidFill>
                  <a:srgbClr val="FF0000"/>
                </a:solidFill>
                <a:latin typeface="微软雅黑" panose="020B0503020204020204" pitchFamily="34" charset="-122"/>
                <a:ea typeface="微软雅黑" panose="020B0503020204020204" pitchFamily="34" charset="-122"/>
              </a:rPr>
              <a:t>必</a:t>
            </a:r>
            <a:endParaRPr lang="zh-CN" altLang="en-US" sz="1200" dirty="0" smtClean="0">
              <a:solidFill>
                <a:srgbClr val="FF0000"/>
              </a:solidFill>
              <a:latin typeface="微软雅黑" panose="020B0503020204020204" pitchFamily="34" charset="-122"/>
              <a:ea typeface="微软雅黑" panose="020B0503020204020204" pitchFamily="34" charset="-122"/>
            </a:endParaRPr>
          </a:p>
          <a:p>
            <a:r>
              <a:rPr lang="zh-CN" altLang="en-US" sz="1200" dirty="0" smtClean="0">
                <a:solidFill>
                  <a:srgbClr val="FF0000"/>
                </a:solidFill>
                <a:latin typeface="微软雅黑" panose="020B0503020204020204" pitchFamily="34" charset="-122"/>
                <a:ea typeface="微软雅黑" panose="020B0503020204020204" pitchFamily="34" charset="-122"/>
              </a:rPr>
              <a:t>须</a:t>
            </a:r>
            <a:r>
              <a:rPr lang="zh-CN" altLang="en-US" sz="1200" dirty="0" smtClean="0">
                <a:solidFill>
                  <a:srgbClr val="FF0000"/>
                </a:solidFill>
                <a:latin typeface="微软雅黑" panose="020B0503020204020204" pitchFamily="34" charset="-122"/>
                <a:ea typeface="微软雅黑" panose="020B0503020204020204" pitchFamily="34" charset="-122"/>
              </a:rPr>
              <a:t>准确无误！！！</a:t>
            </a:r>
            <a:endParaRPr lang="zh-CN" altLang="en-US" sz="1200" dirty="0" smtClean="0">
              <a:solidFill>
                <a:srgbClr val="FF0000"/>
              </a:solidFill>
              <a:latin typeface="微软雅黑" panose="020B0503020204020204" pitchFamily="34" charset="-122"/>
              <a:ea typeface="微软雅黑" panose="020B0503020204020204" pitchFamily="34" charset="-122"/>
            </a:endParaRPr>
          </a:p>
          <a:p>
            <a:r>
              <a:rPr lang="zh-CN" altLang="en-US" sz="1200" dirty="0" smtClean="0">
                <a:solidFill>
                  <a:srgbClr val="FF0000"/>
                </a:solidFill>
                <a:latin typeface="微软雅黑" panose="020B0503020204020204" pitchFamily="34" charset="-122"/>
                <a:ea typeface="微软雅黑" panose="020B0503020204020204" pitchFamily="34" charset="-122"/>
              </a:rPr>
              <a:t>以免影响个人学习</a:t>
            </a:r>
            <a:endParaRPr lang="zh-CN" altLang="en-US" sz="1200" dirty="0" smtClean="0">
              <a:solidFill>
                <a:srgbClr val="FF0000"/>
              </a:solidFill>
              <a:latin typeface="微软雅黑" panose="020B0503020204020204" pitchFamily="34" charset="-122"/>
              <a:ea typeface="微软雅黑" panose="020B0503020204020204" pitchFamily="34" charset="-122"/>
            </a:endParaRPr>
          </a:p>
          <a:p>
            <a:r>
              <a:rPr lang="zh-CN" altLang="en-US" sz="1200" dirty="0" smtClean="0">
                <a:solidFill>
                  <a:srgbClr val="FF0000"/>
                </a:solidFill>
                <a:latin typeface="微软雅黑" panose="020B0503020204020204" pitchFamily="34" charset="-122"/>
                <a:ea typeface="微软雅黑" panose="020B0503020204020204" pitchFamily="34" charset="-122"/>
              </a:rPr>
              <a:t>证书发放。</a:t>
            </a:r>
            <a:endParaRPr lang="zh-CN" altLang="en-US" sz="1200" dirty="0" smtClean="0">
              <a:solidFill>
                <a:srgbClr val="FF0000"/>
              </a:solidFill>
              <a:latin typeface="微软雅黑" panose="020B0503020204020204" pitchFamily="34" charset="-122"/>
              <a:ea typeface="微软雅黑" panose="020B0503020204020204" pitchFamily="34" charset="-122"/>
            </a:endParaRPr>
          </a:p>
        </p:txBody>
      </p:sp>
      <p:cxnSp>
        <p:nvCxnSpPr>
          <p:cNvPr id="9" name="直接箭头连接符 8"/>
          <p:cNvCxnSpPr/>
          <p:nvPr/>
        </p:nvCxnSpPr>
        <p:spPr>
          <a:xfrm flipH="1">
            <a:off x="6997700" y="2571750"/>
            <a:ext cx="605155" cy="68453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p:cNvCxnSpPr/>
          <p:nvPr/>
        </p:nvCxnSpPr>
        <p:spPr>
          <a:xfrm flipH="1">
            <a:off x="7308215" y="2760980"/>
            <a:ext cx="372745" cy="53086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95605" y="123825"/>
            <a:ext cx="4279265" cy="583565"/>
          </a:xfrm>
          <a:prstGeom prst="rect">
            <a:avLst/>
          </a:prstGeom>
          <a:noFill/>
        </p:spPr>
        <p:txBody>
          <a:bodyPr wrap="none" rtlCol="0">
            <a:spAutoFit/>
            <a:scene3d>
              <a:camera prst="orthographicFront"/>
              <a:lightRig rig="threePt" dir="t"/>
            </a:scene3d>
          </a:bodyPr>
          <a:p>
            <a:pPr algn="l"/>
            <a:r>
              <a:rPr lang="zh-CN" altLang="en-US" sz="3200" b="1" dirty="0" smtClean="0">
                <a:solidFill>
                  <a:schemeClr val="accent1"/>
                </a:solidFill>
                <a:latin typeface="微软雅黑" panose="020B0503020204020204" pitchFamily="34" charset="-122"/>
                <a:ea typeface="微软雅黑" panose="020B0503020204020204" pitchFamily="34" charset="-122"/>
                <a:sym typeface="+mn-ea"/>
              </a:rPr>
              <a:t>手机端</a:t>
            </a:r>
            <a:r>
              <a:rPr lang="zh-CN" altLang="en-US" sz="3200" b="1" dirty="0" smtClean="0">
                <a:solidFill>
                  <a:schemeClr val="accent1"/>
                </a:solidFill>
                <a:effectLst/>
                <a:latin typeface="微软雅黑" panose="020B0503020204020204" pitchFamily="34" charset="-122"/>
                <a:ea typeface="微软雅黑" panose="020B0503020204020204" pitchFamily="34" charset="-122"/>
              </a:rPr>
              <a:t>操作方法</a:t>
            </a:r>
            <a:r>
              <a:rPr lang="en-US" altLang="zh-CN" sz="3200" b="1" dirty="0" smtClean="0">
                <a:solidFill>
                  <a:schemeClr val="accent1"/>
                </a:solidFill>
                <a:effectLst/>
                <a:latin typeface="微软雅黑" panose="020B0503020204020204" pitchFamily="34" charset="-122"/>
                <a:ea typeface="微软雅黑" panose="020B0503020204020204" pitchFamily="34" charset="-122"/>
              </a:rPr>
              <a:t>—</a:t>
            </a:r>
            <a:r>
              <a:rPr lang="zh-CN" altLang="en-US" sz="3200" b="1" dirty="0" smtClean="0">
                <a:solidFill>
                  <a:schemeClr val="accent1"/>
                </a:solidFill>
                <a:effectLst/>
                <a:latin typeface="微软雅黑" panose="020B0503020204020204" pitchFamily="34" charset="-122"/>
                <a:ea typeface="微软雅黑" panose="020B0503020204020204" pitchFamily="34" charset="-122"/>
              </a:rPr>
              <a:t>学习</a:t>
            </a:r>
            <a:endParaRPr lang="zh-CN" altLang="en-US" sz="3200" b="1" dirty="0" smtClean="0">
              <a:solidFill>
                <a:schemeClr val="accent1"/>
              </a:solidFill>
              <a:effectLst/>
              <a:latin typeface="微软雅黑" panose="020B0503020204020204" pitchFamily="34" charset="-122"/>
              <a:ea typeface="微软雅黑" panose="020B0503020204020204" pitchFamily="34" charset="-122"/>
            </a:endParaRPr>
          </a:p>
        </p:txBody>
      </p:sp>
      <p:pic>
        <p:nvPicPr>
          <p:cNvPr id="6" name="图片 5" descr="65a2e5011838d134d555f47aa0a0593"/>
          <p:cNvPicPr>
            <a:picLocks noChangeAspect="1"/>
          </p:cNvPicPr>
          <p:nvPr/>
        </p:nvPicPr>
        <p:blipFill>
          <a:blip r:embed="rId1"/>
          <a:stretch>
            <a:fillRect/>
          </a:stretch>
        </p:blipFill>
        <p:spPr>
          <a:xfrm>
            <a:off x="107315" y="1059815"/>
            <a:ext cx="1819910" cy="4044950"/>
          </a:xfrm>
          <a:prstGeom prst="rect">
            <a:avLst/>
          </a:prstGeom>
        </p:spPr>
      </p:pic>
      <p:pic>
        <p:nvPicPr>
          <p:cNvPr id="8" name="图片 7" descr="5eebe2085647f0c60047ed18eba5239"/>
          <p:cNvPicPr>
            <a:picLocks noChangeAspect="1"/>
          </p:cNvPicPr>
          <p:nvPr/>
        </p:nvPicPr>
        <p:blipFill>
          <a:blip r:embed="rId2"/>
          <a:stretch>
            <a:fillRect/>
          </a:stretch>
        </p:blipFill>
        <p:spPr>
          <a:xfrm>
            <a:off x="1691640" y="746760"/>
            <a:ext cx="2727960" cy="1477645"/>
          </a:xfrm>
          <a:prstGeom prst="rect">
            <a:avLst/>
          </a:prstGeom>
        </p:spPr>
      </p:pic>
      <p:pic>
        <p:nvPicPr>
          <p:cNvPr id="9" name="图片 8" descr="8c452079e1bfe41efcc195e4311a8f1"/>
          <p:cNvPicPr>
            <a:picLocks noChangeAspect="1"/>
          </p:cNvPicPr>
          <p:nvPr/>
        </p:nvPicPr>
        <p:blipFill>
          <a:blip r:embed="rId3"/>
          <a:stretch>
            <a:fillRect/>
          </a:stretch>
        </p:blipFill>
        <p:spPr>
          <a:xfrm>
            <a:off x="2195830" y="2224405"/>
            <a:ext cx="1924685" cy="2927350"/>
          </a:xfrm>
          <a:prstGeom prst="rect">
            <a:avLst/>
          </a:prstGeom>
        </p:spPr>
      </p:pic>
      <p:pic>
        <p:nvPicPr>
          <p:cNvPr id="10" name="图片 9" descr="cb940e30d9cc3427c9d21c6cbada32c"/>
          <p:cNvPicPr>
            <a:picLocks noChangeAspect="1"/>
          </p:cNvPicPr>
          <p:nvPr/>
        </p:nvPicPr>
        <p:blipFill>
          <a:blip r:embed="rId4"/>
          <a:stretch>
            <a:fillRect/>
          </a:stretch>
        </p:blipFill>
        <p:spPr>
          <a:xfrm>
            <a:off x="3924300" y="627380"/>
            <a:ext cx="3366770" cy="1883410"/>
          </a:xfrm>
          <a:prstGeom prst="rect">
            <a:avLst/>
          </a:prstGeom>
        </p:spPr>
      </p:pic>
      <p:pic>
        <p:nvPicPr>
          <p:cNvPr id="11" name="图片 10" descr="b7054e4a7948f0f76938cf6db4d5876"/>
          <p:cNvPicPr>
            <a:picLocks noChangeAspect="1"/>
          </p:cNvPicPr>
          <p:nvPr/>
        </p:nvPicPr>
        <p:blipFill>
          <a:blip r:embed="rId5"/>
          <a:stretch>
            <a:fillRect/>
          </a:stretch>
        </p:blipFill>
        <p:spPr>
          <a:xfrm>
            <a:off x="5004435" y="1873885"/>
            <a:ext cx="1964055" cy="3269615"/>
          </a:xfrm>
          <a:prstGeom prst="rect">
            <a:avLst/>
          </a:prstGeom>
        </p:spPr>
      </p:pic>
      <p:cxnSp>
        <p:nvCxnSpPr>
          <p:cNvPr id="12" name="直接箭头连接符 11"/>
          <p:cNvCxnSpPr/>
          <p:nvPr/>
        </p:nvCxnSpPr>
        <p:spPr>
          <a:xfrm>
            <a:off x="3060065" y="1707515"/>
            <a:ext cx="144145" cy="86423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3" name="直接箭头连接符 12"/>
          <p:cNvCxnSpPr/>
          <p:nvPr/>
        </p:nvCxnSpPr>
        <p:spPr>
          <a:xfrm>
            <a:off x="5568315" y="1793240"/>
            <a:ext cx="227965" cy="99441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4" name="文本框 13"/>
          <p:cNvSpPr txBox="1"/>
          <p:nvPr/>
        </p:nvSpPr>
        <p:spPr>
          <a:xfrm>
            <a:off x="7272020" y="1332230"/>
            <a:ext cx="1614805" cy="1614170"/>
          </a:xfrm>
          <a:prstGeom prst="rect">
            <a:avLst/>
          </a:prstGeom>
          <a:noFill/>
        </p:spPr>
        <p:txBody>
          <a:bodyPr wrap="none" rtlCol="0">
            <a:noAutofit/>
          </a:bodyPr>
          <a:p>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完善好个人信息后</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就</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可返回页面根据个人</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需求</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进行课程的选择。</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200" dirty="0" smtClean="0">
                <a:solidFill>
                  <a:schemeClr val="tx1"/>
                </a:solidFill>
                <a:latin typeface="微软雅黑" panose="020B0503020204020204" pitchFamily="34" charset="-122"/>
                <a:ea typeface="微软雅黑" panose="020B0503020204020204" pitchFamily="34" charset="-122"/>
              </a:rPr>
              <a:t>若为首次选择</a:t>
            </a:r>
            <a:r>
              <a:rPr lang="zh-CN" altLang="en-US" sz="1200" dirty="0" smtClean="0">
                <a:solidFill>
                  <a:srgbClr val="FF0000"/>
                </a:solidFill>
                <a:latin typeface="微软雅黑" panose="020B0503020204020204" pitchFamily="34" charset="-122"/>
                <a:ea typeface="微软雅黑" panose="020B0503020204020204" pitchFamily="34" charset="-122"/>
              </a:rPr>
              <a:t>学堂在</a:t>
            </a:r>
            <a:endParaRPr lang="zh-CN" altLang="en-US" sz="1200" dirty="0" smtClean="0">
              <a:solidFill>
                <a:srgbClr val="FF0000"/>
              </a:solidFill>
              <a:latin typeface="微软雅黑" panose="020B0503020204020204" pitchFamily="34" charset="-122"/>
              <a:ea typeface="微软雅黑" panose="020B0503020204020204" pitchFamily="34" charset="-122"/>
            </a:endParaRPr>
          </a:p>
          <a:p>
            <a:r>
              <a:rPr lang="zh-CN" altLang="en-US" sz="1200" dirty="0" smtClean="0">
                <a:solidFill>
                  <a:srgbClr val="FF0000"/>
                </a:solidFill>
                <a:latin typeface="微软雅黑" panose="020B0503020204020204" pitchFamily="34" charset="-122"/>
                <a:ea typeface="微软雅黑" panose="020B0503020204020204" pitchFamily="34" charset="-122"/>
              </a:rPr>
              <a:t>线、智慧树等</a:t>
            </a:r>
            <a:r>
              <a:rPr lang="zh-CN" altLang="en-US" sz="1200" dirty="0" smtClean="0">
                <a:solidFill>
                  <a:schemeClr val="tx1"/>
                </a:solidFill>
                <a:latin typeface="微软雅黑" panose="020B0503020204020204" pitchFamily="34" charset="-122"/>
                <a:ea typeface="微软雅黑" panose="020B0503020204020204" pitchFamily="34" charset="-122"/>
              </a:rPr>
              <a:t>开课平台，</a:t>
            </a:r>
            <a:endParaRPr lang="zh-CN" altLang="en-US" sz="1200" dirty="0" smtClean="0">
              <a:solidFill>
                <a:schemeClr val="tx1"/>
              </a:solidFill>
              <a:latin typeface="微软雅黑" panose="020B0503020204020204" pitchFamily="34" charset="-122"/>
              <a:ea typeface="微软雅黑" panose="020B0503020204020204" pitchFamily="34" charset="-122"/>
            </a:endParaRPr>
          </a:p>
          <a:p>
            <a:r>
              <a:rPr lang="zh-CN" altLang="en-US" sz="1200" dirty="0" smtClean="0">
                <a:solidFill>
                  <a:schemeClr val="tx1"/>
                </a:solidFill>
                <a:latin typeface="微软雅黑" panose="020B0503020204020204" pitchFamily="34" charset="-122"/>
                <a:ea typeface="微软雅黑" panose="020B0503020204020204" pitchFamily="34" charset="-122"/>
              </a:rPr>
              <a:t>需要进行相应平台的登</a:t>
            </a:r>
            <a:endParaRPr lang="zh-CN" altLang="en-US" sz="1200" dirty="0" smtClean="0">
              <a:solidFill>
                <a:schemeClr val="tx1"/>
              </a:solidFill>
              <a:latin typeface="微软雅黑" panose="020B0503020204020204" pitchFamily="34" charset="-122"/>
              <a:ea typeface="微软雅黑" panose="020B0503020204020204" pitchFamily="34" charset="-122"/>
            </a:endParaRPr>
          </a:p>
          <a:p>
            <a:r>
              <a:rPr lang="zh-CN" altLang="en-US" sz="1200" dirty="0" smtClean="0">
                <a:solidFill>
                  <a:schemeClr val="tx1"/>
                </a:solidFill>
                <a:latin typeface="微软雅黑" panose="020B0503020204020204" pitchFamily="34" charset="-122"/>
                <a:ea typeface="微软雅黑" panose="020B0503020204020204" pitchFamily="34" charset="-122"/>
              </a:rPr>
              <a:t>录，登录过后即可正常</a:t>
            </a:r>
            <a:endParaRPr lang="zh-CN" altLang="en-US" sz="1200" dirty="0" smtClean="0">
              <a:solidFill>
                <a:schemeClr val="tx1"/>
              </a:solidFill>
              <a:latin typeface="微软雅黑" panose="020B0503020204020204" pitchFamily="34" charset="-122"/>
              <a:ea typeface="微软雅黑" panose="020B0503020204020204" pitchFamily="34" charset="-122"/>
            </a:endParaRPr>
          </a:p>
          <a:p>
            <a:r>
              <a:rPr lang="zh-CN" altLang="en-US" sz="1200" dirty="0" smtClean="0">
                <a:solidFill>
                  <a:schemeClr val="tx1"/>
                </a:solidFill>
                <a:latin typeface="微软雅黑" panose="020B0503020204020204" pitchFamily="34" charset="-122"/>
                <a:ea typeface="微软雅黑" panose="020B0503020204020204" pitchFamily="34" charset="-122"/>
              </a:rPr>
              <a:t>学习。</a:t>
            </a:r>
            <a:endParaRPr lang="zh-CN" altLang="en-US" sz="1200" dirty="0" smtClean="0">
              <a:solidFill>
                <a:srgbClr val="FF0000"/>
              </a:solidFill>
              <a:latin typeface="微软雅黑" panose="020B0503020204020204" pitchFamily="34" charset="-122"/>
              <a:ea typeface="微软雅黑" panose="020B0503020204020204" pitchFamily="34" charset="-122"/>
            </a:endParaRPr>
          </a:p>
          <a:p>
            <a:endParaRPr lang="zh-CN" altLang="en-US" sz="1200" dirty="0" smtClean="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p:cNvSpPr txBox="1"/>
          <p:nvPr/>
        </p:nvSpPr>
        <p:spPr>
          <a:xfrm>
            <a:off x="683895" y="51435"/>
            <a:ext cx="4279265" cy="583565"/>
          </a:xfrm>
          <a:prstGeom prst="rect">
            <a:avLst/>
          </a:prstGeom>
          <a:noFill/>
        </p:spPr>
        <p:txBody>
          <a:bodyPr wrap="none" rtlCol="0">
            <a:spAutoFit/>
            <a:scene3d>
              <a:camera prst="orthographicFront"/>
              <a:lightRig rig="threePt" dir="t"/>
            </a:scene3d>
          </a:bodyPr>
          <a:p>
            <a:pPr algn="l"/>
            <a:r>
              <a:rPr lang="zh-CN" altLang="en-US" sz="3200" b="1" dirty="0" smtClean="0">
                <a:solidFill>
                  <a:schemeClr val="accent1"/>
                </a:solidFill>
                <a:latin typeface="微软雅黑" panose="020B0503020204020204" pitchFamily="34" charset="-122"/>
                <a:ea typeface="微软雅黑" panose="020B0503020204020204" pitchFamily="34" charset="-122"/>
                <a:sym typeface="+mn-ea"/>
              </a:rPr>
              <a:t>手机端</a:t>
            </a:r>
            <a:r>
              <a:rPr lang="zh-CN" altLang="en-US" sz="3200" b="1"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操作方法</a:t>
            </a:r>
            <a:r>
              <a:rPr lang="en-US" altLang="zh-CN" sz="3200" b="1"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t>
            </a:r>
            <a:r>
              <a:rPr lang="zh-CN" altLang="en-US" sz="3200" b="1"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学习</a:t>
            </a:r>
            <a:endParaRPr lang="zh-CN" altLang="en-US" sz="3200" b="1"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pic>
        <p:nvPicPr>
          <p:cNvPr id="47" name="图片 46" descr="74e9718f0deb4981677daf93e53f43a"/>
          <p:cNvPicPr>
            <a:picLocks noChangeAspect="1"/>
          </p:cNvPicPr>
          <p:nvPr/>
        </p:nvPicPr>
        <p:blipFill>
          <a:blip r:embed="rId1"/>
          <a:stretch>
            <a:fillRect/>
          </a:stretch>
        </p:blipFill>
        <p:spPr>
          <a:xfrm>
            <a:off x="35560" y="936625"/>
            <a:ext cx="2762250" cy="4050030"/>
          </a:xfrm>
          <a:prstGeom prst="rect">
            <a:avLst/>
          </a:prstGeom>
        </p:spPr>
      </p:pic>
      <p:pic>
        <p:nvPicPr>
          <p:cNvPr id="48" name="图片 47" descr="90c04a969a45b3234986cdf3850dfcc"/>
          <p:cNvPicPr>
            <a:picLocks noChangeAspect="1"/>
          </p:cNvPicPr>
          <p:nvPr/>
        </p:nvPicPr>
        <p:blipFill>
          <a:blip r:embed="rId2"/>
          <a:stretch>
            <a:fillRect/>
          </a:stretch>
        </p:blipFill>
        <p:spPr>
          <a:xfrm>
            <a:off x="2844800" y="936625"/>
            <a:ext cx="1799590" cy="3999230"/>
          </a:xfrm>
          <a:prstGeom prst="rect">
            <a:avLst/>
          </a:prstGeom>
        </p:spPr>
      </p:pic>
      <p:pic>
        <p:nvPicPr>
          <p:cNvPr id="49" name="图片 48" descr="5de30ff886ff7071ad2e0ddf80409fd"/>
          <p:cNvPicPr>
            <a:picLocks noChangeAspect="1"/>
          </p:cNvPicPr>
          <p:nvPr/>
        </p:nvPicPr>
        <p:blipFill>
          <a:blip r:embed="rId3"/>
          <a:stretch>
            <a:fillRect/>
          </a:stretch>
        </p:blipFill>
        <p:spPr>
          <a:xfrm>
            <a:off x="4644390" y="987425"/>
            <a:ext cx="1781810" cy="3959860"/>
          </a:xfrm>
          <a:prstGeom prst="rect">
            <a:avLst/>
          </a:prstGeom>
        </p:spPr>
      </p:pic>
      <p:sp>
        <p:nvSpPr>
          <p:cNvPr id="51" name="文本框 50"/>
          <p:cNvSpPr txBox="1"/>
          <p:nvPr/>
        </p:nvSpPr>
        <p:spPr>
          <a:xfrm>
            <a:off x="6516370" y="1059180"/>
            <a:ext cx="2595245" cy="645160"/>
          </a:xfrm>
          <a:prstGeom prst="rect">
            <a:avLst/>
          </a:prstGeom>
          <a:noFill/>
        </p:spPr>
        <p:txBody>
          <a:bodyPr wrap="none" rtlCol="0">
            <a:spAutoFit/>
          </a:bodyPr>
          <a:p>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点击进入课程可通过详情、目录</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了解课程的</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大致内容</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点击</a:t>
            </a:r>
            <a:r>
              <a:rPr lang="zh-CN" altLang="en-US" sz="1200" dirty="0" smtClean="0">
                <a:solidFill>
                  <a:srgbClr val="FF0000"/>
                </a:solidFill>
                <a:latin typeface="微软雅黑" panose="020B0503020204020204" pitchFamily="34" charset="-122"/>
                <a:ea typeface="微软雅黑" panose="020B0503020204020204" pitchFamily="34" charset="-122"/>
              </a:rPr>
              <a:t>立即参加</a:t>
            </a:r>
            <a:r>
              <a:rPr lang="zh-CN" altLang="en-US" sz="1200" dirty="0" smtClean="0">
                <a:solidFill>
                  <a:schemeClr val="tx1"/>
                </a:solidFill>
                <a:latin typeface="微软雅黑" panose="020B0503020204020204" pitchFamily="34" charset="-122"/>
                <a:ea typeface="微软雅黑" panose="020B0503020204020204" pitchFamily="34" charset="-122"/>
              </a:rPr>
              <a:t>，即可</a:t>
            </a:r>
            <a:r>
              <a:rPr lang="zh-CN" altLang="en-US" sz="1200" dirty="0" smtClean="0">
                <a:solidFill>
                  <a:schemeClr val="tx1"/>
                </a:solidFill>
                <a:latin typeface="微软雅黑" panose="020B0503020204020204" pitchFamily="34" charset="-122"/>
                <a:ea typeface="微软雅黑" panose="020B0503020204020204" pitchFamily="34" charset="-122"/>
              </a:rPr>
              <a:t>正式进入学习</a:t>
            </a:r>
            <a:endParaRPr lang="zh-CN" altLang="en-US" sz="1200" dirty="0" smtClean="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txBox="1"/>
          <p:nvPr/>
        </p:nvSpPr>
        <p:spPr>
          <a:xfrm>
            <a:off x="857885" y="200025"/>
            <a:ext cx="4590415" cy="379730"/>
          </a:xfrm>
          <a:prstGeom prst="rect">
            <a:avLst/>
          </a:prstGeom>
        </p:spPr>
        <p:txBody>
          <a:bodyPr lIns="0" rIns="0" anchor="ctr">
            <a:noAutofit/>
            <a:scene3d>
              <a:camera prst="orthographicFront"/>
              <a:lightRig rig="threePt" dir="t"/>
            </a:scene3d>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3200" b="1" dirty="0" smtClean="0">
                <a:latin typeface="微软雅黑" panose="020B0503020204020204" pitchFamily="34" charset="-122"/>
                <a:ea typeface="微软雅黑" panose="020B0503020204020204" pitchFamily="34" charset="-122"/>
                <a:sym typeface="+mn-ea"/>
              </a:rPr>
              <a:t>手机端</a:t>
            </a:r>
            <a:r>
              <a:rPr lang="zh-CN" altLang="en-US"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操作方法</a:t>
            </a:r>
            <a:r>
              <a:rPr lang="en-US" altLang="zh-CN"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t>
            </a:r>
            <a:r>
              <a:rPr lang="zh-CN" altLang="en-US"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学习</a:t>
            </a:r>
            <a:endParaRPr lang="zh-CN" altLang="en-US"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pic>
        <p:nvPicPr>
          <p:cNvPr id="2" name="图片 1" descr="c09e1f260d067f124895056cfa37d59"/>
          <p:cNvPicPr>
            <a:picLocks noChangeAspect="1"/>
          </p:cNvPicPr>
          <p:nvPr/>
        </p:nvPicPr>
        <p:blipFill>
          <a:blip r:embed="rId1"/>
          <a:stretch>
            <a:fillRect/>
          </a:stretch>
        </p:blipFill>
        <p:spPr>
          <a:xfrm>
            <a:off x="179070" y="843280"/>
            <a:ext cx="1850390" cy="4112260"/>
          </a:xfrm>
          <a:prstGeom prst="rect">
            <a:avLst/>
          </a:prstGeom>
        </p:spPr>
      </p:pic>
      <p:pic>
        <p:nvPicPr>
          <p:cNvPr id="34" name="图片 33" descr="367bda0074d653e3886f916d142461a"/>
          <p:cNvPicPr>
            <a:picLocks noChangeAspect="1"/>
          </p:cNvPicPr>
          <p:nvPr/>
        </p:nvPicPr>
        <p:blipFill>
          <a:blip r:embed="rId2"/>
          <a:stretch>
            <a:fillRect/>
          </a:stretch>
        </p:blipFill>
        <p:spPr>
          <a:xfrm>
            <a:off x="2029460" y="843280"/>
            <a:ext cx="1882140" cy="4183380"/>
          </a:xfrm>
          <a:prstGeom prst="rect">
            <a:avLst/>
          </a:prstGeom>
        </p:spPr>
      </p:pic>
      <p:pic>
        <p:nvPicPr>
          <p:cNvPr id="42" name="图片 41" descr="367c830f53b5269feee61400ded243c"/>
          <p:cNvPicPr>
            <a:picLocks noChangeAspect="1"/>
          </p:cNvPicPr>
          <p:nvPr/>
        </p:nvPicPr>
        <p:blipFill>
          <a:blip r:embed="rId3"/>
          <a:stretch>
            <a:fillRect/>
          </a:stretch>
        </p:blipFill>
        <p:spPr>
          <a:xfrm>
            <a:off x="3851910" y="843915"/>
            <a:ext cx="1853565" cy="4120515"/>
          </a:xfrm>
          <a:prstGeom prst="rect">
            <a:avLst/>
          </a:prstGeom>
        </p:spPr>
      </p:pic>
      <p:pic>
        <p:nvPicPr>
          <p:cNvPr id="43" name="图片 42" descr="766dd720f3d2fee93980a06bd07cc58"/>
          <p:cNvPicPr>
            <a:picLocks noChangeAspect="1"/>
          </p:cNvPicPr>
          <p:nvPr/>
        </p:nvPicPr>
        <p:blipFill>
          <a:blip r:embed="rId4"/>
          <a:stretch>
            <a:fillRect/>
          </a:stretch>
        </p:blipFill>
        <p:spPr>
          <a:xfrm>
            <a:off x="5507990" y="3003550"/>
            <a:ext cx="1590040" cy="1414145"/>
          </a:xfrm>
          <a:prstGeom prst="rect">
            <a:avLst/>
          </a:prstGeom>
        </p:spPr>
      </p:pic>
      <p:pic>
        <p:nvPicPr>
          <p:cNvPr id="44" name="图片 43" descr="1b7fff3f0b33db98d721b57de763a08"/>
          <p:cNvPicPr>
            <a:picLocks noChangeAspect="1"/>
          </p:cNvPicPr>
          <p:nvPr/>
        </p:nvPicPr>
        <p:blipFill>
          <a:blip r:embed="rId5"/>
          <a:stretch>
            <a:fillRect/>
          </a:stretch>
        </p:blipFill>
        <p:spPr>
          <a:xfrm>
            <a:off x="5084445" y="1779905"/>
            <a:ext cx="1778000" cy="737870"/>
          </a:xfrm>
          <a:prstGeom prst="rect">
            <a:avLst/>
          </a:prstGeom>
        </p:spPr>
      </p:pic>
      <p:cxnSp>
        <p:nvCxnSpPr>
          <p:cNvPr id="45" name="直接箭头连接符 44"/>
          <p:cNvCxnSpPr/>
          <p:nvPr/>
        </p:nvCxnSpPr>
        <p:spPr>
          <a:xfrm flipV="1">
            <a:off x="4395470" y="1995805"/>
            <a:ext cx="680720" cy="31242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46" name="直接箭头连接符 45"/>
          <p:cNvCxnSpPr/>
          <p:nvPr/>
        </p:nvCxnSpPr>
        <p:spPr>
          <a:xfrm>
            <a:off x="4417695" y="3040380"/>
            <a:ext cx="1090295" cy="17970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47" name="文本框 46"/>
          <p:cNvSpPr txBox="1"/>
          <p:nvPr/>
        </p:nvSpPr>
        <p:spPr>
          <a:xfrm>
            <a:off x="6870700" y="771525"/>
            <a:ext cx="2279015" cy="2491740"/>
          </a:xfrm>
          <a:prstGeom prst="rect">
            <a:avLst/>
          </a:prstGeom>
          <a:noFill/>
        </p:spPr>
        <p:txBody>
          <a:bodyPr wrap="square" rtlCol="0">
            <a:spAutoFit/>
          </a:bodyPr>
          <a:p>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进入课程以后可通过</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公告、</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课件、考核、讨论</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等方面</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对该课程进行进一步的</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了解</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与</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学习</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200" dirty="0" smtClean="0">
                <a:solidFill>
                  <a:srgbClr val="FF0000"/>
                </a:solidFill>
                <a:latin typeface="微软雅黑" panose="020B0503020204020204" pitchFamily="34" charset="-122"/>
                <a:ea typeface="微软雅黑" panose="020B0503020204020204" pitchFamily="34" charset="-122"/>
              </a:rPr>
              <a:t>注意</a:t>
            </a:r>
            <a:r>
              <a:rPr lang="zh-CN" altLang="en-US" sz="1200" dirty="0" smtClean="0">
                <a:solidFill>
                  <a:srgbClr val="FF0000"/>
                </a:solidFill>
                <a:highlight>
                  <a:srgbClr val="FFFF00"/>
                </a:highlight>
                <a:latin typeface="微软雅黑" panose="020B0503020204020204" pitchFamily="34" charset="-122"/>
                <a:ea typeface="微软雅黑" panose="020B0503020204020204" pitchFamily="34" charset="-122"/>
              </a:rPr>
              <a:t>评分标准</a:t>
            </a:r>
            <a:r>
              <a:rPr lang="zh-CN" altLang="en-US" sz="1200" dirty="0" smtClean="0">
                <a:solidFill>
                  <a:srgbClr val="FF0000"/>
                </a:solidFill>
                <a:latin typeface="微软雅黑" panose="020B0503020204020204" pitchFamily="34" charset="-122"/>
                <a:ea typeface="微软雅黑" panose="020B0503020204020204" pitchFamily="34" charset="-122"/>
              </a:rPr>
              <a:t>中的要求、</a:t>
            </a:r>
            <a:r>
              <a:rPr lang="zh-CN" altLang="en-US" sz="1200" dirty="0" smtClean="0">
                <a:solidFill>
                  <a:srgbClr val="FF0000"/>
                </a:solidFill>
                <a:latin typeface="微软雅黑" panose="020B0503020204020204" pitchFamily="34" charset="-122"/>
                <a:ea typeface="微软雅黑" panose="020B0503020204020204" pitchFamily="34" charset="-122"/>
              </a:rPr>
              <a:t>注</a:t>
            </a:r>
            <a:endParaRPr lang="zh-CN" altLang="en-US" sz="1200" dirty="0" smtClean="0">
              <a:solidFill>
                <a:srgbClr val="FF0000"/>
              </a:solidFill>
              <a:latin typeface="微软雅黑" panose="020B0503020204020204" pitchFamily="34" charset="-122"/>
              <a:ea typeface="微软雅黑" panose="020B0503020204020204" pitchFamily="34" charset="-122"/>
            </a:endParaRPr>
          </a:p>
          <a:p>
            <a:r>
              <a:rPr lang="zh-CN" altLang="en-US" sz="1200" dirty="0" smtClean="0">
                <a:solidFill>
                  <a:srgbClr val="FF0000"/>
                </a:solidFill>
                <a:latin typeface="微软雅黑" panose="020B0503020204020204" pitchFamily="34" charset="-122"/>
                <a:ea typeface="微软雅黑" panose="020B0503020204020204" pitchFamily="34" charset="-122"/>
              </a:rPr>
              <a:t>意单元测试的</a:t>
            </a:r>
            <a:r>
              <a:rPr lang="zh-CN" altLang="en-US" sz="1200" dirty="0" smtClean="0">
                <a:solidFill>
                  <a:srgbClr val="FF0000"/>
                </a:solidFill>
                <a:highlight>
                  <a:srgbClr val="FFFF00"/>
                </a:highlight>
                <a:latin typeface="微软雅黑" panose="020B0503020204020204" pitchFamily="34" charset="-122"/>
                <a:ea typeface="微软雅黑" panose="020B0503020204020204" pitchFamily="34" charset="-122"/>
              </a:rPr>
              <a:t>提交次数</a:t>
            </a:r>
            <a:r>
              <a:rPr lang="zh-CN" altLang="en-US" sz="1200" dirty="0" smtClean="0">
                <a:solidFill>
                  <a:srgbClr val="FF0000"/>
                </a:solidFill>
                <a:latin typeface="微软雅黑" panose="020B0503020204020204" pitchFamily="34" charset="-122"/>
                <a:ea typeface="微软雅黑" panose="020B0503020204020204" pitchFamily="34" charset="-122"/>
              </a:rPr>
              <a:t>和</a:t>
            </a:r>
            <a:r>
              <a:rPr lang="zh-CN" altLang="en-US" sz="1200" dirty="0" smtClean="0">
                <a:solidFill>
                  <a:srgbClr val="FF0000"/>
                </a:solidFill>
                <a:highlight>
                  <a:srgbClr val="FFFF00"/>
                </a:highlight>
                <a:latin typeface="微软雅黑" panose="020B0503020204020204" pitchFamily="34" charset="-122"/>
                <a:ea typeface="微软雅黑" panose="020B0503020204020204" pitchFamily="34" charset="-122"/>
              </a:rPr>
              <a:t>截止</a:t>
            </a:r>
            <a:endParaRPr lang="zh-CN" altLang="en-US" sz="1200" dirty="0" smtClean="0">
              <a:solidFill>
                <a:srgbClr val="FF0000"/>
              </a:solidFill>
              <a:highlight>
                <a:srgbClr val="FFFF00"/>
              </a:highlight>
              <a:latin typeface="微软雅黑" panose="020B0503020204020204" pitchFamily="34" charset="-122"/>
              <a:ea typeface="微软雅黑" panose="020B0503020204020204" pitchFamily="34" charset="-122"/>
            </a:endParaRPr>
          </a:p>
          <a:p>
            <a:r>
              <a:rPr lang="zh-CN" altLang="en-US" sz="1200" dirty="0" smtClean="0">
                <a:solidFill>
                  <a:srgbClr val="FF0000"/>
                </a:solidFill>
                <a:highlight>
                  <a:srgbClr val="FFFF00"/>
                </a:highlight>
                <a:latin typeface="微软雅黑" panose="020B0503020204020204" pitchFamily="34" charset="-122"/>
                <a:ea typeface="微软雅黑" panose="020B0503020204020204" pitchFamily="34" charset="-122"/>
              </a:rPr>
              <a:t>时间！！！</a:t>
            </a:r>
            <a:r>
              <a:rPr lang="zh-CN" altLang="en-US" sz="1200" dirty="0" smtClean="0">
                <a:solidFill>
                  <a:schemeClr val="tx1"/>
                </a:solidFill>
                <a:latin typeface="微软雅黑" panose="020B0503020204020204" pitchFamily="34" charset="-122"/>
                <a:ea typeface="微软雅黑" panose="020B0503020204020204" pitchFamily="34" charset="-122"/>
              </a:rPr>
              <a:t>，一定要按照评分标准学习该课程，不然得不到</a:t>
            </a:r>
            <a:endParaRPr lang="zh-CN" altLang="en-US" sz="1200" dirty="0" smtClean="0">
              <a:solidFill>
                <a:schemeClr val="tx1"/>
              </a:solidFill>
              <a:latin typeface="微软雅黑" panose="020B0503020204020204" pitchFamily="34" charset="-122"/>
              <a:ea typeface="微软雅黑" panose="020B0503020204020204" pitchFamily="34" charset="-122"/>
            </a:endParaRPr>
          </a:p>
          <a:p>
            <a:r>
              <a:rPr lang="zh-CN" altLang="en-US" sz="1200" dirty="0" smtClean="0">
                <a:solidFill>
                  <a:schemeClr val="tx1"/>
                </a:solidFill>
                <a:latin typeface="微软雅黑" panose="020B0503020204020204" pitchFamily="34" charset="-122"/>
                <a:ea typeface="微软雅黑" panose="020B0503020204020204" pitchFamily="34" charset="-122"/>
              </a:rPr>
              <a:t>学习证书</a:t>
            </a:r>
            <a:endParaRPr lang="zh-CN" altLang="en-US" sz="1200" dirty="0" smtClean="0">
              <a:solidFill>
                <a:srgbClr val="FF0000"/>
              </a:solidFill>
              <a:highlight>
                <a:srgbClr val="FFFF00"/>
              </a:highlight>
              <a:latin typeface="微软雅黑" panose="020B0503020204020204" pitchFamily="34" charset="-122"/>
              <a:ea typeface="微软雅黑" panose="020B0503020204020204" pitchFamily="34" charset="-122"/>
            </a:endParaRPr>
          </a:p>
          <a:p>
            <a:r>
              <a:rPr lang="en-US" altLang="zh-CN" sz="1200" dirty="0" smtClean="0">
                <a:solidFill>
                  <a:schemeClr val="tx1"/>
                </a:solidFill>
                <a:latin typeface="微软雅黑" panose="020B0503020204020204" pitchFamily="34" charset="-122"/>
                <a:ea typeface="微软雅黑" panose="020B0503020204020204" pitchFamily="34" charset="-122"/>
              </a:rPr>
              <a:t>3.</a:t>
            </a:r>
            <a:r>
              <a:rPr lang="zh-CN" altLang="en-US" sz="1200" dirty="0" smtClean="0">
                <a:solidFill>
                  <a:schemeClr val="tx1"/>
                </a:solidFill>
                <a:latin typeface="微软雅黑" panose="020B0503020204020204" pitchFamily="34" charset="-122"/>
                <a:ea typeface="微软雅黑" panose="020B0503020204020204" pitchFamily="34" charset="-122"/>
              </a:rPr>
              <a:t>单元测试</a:t>
            </a:r>
            <a:r>
              <a:rPr lang="zh-CN" altLang="en-US" sz="1200" dirty="0" smtClean="0">
                <a:solidFill>
                  <a:schemeClr val="tx1"/>
                </a:solidFill>
                <a:latin typeface="微软雅黑" panose="020B0503020204020204" pitchFamily="34" charset="-122"/>
                <a:ea typeface="微软雅黑" panose="020B0503020204020204" pitchFamily="34" charset="-122"/>
              </a:rPr>
              <a:t>成绩需前往中国大</a:t>
            </a:r>
            <a:endParaRPr lang="zh-CN" altLang="en-US" sz="1200" dirty="0" smtClean="0">
              <a:solidFill>
                <a:schemeClr val="tx1"/>
              </a:solidFill>
              <a:latin typeface="微软雅黑" panose="020B0503020204020204" pitchFamily="34" charset="-122"/>
              <a:ea typeface="微软雅黑" panose="020B0503020204020204" pitchFamily="34" charset="-122"/>
            </a:endParaRPr>
          </a:p>
          <a:p>
            <a:r>
              <a:rPr lang="zh-CN" altLang="en-US" sz="1200" dirty="0" smtClean="0">
                <a:solidFill>
                  <a:schemeClr val="tx1"/>
                </a:solidFill>
                <a:latin typeface="微软雅黑" panose="020B0503020204020204" pitchFamily="34" charset="-122"/>
                <a:ea typeface="微软雅黑" panose="020B0503020204020204" pitchFamily="34" charset="-122"/>
              </a:rPr>
              <a:t>学</a:t>
            </a:r>
            <a:r>
              <a:rPr lang="en-US" altLang="zh-CN" sz="1200" dirty="0" smtClean="0">
                <a:solidFill>
                  <a:schemeClr val="tx1"/>
                </a:solidFill>
                <a:latin typeface="微软雅黑" panose="020B0503020204020204" pitchFamily="34" charset="-122"/>
                <a:ea typeface="微软雅黑" panose="020B0503020204020204" pitchFamily="34" charset="-122"/>
              </a:rPr>
              <a:t>MOOC APP</a:t>
            </a:r>
            <a:r>
              <a:rPr lang="zh-CN" altLang="en-US" sz="1200" dirty="0" smtClean="0">
                <a:solidFill>
                  <a:schemeClr val="tx1"/>
                </a:solidFill>
                <a:latin typeface="微软雅黑" panose="020B0503020204020204" pitchFamily="34" charset="-122"/>
                <a:ea typeface="微软雅黑" panose="020B0503020204020204" pitchFamily="34" charset="-122"/>
              </a:rPr>
              <a:t>查看，下载</a:t>
            </a:r>
            <a:r>
              <a:rPr lang="en-US" altLang="zh-CN" sz="1200" dirty="0" smtClean="0">
                <a:solidFill>
                  <a:schemeClr val="tx1"/>
                </a:solidFill>
                <a:latin typeface="微软雅黑" panose="020B0503020204020204" pitchFamily="34" charset="-122"/>
                <a:ea typeface="微软雅黑" panose="020B0503020204020204" pitchFamily="34" charset="-122"/>
              </a:rPr>
              <a:t>APP</a:t>
            </a:r>
            <a:r>
              <a:rPr lang="zh-CN" altLang="en-US" sz="1200" dirty="0" smtClean="0">
                <a:solidFill>
                  <a:schemeClr val="tx1"/>
                </a:solidFill>
                <a:latin typeface="微软雅黑" panose="020B0503020204020204" pitchFamily="34" charset="-122"/>
                <a:ea typeface="微软雅黑" panose="020B0503020204020204" pitchFamily="34" charset="-122"/>
              </a:rPr>
              <a:t>，</a:t>
            </a:r>
            <a:endParaRPr lang="zh-CN" altLang="en-US" sz="1200" dirty="0" smtClean="0">
              <a:solidFill>
                <a:schemeClr val="tx1"/>
              </a:solidFill>
              <a:latin typeface="微软雅黑" panose="020B0503020204020204" pitchFamily="34" charset="-122"/>
              <a:ea typeface="微软雅黑" panose="020B0503020204020204" pitchFamily="34" charset="-122"/>
            </a:endParaRPr>
          </a:p>
          <a:p>
            <a:r>
              <a:rPr lang="zh-CN" altLang="en-US" sz="1200" dirty="0" smtClean="0">
                <a:solidFill>
                  <a:schemeClr val="tx1"/>
                </a:solidFill>
                <a:latin typeface="微软雅黑" panose="020B0503020204020204" pitchFamily="34" charset="-122"/>
                <a:ea typeface="微软雅黑" panose="020B0503020204020204" pitchFamily="34" charset="-122"/>
              </a:rPr>
              <a:t>在搜索框中搜索课程名称查看</a:t>
            </a:r>
            <a:r>
              <a:rPr lang="zh-CN" altLang="en-US" sz="1200" dirty="0" smtClean="0">
                <a:solidFill>
                  <a:schemeClr val="tx1"/>
                </a:solidFill>
                <a:latin typeface="微软雅黑" panose="020B0503020204020204" pitchFamily="34" charset="-122"/>
                <a:ea typeface="微软雅黑" panose="020B0503020204020204" pitchFamily="34" charset="-122"/>
              </a:rPr>
              <a:t>即可。</a:t>
            </a:r>
            <a:endParaRPr lang="zh-CN" altLang="en-US" sz="1200" dirty="0" smtClean="0">
              <a:solidFill>
                <a:schemeClr val="tx1"/>
              </a:solidFill>
              <a:latin typeface="微软雅黑" panose="020B0503020204020204" pitchFamily="34" charset="-122"/>
              <a:ea typeface="微软雅黑" panose="020B0503020204020204" pitchFamily="34" charset="-122"/>
            </a:endParaRPr>
          </a:p>
        </p:txBody>
      </p:sp>
      <p:pic>
        <p:nvPicPr>
          <p:cNvPr id="48" name="图片 47" descr="16661fae6db8f2627f7d426574ecee4"/>
          <p:cNvPicPr>
            <a:picLocks noChangeAspect="1"/>
          </p:cNvPicPr>
          <p:nvPr/>
        </p:nvPicPr>
        <p:blipFill>
          <a:blip r:embed="rId6"/>
          <a:stretch>
            <a:fillRect/>
          </a:stretch>
        </p:blipFill>
        <p:spPr>
          <a:xfrm>
            <a:off x="7098030" y="3220720"/>
            <a:ext cx="1920875" cy="1196975"/>
          </a:xfrm>
          <a:prstGeom prst="rect">
            <a:avLst/>
          </a:prstGeom>
        </p:spPr>
      </p:pic>
      <p:cxnSp>
        <p:nvCxnSpPr>
          <p:cNvPr id="50" name="直接箭头连接符 49"/>
          <p:cNvCxnSpPr/>
          <p:nvPr/>
        </p:nvCxnSpPr>
        <p:spPr>
          <a:xfrm>
            <a:off x="7874635" y="2787650"/>
            <a:ext cx="107315" cy="48641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5"/>
                                        </p:tgtEl>
                                        <p:attrNameLst>
                                          <p:attrName>ppt_y</p:attrName>
                                        </p:attrNameLst>
                                      </p:cBhvr>
                                      <p:tavLst>
                                        <p:tav tm="0">
                                          <p:val>
                                            <p:strVal val="#ppt_y"/>
                                          </p:val>
                                        </p:tav>
                                        <p:tav tm="100000">
                                          <p:val>
                                            <p:strVal val="#ppt_y"/>
                                          </p:val>
                                        </p:tav>
                                      </p:tavLst>
                                    </p:anim>
                                    <p:anim calcmode="lin" valueType="num">
                                      <p:cBhvr>
                                        <p:cTn id="9"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p:nvPr/>
        </p:nvSpPr>
        <p:spPr>
          <a:xfrm>
            <a:off x="857885" y="200025"/>
            <a:ext cx="4293235" cy="379730"/>
          </a:xfrm>
          <a:prstGeom prst="rect">
            <a:avLst/>
          </a:prstGeom>
        </p:spPr>
        <p:txBody>
          <a:bodyPr lIns="0" rIns="0" anchor="ctr">
            <a:noAutofit/>
            <a:scene3d>
              <a:camera prst="orthographicFront"/>
              <a:lightRig rig="threePt" dir="t"/>
            </a:scene3d>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电脑端操作方法</a:t>
            </a:r>
            <a:r>
              <a:rPr lang="en-US" altLang="en-GB"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t>
            </a:r>
            <a:r>
              <a:rPr lang="zh-CN" altLang="en-US"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登录</a:t>
            </a:r>
            <a:endParaRPr lang="zh-CN" altLang="en-US"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15" name="文本框 14"/>
          <p:cNvSpPr txBox="1"/>
          <p:nvPr/>
        </p:nvSpPr>
        <p:spPr>
          <a:xfrm>
            <a:off x="755650" y="699135"/>
            <a:ext cx="7066280" cy="337185"/>
          </a:xfrm>
          <a:prstGeom prst="rect">
            <a:avLst/>
          </a:prstGeom>
          <a:noFill/>
        </p:spPr>
        <p:txBody>
          <a:bodyPr wrap="none" rtlCol="0">
            <a:spAutoFit/>
          </a:bodyPr>
          <a:p>
            <a:pPr algn="l"/>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登录网址</a:t>
            </a:r>
            <a:r>
              <a:rPr lang="en-US" altLang="zh-CN" sz="1600" dirty="0" smtClean="0">
                <a:solidFill>
                  <a:srgbClr val="FF0000"/>
                </a:solidFill>
                <a:latin typeface="微软雅黑" panose="020B0503020204020204" pitchFamily="34" charset="-122"/>
                <a:ea typeface="微软雅黑" panose="020B0503020204020204" pitchFamily="34" charset="-122"/>
                <a:sym typeface="+mn-ea"/>
              </a:rPr>
              <a:t>https://higher.smartedu.cn/ai</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，同</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APP</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端</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一样点击右上角</a:t>
            </a:r>
            <a:r>
              <a:rPr lang="zh-CN" altLang="en-US" sz="1600" dirty="0" smtClean="0">
                <a:solidFill>
                  <a:srgbClr val="FF0000"/>
                </a:solidFill>
                <a:latin typeface="微软雅黑" panose="020B0503020204020204" pitchFamily="34" charset="-122"/>
                <a:ea typeface="微软雅黑" panose="020B0503020204020204" pitchFamily="34" charset="-122"/>
                <a:sym typeface="+mn-ea"/>
              </a:rPr>
              <a:t>【登录】</a:t>
            </a:r>
            <a:endParaRPr lang="zh-CN" altLang="en-US" sz="1600" dirty="0" smtClean="0">
              <a:solidFill>
                <a:schemeClr val="tx1"/>
              </a:solidFill>
              <a:latin typeface="微软雅黑" panose="020B0503020204020204" pitchFamily="34" charset="-122"/>
              <a:ea typeface="微软雅黑" panose="020B0503020204020204" pitchFamily="34" charset="-122"/>
              <a:sym typeface="+mn-ea"/>
            </a:endParaRPr>
          </a:p>
        </p:txBody>
      </p:sp>
      <p:pic>
        <p:nvPicPr>
          <p:cNvPr id="18" name="图片 17" descr="屏幕截图 2025-06-20 224152"/>
          <p:cNvPicPr>
            <a:picLocks noChangeAspect="1"/>
          </p:cNvPicPr>
          <p:nvPr/>
        </p:nvPicPr>
        <p:blipFill>
          <a:blip r:embed="rId1"/>
          <a:stretch>
            <a:fillRect/>
          </a:stretch>
        </p:blipFill>
        <p:spPr>
          <a:xfrm>
            <a:off x="179705" y="1419225"/>
            <a:ext cx="5827395" cy="3569335"/>
          </a:xfrm>
          <a:prstGeom prst="rect">
            <a:avLst/>
          </a:prstGeom>
        </p:spPr>
      </p:pic>
      <p:pic>
        <p:nvPicPr>
          <p:cNvPr id="19" name="图片 18" descr="屏幕截图 2025-06-20 224206"/>
          <p:cNvPicPr>
            <a:picLocks noChangeAspect="1"/>
          </p:cNvPicPr>
          <p:nvPr/>
        </p:nvPicPr>
        <p:blipFill>
          <a:blip r:embed="rId2"/>
          <a:stretch>
            <a:fillRect/>
          </a:stretch>
        </p:blipFill>
        <p:spPr>
          <a:xfrm rot="10800000" flipH="1" flipV="1">
            <a:off x="2987675" y="2427605"/>
            <a:ext cx="6026785" cy="417195"/>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p:nvPr/>
        </p:nvSpPr>
        <p:spPr>
          <a:xfrm>
            <a:off x="857885" y="200025"/>
            <a:ext cx="4406900" cy="379730"/>
          </a:xfrm>
          <a:prstGeom prst="rect">
            <a:avLst/>
          </a:prstGeom>
        </p:spPr>
        <p:txBody>
          <a:bodyPr lIns="0" rIns="0" anchor="ctr">
            <a:noAutofit/>
            <a:scene3d>
              <a:camera prst="orthographicFront"/>
              <a:lightRig rig="threePt" dir="t"/>
            </a:scene3d>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电脑端</a:t>
            </a:r>
            <a:r>
              <a:rPr lang="zh-CN" altLang="en-US"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操作方法</a:t>
            </a:r>
            <a:r>
              <a:rPr lang="en-US" altLang="zh-CN"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t>
            </a:r>
            <a:r>
              <a:rPr lang="zh-CN" altLang="en-US"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登录</a:t>
            </a:r>
            <a:endParaRPr lang="zh-CN" altLang="en-US"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pic>
        <p:nvPicPr>
          <p:cNvPr id="2" name="图片 1" descr="屏幕截图 2025-06-20 224227"/>
          <p:cNvPicPr>
            <a:picLocks noChangeAspect="1"/>
          </p:cNvPicPr>
          <p:nvPr/>
        </p:nvPicPr>
        <p:blipFill>
          <a:blip r:embed="rId1"/>
          <a:stretch>
            <a:fillRect/>
          </a:stretch>
        </p:blipFill>
        <p:spPr>
          <a:xfrm>
            <a:off x="0" y="987425"/>
            <a:ext cx="3183890" cy="3491865"/>
          </a:xfrm>
          <a:prstGeom prst="rect">
            <a:avLst/>
          </a:prstGeom>
        </p:spPr>
      </p:pic>
      <p:pic>
        <p:nvPicPr>
          <p:cNvPr id="3" name="图片 2" descr="屏幕截图 2025-06-20 224258"/>
          <p:cNvPicPr>
            <a:picLocks noChangeAspect="1"/>
          </p:cNvPicPr>
          <p:nvPr/>
        </p:nvPicPr>
        <p:blipFill>
          <a:blip r:embed="rId2"/>
          <a:stretch>
            <a:fillRect/>
          </a:stretch>
        </p:blipFill>
        <p:spPr>
          <a:xfrm>
            <a:off x="2844165" y="987425"/>
            <a:ext cx="3044825" cy="3533140"/>
          </a:xfrm>
          <a:prstGeom prst="rect">
            <a:avLst/>
          </a:prstGeom>
        </p:spPr>
      </p:pic>
      <p:sp>
        <p:nvSpPr>
          <p:cNvPr id="4" name="文本框 3"/>
          <p:cNvSpPr txBox="1"/>
          <p:nvPr/>
        </p:nvSpPr>
        <p:spPr>
          <a:xfrm>
            <a:off x="5888990" y="1707515"/>
            <a:ext cx="3230880" cy="1322070"/>
          </a:xfrm>
          <a:prstGeom prst="rect">
            <a:avLst/>
          </a:prstGeom>
          <a:noFill/>
        </p:spPr>
        <p:txBody>
          <a:bodyPr wrap="none" rtlCol="0">
            <a:spAutoFit/>
          </a:bodyPr>
          <a:p>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新用户点击</a:t>
            </a:r>
            <a:r>
              <a:rPr lang="zh-CN" altLang="en-US" sz="1600" dirty="0" smtClean="0">
                <a:solidFill>
                  <a:srgbClr val="FF0000"/>
                </a:solidFill>
                <a:latin typeface="微软雅黑" panose="020B0503020204020204" pitchFamily="34" charset="-122"/>
                <a:ea typeface="微软雅黑" panose="020B0503020204020204" pitchFamily="34" charset="-122"/>
              </a:rPr>
              <a:t>【注册通行证】</a:t>
            </a:r>
            <a:r>
              <a:rPr lang="zh-CN" altLang="en-US" sz="1600" dirty="0" smtClean="0">
                <a:solidFill>
                  <a:schemeClr val="tx1"/>
                </a:solidFill>
                <a:latin typeface="微软雅黑" panose="020B0503020204020204" pitchFamily="34" charset="-122"/>
                <a:ea typeface="微软雅黑" panose="020B0503020204020204" pitchFamily="34" charset="-122"/>
              </a:rPr>
              <a:t>，</a:t>
            </a:r>
            <a:endParaRPr lang="zh-CN" altLang="en-US" sz="1600" dirty="0" smtClean="0">
              <a:solidFill>
                <a:schemeClr val="tx1"/>
              </a:solidFill>
              <a:latin typeface="微软雅黑" panose="020B0503020204020204" pitchFamily="34" charset="-122"/>
              <a:ea typeface="微软雅黑" panose="020B0503020204020204" pitchFamily="34" charset="-122"/>
            </a:endParaRPr>
          </a:p>
          <a:p>
            <a:r>
              <a:rPr lang="zh-CN" altLang="en-US" sz="1600" dirty="0" smtClean="0">
                <a:solidFill>
                  <a:schemeClr val="tx1"/>
                </a:solidFill>
                <a:latin typeface="微软雅黑" panose="020B0503020204020204" pitchFamily="34" charset="-122"/>
                <a:ea typeface="微软雅黑" panose="020B0503020204020204" pitchFamily="34" charset="-122"/>
              </a:rPr>
              <a:t>点击</a:t>
            </a:r>
            <a:r>
              <a:rPr lang="zh-CN" altLang="en-US" sz="1600" dirty="0" smtClean="0">
                <a:solidFill>
                  <a:srgbClr val="FF0000"/>
                </a:solidFill>
                <a:latin typeface="微软雅黑" panose="020B0503020204020204" pitchFamily="34" charset="-122"/>
                <a:ea typeface="微软雅黑" panose="020B0503020204020204" pitchFamily="34" charset="-122"/>
              </a:rPr>
              <a:t>【手机号注册】</a:t>
            </a:r>
            <a:r>
              <a:rPr lang="zh-CN" altLang="en-US" sz="1600" dirty="0" smtClean="0">
                <a:solidFill>
                  <a:schemeClr val="tx1"/>
                </a:solidFill>
                <a:latin typeface="微软雅黑" panose="020B0503020204020204" pitchFamily="34" charset="-122"/>
                <a:ea typeface="微软雅黑" panose="020B0503020204020204" pitchFamily="34" charset="-122"/>
              </a:rPr>
              <a:t>，学生号</a:t>
            </a:r>
            <a:r>
              <a:rPr lang="zh-CN" altLang="en-US" sz="1600" dirty="0" smtClean="0">
                <a:solidFill>
                  <a:schemeClr val="tx1"/>
                </a:solidFill>
                <a:latin typeface="微软雅黑" panose="020B0503020204020204" pitchFamily="34" charset="-122"/>
                <a:ea typeface="微软雅黑" panose="020B0503020204020204" pitchFamily="34" charset="-122"/>
              </a:rPr>
              <a:t>注册</a:t>
            </a:r>
            <a:endParaRPr lang="zh-CN" altLang="en-US" sz="1600" dirty="0" smtClean="0">
              <a:solidFill>
                <a:schemeClr val="tx1"/>
              </a:solidFill>
              <a:latin typeface="微软雅黑" panose="020B0503020204020204" pitchFamily="34" charset="-122"/>
              <a:ea typeface="微软雅黑" panose="020B0503020204020204" pitchFamily="34" charset="-122"/>
            </a:endParaRPr>
          </a:p>
          <a:p>
            <a:r>
              <a:rPr lang="zh-CN" altLang="en-US" sz="1600" dirty="0" smtClean="0">
                <a:solidFill>
                  <a:schemeClr val="tx1"/>
                </a:solidFill>
                <a:latin typeface="微软雅黑" panose="020B0503020204020204" pitchFamily="34" charset="-122"/>
                <a:ea typeface="微软雅黑" panose="020B0503020204020204" pitchFamily="34" charset="-122"/>
              </a:rPr>
              <a:t>仅限未成年人</a:t>
            </a:r>
            <a:r>
              <a:rPr lang="zh-CN" altLang="en-US" sz="1600" dirty="0" smtClean="0">
                <a:solidFill>
                  <a:schemeClr val="tx1"/>
                </a:solidFill>
                <a:latin typeface="微软雅黑" panose="020B0503020204020204" pitchFamily="34" charset="-122"/>
                <a:ea typeface="微软雅黑" panose="020B0503020204020204" pitchFamily="34" charset="-122"/>
              </a:rPr>
              <a:t>注册，老用户直接</a:t>
            </a:r>
            <a:r>
              <a:rPr lang="zh-CN" altLang="en-US" sz="1600" dirty="0" smtClean="0">
                <a:solidFill>
                  <a:schemeClr val="tx1"/>
                </a:solidFill>
                <a:latin typeface="微软雅黑" panose="020B0503020204020204" pitchFamily="34" charset="-122"/>
                <a:ea typeface="微软雅黑" panose="020B0503020204020204" pitchFamily="34" charset="-122"/>
              </a:rPr>
              <a:t>登</a:t>
            </a:r>
            <a:endParaRPr lang="zh-CN" altLang="en-US" sz="1600" dirty="0" smtClean="0">
              <a:solidFill>
                <a:schemeClr val="tx1"/>
              </a:solidFill>
              <a:latin typeface="微软雅黑" panose="020B0503020204020204" pitchFamily="34" charset="-122"/>
              <a:ea typeface="微软雅黑" panose="020B0503020204020204" pitchFamily="34" charset="-122"/>
            </a:endParaRPr>
          </a:p>
          <a:p>
            <a:r>
              <a:rPr lang="zh-CN" altLang="en-US" sz="1600" dirty="0" smtClean="0">
                <a:solidFill>
                  <a:schemeClr val="tx1"/>
                </a:solidFill>
                <a:latin typeface="微软雅黑" panose="020B0503020204020204" pitchFamily="34" charset="-122"/>
                <a:ea typeface="微软雅黑" panose="020B0503020204020204" pitchFamily="34" charset="-122"/>
              </a:rPr>
              <a:t>陆即可</a:t>
            </a:r>
            <a:endParaRPr lang="zh-CN" altLang="en-US" sz="1600" dirty="0" smtClean="0">
              <a:solidFill>
                <a:schemeClr val="tx1"/>
              </a:solidFill>
              <a:latin typeface="微软雅黑" panose="020B0503020204020204" pitchFamily="34" charset="-122"/>
              <a:ea typeface="微软雅黑" panose="020B0503020204020204" pitchFamily="34" charset="-122"/>
            </a:endParaRPr>
          </a:p>
          <a:p>
            <a:r>
              <a:rPr lang="en-US" altLang="zh-CN" sz="1600" dirty="0" smtClean="0">
                <a:solidFill>
                  <a:schemeClr val="tx1"/>
                </a:solidFill>
                <a:latin typeface="微软雅黑" panose="020B0503020204020204" pitchFamily="34" charset="-122"/>
                <a:ea typeface="微软雅黑" panose="020B0503020204020204" pitchFamily="34" charset="-122"/>
              </a:rPr>
              <a:t>2.</a:t>
            </a:r>
            <a:r>
              <a:rPr lang="zh-CN" altLang="en-US" sz="1600" dirty="0" smtClean="0">
                <a:solidFill>
                  <a:schemeClr val="tx1"/>
                </a:solidFill>
                <a:latin typeface="微软雅黑" panose="020B0503020204020204" pitchFamily="34" charset="-122"/>
                <a:ea typeface="微软雅黑" panose="020B0503020204020204" pitchFamily="34" charset="-122"/>
              </a:rPr>
              <a:t>注意输入</a:t>
            </a:r>
            <a:r>
              <a:rPr lang="zh-CN" altLang="en-US" sz="1600" dirty="0" smtClean="0">
                <a:solidFill>
                  <a:schemeClr val="tx1"/>
                </a:solidFill>
                <a:latin typeface="微软雅黑" panose="020B0503020204020204" pitchFamily="34" charset="-122"/>
                <a:ea typeface="微软雅黑" panose="020B0503020204020204" pitchFamily="34" charset="-122"/>
              </a:rPr>
              <a:t>密码的要求</a:t>
            </a:r>
            <a:endParaRPr lang="zh-CN" altLang="en-US" sz="1600" dirty="0" smtClean="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ags/tag1.xml><?xml version="1.0" encoding="utf-8"?>
<p:tagLst xmlns:p="http://schemas.openxmlformats.org/presentationml/2006/main">
  <p:tag name="ISPRING_PRESENTATION_TITLE" val="Write Your Title Here"/>
</p:tagLst>
</file>

<file path=ppt/theme/theme1.xml><?xml version="1.0" encoding="utf-8"?>
<a:theme xmlns:a="http://schemas.openxmlformats.org/drawingml/2006/main" name="第一PPT，www.1ppt.com">
  <a:themeElements>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1435</Words>
  <Application>WPS 演示</Application>
  <PresentationFormat>全屏显示(16:9)</PresentationFormat>
  <Paragraphs>104</Paragraphs>
  <Slides>13</Slides>
  <Notes>33</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13</vt:i4>
      </vt:variant>
    </vt:vector>
  </HeadingPairs>
  <TitlesOfParts>
    <vt:vector size="31" baseType="lpstr">
      <vt:lpstr>Arial</vt:lpstr>
      <vt:lpstr>宋体</vt:lpstr>
      <vt:lpstr>Wingdings</vt:lpstr>
      <vt:lpstr>微软雅黑</vt:lpstr>
      <vt:lpstr>微软雅黑 Light</vt:lpstr>
      <vt:lpstr>Calibri</vt:lpstr>
      <vt:lpstr>Roboto Light</vt:lpstr>
      <vt:lpstr>U.S. 101</vt:lpstr>
      <vt:lpstr>Segoe Print</vt:lpstr>
      <vt:lpstr>Roboto</vt:lpstr>
      <vt:lpstr>Times New Roman</vt:lpstr>
      <vt:lpstr>Open Sans Light</vt:lpstr>
      <vt:lpstr>Gill Sans</vt:lpstr>
      <vt:lpstr>Lato Light</vt:lpstr>
      <vt:lpstr>Arial Unicode MS</vt:lpstr>
      <vt:lpstr>Gill Sans MT</vt:lpstr>
      <vt:lpstr>仿宋</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述职报告</dc:title>
  <dc:creator>第一PPT</dc:creator>
  <cp:keywords>www.1ppt.com</cp:keywords>
  <cp:lastModifiedBy>aceg20</cp:lastModifiedBy>
  <cp:revision>121</cp:revision>
  <dcterms:created xsi:type="dcterms:W3CDTF">2015-12-11T17:46:00Z</dcterms:created>
  <dcterms:modified xsi:type="dcterms:W3CDTF">2025-06-22T09:57:37Z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139866963DBD4FAAB01BE153D31585AD_13</vt:lpwstr>
  </property>
  <property fmtid="{D5CDD505-2E9C-101B-9397-08002B2CF9AE}" pid="3" name="KSOProductBuildVer">
    <vt:lpwstr>2052-12.1.0.21541</vt:lpwstr>
  </property>
</Properties>
</file>