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9"/>
  </p:notesMasterIdLst>
  <p:sldIdLst>
    <p:sldId id="329" r:id="rId4"/>
    <p:sldId id="347" r:id="rId5"/>
    <p:sldId id="871" r:id="rId6"/>
    <p:sldId id="872" r:id="rId7"/>
    <p:sldId id="873" r:id="rId8"/>
    <p:sldId id="874" r:id="rId10"/>
    <p:sldId id="875" r:id="rId11"/>
    <p:sldId id="876" r:id="rId12"/>
    <p:sldId id="984" r:id="rId13"/>
    <p:sldId id="891" r:id="rId14"/>
    <p:sldId id="878" r:id="rId15"/>
    <p:sldId id="840" r:id="rId16"/>
    <p:sldId id="845" r:id="rId17"/>
    <p:sldId id="1258" r:id="rId18"/>
    <p:sldId id="1259" r:id="rId19"/>
    <p:sldId id="1260" r:id="rId20"/>
    <p:sldId id="850" r:id="rId21"/>
    <p:sldId id="803" r:id="rId22"/>
    <p:sldId id="985" r:id="rId23"/>
    <p:sldId id="987" r:id="rId24"/>
    <p:sldId id="988" r:id="rId25"/>
    <p:sldId id="989" r:id="rId26"/>
    <p:sldId id="990" r:id="rId27"/>
    <p:sldId id="1372" r:id="rId28"/>
    <p:sldId id="992" r:id="rId29"/>
    <p:sldId id="1024" r:id="rId30"/>
    <p:sldId id="892" r:id="rId31"/>
    <p:sldId id="894" r:id="rId32"/>
    <p:sldId id="897" r:id="rId33"/>
    <p:sldId id="898" r:id="rId34"/>
    <p:sldId id="880" r:id="rId35"/>
    <p:sldId id="853" r:id="rId36"/>
    <p:sldId id="881" r:id="rId37"/>
    <p:sldId id="882" r:id="rId38"/>
    <p:sldId id="857" r:id="rId39"/>
    <p:sldId id="883" r:id="rId40"/>
    <p:sldId id="922" r:id="rId41"/>
    <p:sldId id="928" r:id="rId42"/>
    <p:sldId id="929" r:id="rId43"/>
    <p:sldId id="865" r:id="rId44"/>
    <p:sldId id="771" r:id="rId45"/>
    <p:sldId id="866" r:id="rId46"/>
    <p:sldId id="867" r:id="rId47"/>
    <p:sldId id="868" r:id="rId48"/>
    <p:sldId id="870" r:id="rId49"/>
    <p:sldId id="1262" r:id="rId50"/>
    <p:sldId id="787" r:id="rId51"/>
    <p:sldId id="813" r:id="rId52"/>
    <p:sldId id="1117" r:id="rId53"/>
    <p:sldId id="1123" r:id="rId54"/>
    <p:sldId id="1121" r:id="rId55"/>
    <p:sldId id="1124" r:id="rId56"/>
    <p:sldId id="1125" r:id="rId57"/>
    <p:sldId id="930" r:id="rId58"/>
    <p:sldId id="1019" r:id="rId59"/>
    <p:sldId id="1020" r:id="rId60"/>
    <p:sldId id="993" r:id="rId61"/>
    <p:sldId id="994" r:id="rId62"/>
    <p:sldId id="995" r:id="rId63"/>
    <p:sldId id="996" r:id="rId64"/>
    <p:sldId id="997" r:id="rId65"/>
    <p:sldId id="998" r:id="rId66"/>
    <p:sldId id="999" r:id="rId67"/>
    <p:sldId id="1000" r:id="rId68"/>
    <p:sldId id="1001" r:id="rId69"/>
    <p:sldId id="1002" r:id="rId70"/>
    <p:sldId id="1003" r:id="rId71"/>
    <p:sldId id="1004" r:id="rId72"/>
    <p:sldId id="1005" r:id="rId73"/>
    <p:sldId id="1006" r:id="rId74"/>
    <p:sldId id="1007" r:id="rId75"/>
    <p:sldId id="1008" r:id="rId76"/>
    <p:sldId id="1009" r:id="rId77"/>
    <p:sldId id="1011" r:id="rId78"/>
    <p:sldId id="1012" r:id="rId79"/>
    <p:sldId id="1013" r:id="rId80"/>
    <p:sldId id="1014" r:id="rId81"/>
    <p:sldId id="1021" r:id="rId82"/>
    <p:sldId id="589" r:id="rId83"/>
  </p:sldIdLst>
  <p:sldSz cx="9144000" cy="6858000" type="screen4x3"/>
  <p:notesSz cx="6858000" cy="9144000"/>
  <p:custShowLst>
    <p:custShow name="自定义放映1" id="0">
      <p:sldLst>
        <p:sld r:id="rId4"/>
      </p:sldLst>
    </p:custShow>
  </p:custShow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5930" lvl="1" indent="127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3130" lvl="2" indent="127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0330" lvl="3" indent="127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7530" lvl="4" indent="127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127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127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127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127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99"/>
    <a:srgbClr val="CC9900"/>
    <a:srgbClr val="6600FF"/>
    <a:srgbClr val="BC3F00"/>
    <a:srgbClr val="8E2F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233"/>
    <p:restoredTop sz="88601"/>
  </p:normalViewPr>
  <p:slideViewPr>
    <p:cSldViewPr showGuides="1">
      <p:cViewPr>
        <p:scale>
          <a:sx n="60" d="100"/>
          <a:sy n="60" d="100"/>
        </p:scale>
        <p:origin x="-1362" y="-240"/>
      </p:cViewPr>
      <p:guideLst>
        <p:guide orient="horz" pos="2137"/>
        <p:guide pos="28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238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85" Type="http://schemas.openxmlformats.org/officeDocument/2006/relationships/viewProps" Target="viewProps.xml"/><Relationship Id="rId84" Type="http://schemas.openxmlformats.org/officeDocument/2006/relationships/presProps" Target="presProps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5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image" Target="../media/image1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kumimoji="1"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kumimoji="1"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313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313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5930" marR="0" lvl="1" indent="0" algn="l" defTabSz="91313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3130" marR="0" lvl="2" indent="0" algn="l" defTabSz="91313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0330" marR="0" lvl="3" indent="0" algn="l" defTabSz="91313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7530" marR="0" lvl="4" indent="0" algn="l" defTabSz="91313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kumimoji="1"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1313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059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 eaLnBrk="1" hangingPunct="1"/>
            <a:endParaRPr lang="en-US" altLang="zh-CN" dirty="0"/>
          </a:p>
          <a:p>
            <a:pPr lvl="0" eaLnBrk="1" hangingPunct="1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11059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4515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64516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883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  <p:sp>
        <p:nvSpPr>
          <p:cNvPr id="122884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2913063" y="11580813"/>
            <a:ext cx="2228850" cy="6111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390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2390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4931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  <p:sp>
        <p:nvSpPr>
          <p:cNvPr id="124932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595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2595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697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26980" name="灯片编号占位符 3"/>
          <p:cNvSpPr txBox="1">
            <a:spLocks noGrp="1"/>
          </p:cNvSpPr>
          <p:nvPr/>
        </p:nvSpPr>
        <p:spPr>
          <a:xfrm>
            <a:off x="3749675" y="7759700"/>
            <a:ext cx="2868613" cy="407988"/>
          </a:xfrm>
          <a:prstGeom prst="rect">
            <a:avLst/>
          </a:prstGeom>
          <a:noFill/>
          <a:ln w="9525">
            <a:noFill/>
          </a:ln>
        </p:spPr>
        <p:txBody>
          <a:bodyPr lIns="84390" tIns="42195" rIns="84390" bIns="42195" anchor="b" anchorCtr="0"/>
          <a:lstStyle/>
          <a:p>
            <a:pPr lvl="0" algn="r"/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80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28004" name="灯片编号占位符 3"/>
          <p:cNvSpPr txBox="1">
            <a:spLocks noGrp="1"/>
          </p:cNvSpPr>
          <p:nvPr/>
        </p:nvSpPr>
        <p:spPr>
          <a:xfrm>
            <a:off x="3749675" y="7759700"/>
            <a:ext cx="2868613" cy="407988"/>
          </a:xfrm>
          <a:prstGeom prst="rect">
            <a:avLst/>
          </a:prstGeom>
          <a:noFill/>
          <a:ln w="9525">
            <a:noFill/>
          </a:ln>
        </p:spPr>
        <p:txBody>
          <a:bodyPr lIns="84390" tIns="42195" rIns="84390" bIns="42195" anchor="b" anchorCtr="0"/>
          <a:lstStyle/>
          <a:p>
            <a:pPr lvl="0" algn="r"/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90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29028" name="灯片编号占位符 3"/>
          <p:cNvSpPr txBox="1">
            <a:spLocks noGrp="1"/>
          </p:cNvSpPr>
          <p:nvPr/>
        </p:nvSpPr>
        <p:spPr>
          <a:xfrm>
            <a:off x="3749675" y="7759700"/>
            <a:ext cx="2868613" cy="407988"/>
          </a:xfrm>
          <a:prstGeom prst="rect">
            <a:avLst/>
          </a:prstGeom>
          <a:noFill/>
          <a:ln w="9525">
            <a:noFill/>
          </a:ln>
        </p:spPr>
        <p:txBody>
          <a:bodyPr lIns="84390" tIns="42195" rIns="84390" bIns="42195" anchor="b" anchorCtr="0"/>
          <a:lstStyle/>
          <a:p>
            <a:pPr lvl="0" algn="r"/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00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300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ym typeface="宋体" panose="02010600030101010101" pitchFamily="2" charset="-122"/>
              </a:rPr>
            </a:fld>
            <a:endParaRPr lang="zh-CN" altLang="en-US" sz="1200" dirty="0"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107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310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ym typeface="宋体" panose="02010600030101010101" pitchFamily="2" charset="-122"/>
              </a:rPr>
            </a:fld>
            <a:endParaRPr lang="zh-CN" altLang="en-US" sz="1200" dirty="0"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161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 eaLnBrk="1" hangingPunct="1"/>
            <a:endParaRPr lang="en-US" altLang="zh-CN" dirty="0"/>
          </a:p>
          <a:p>
            <a:pPr lvl="0" eaLnBrk="1" hangingPunct="1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111620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20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32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ym typeface="宋体" panose="02010600030101010101" pitchFamily="2" charset="-122"/>
              </a:rPr>
            </a:fld>
            <a:endParaRPr lang="zh-CN" altLang="en-US" sz="1200" dirty="0"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33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ym typeface="宋体" panose="02010600030101010101" pitchFamily="2" charset="-122"/>
              </a:rPr>
            </a:fld>
            <a:endParaRPr lang="zh-CN" altLang="en-US" sz="1200" dirty="0"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41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341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ym typeface="宋体" panose="02010600030101010101" pitchFamily="2" charset="-122"/>
              </a:rPr>
            </a:fld>
            <a:endParaRPr lang="zh-CN" altLang="en-US" sz="1200" dirty="0">
              <a:sym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5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135172" name="灯片编号占位符 3"/>
          <p:cNvSpPr txBox="1">
            <a:spLocks noGrp="1"/>
          </p:cNvSpPr>
          <p:nvPr/>
        </p:nvSpPr>
        <p:spPr>
          <a:xfrm>
            <a:off x="3749675" y="7759700"/>
            <a:ext cx="2868613" cy="407988"/>
          </a:xfrm>
          <a:prstGeom prst="rect">
            <a:avLst/>
          </a:prstGeom>
          <a:noFill/>
          <a:ln w="9525">
            <a:noFill/>
          </a:ln>
        </p:spPr>
        <p:txBody>
          <a:bodyPr lIns="84390" tIns="42195" rIns="84390" bIns="42195" anchor="b" anchorCtr="0"/>
          <a:lstStyle/>
          <a:p>
            <a:pPr lvl="0" algn="r"/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7347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87480" tIns="43740" rIns="87480" bIns="43740" anchor="t" anchorCtr="0"/>
          <a:lstStyle/>
          <a:p>
            <a:pPr lvl="0"/>
            <a:r>
              <a:rPr lang="zh-CN" altLang="en-US" dirty="0"/>
              <a:t>瓦仔先粘法施工工艺：</a:t>
            </a:r>
            <a:endParaRPr lang="en-US" altLang="zh-CN" dirty="0"/>
          </a:p>
          <a:p>
            <a:pPr lvl="0"/>
            <a:r>
              <a:rPr lang="en-US" altLang="zh-CN" dirty="0"/>
              <a:t>    </a:t>
            </a:r>
            <a:r>
              <a:rPr lang="zh-CN" altLang="en-US" dirty="0"/>
              <a:t>方法：先将瓦仔粘于外墙模板，经处理后落石矢，以达到瓦仔与石矢一次性浇筑的目的。</a:t>
            </a:r>
            <a:endParaRPr lang="en-US" altLang="zh-CN" dirty="0"/>
          </a:p>
          <a:p>
            <a:pPr lvl="0"/>
            <a:r>
              <a:rPr lang="en-US" altLang="zh-CN" dirty="0"/>
              <a:t>    </a:t>
            </a:r>
            <a:r>
              <a:rPr lang="zh-CN" altLang="en-US" dirty="0"/>
              <a:t>优点：极大提高瓦仔与石矢之间的粘结力，能有效防止瓦仔脱落。</a:t>
            </a:r>
            <a:endParaRPr lang="zh-CN" altLang="en-US" dirty="0"/>
          </a:p>
        </p:txBody>
      </p:sp>
      <p:sp>
        <p:nvSpPr>
          <p:cNvPr id="58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100" dirty="0"/>
            </a:fld>
            <a:endParaRPr lang="zh-CN" altLang="en-US" sz="11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593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 eaLnBrk="1" hangingPunct="1"/>
            <a:endParaRPr lang="en-US" altLang="zh-CN" dirty="0"/>
          </a:p>
          <a:p>
            <a:pPr lvl="0" eaLnBrk="1" hangingPunct="1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5427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366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 eaLnBrk="1" hangingPunct="1"/>
            <a:endParaRPr lang="en-US" altLang="zh-CN" dirty="0"/>
          </a:p>
          <a:p>
            <a:pPr lvl="0" eaLnBrk="1" hangingPunct="1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113668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469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 eaLnBrk="1" hangingPunct="1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 eaLnBrk="1" hangingPunct="1"/>
            <a:endParaRPr lang="en-US" altLang="zh-CN" dirty="0"/>
          </a:p>
          <a:p>
            <a:pPr lvl="0" eaLnBrk="1" hangingPunct="1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 eaLnBrk="1" hangingPunct="1"/>
            <a:endParaRPr lang="zh-CN" altLang="en-US" dirty="0"/>
          </a:p>
        </p:txBody>
      </p:sp>
      <p:sp>
        <p:nvSpPr>
          <p:cNvPr id="114692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571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1571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67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16740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083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en-US" altLang="zh-CN" dirty="0"/>
              <a:t>【PPT</a:t>
            </a:r>
            <a:r>
              <a:rPr lang="zh-CN" altLang="en-US" dirty="0"/>
              <a:t>制作说明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r>
              <a:rPr lang="en-US" altLang="zh-CN" dirty="0"/>
              <a:t>1</a:t>
            </a:r>
            <a:r>
              <a:rPr lang="zh-CN" altLang="en-US" dirty="0"/>
              <a:t>、左上角标题：微软雅黑，</a:t>
            </a:r>
            <a:r>
              <a:rPr lang="en-US" altLang="zh-CN" dirty="0"/>
              <a:t>32</a:t>
            </a:r>
            <a:r>
              <a:rPr lang="zh-CN" altLang="en-US" dirty="0"/>
              <a:t>号字，加粗；</a:t>
            </a:r>
            <a:endParaRPr lang="en-US" altLang="zh-CN" dirty="0"/>
          </a:p>
          <a:p>
            <a:pPr lvl="0"/>
            <a:r>
              <a:rPr lang="en-US" altLang="zh-CN" dirty="0"/>
              <a:t>2</a:t>
            </a:r>
            <a:r>
              <a:rPr lang="zh-CN" altLang="en-US" dirty="0"/>
              <a:t>、左上角英文标题（如有）：微软雅黑，</a:t>
            </a:r>
            <a:r>
              <a:rPr lang="en-US" altLang="zh-CN" dirty="0"/>
              <a:t>14</a:t>
            </a:r>
            <a:r>
              <a:rPr lang="zh-CN" altLang="en-US" dirty="0"/>
              <a:t>号字，不加粗；中英文字左侧对齐；</a:t>
            </a:r>
            <a:endParaRPr lang="en-US" altLang="zh-CN" dirty="0"/>
          </a:p>
          <a:p>
            <a:pPr lvl="0"/>
            <a:r>
              <a:rPr lang="en-US" altLang="zh-CN" dirty="0"/>
              <a:t>3</a:t>
            </a:r>
            <a:r>
              <a:rPr lang="zh-CN" altLang="en-US" dirty="0"/>
              <a:t>、内容可以自行设计，模板图案仅供参考，建议文字均设置为微软雅黑，大小可设置为：</a:t>
            </a:r>
            <a:r>
              <a:rPr lang="en-US" altLang="zh-CN" dirty="0"/>
              <a:t>14</a:t>
            </a:r>
            <a:r>
              <a:rPr lang="zh-CN" altLang="en-US" dirty="0"/>
              <a:t>号</a:t>
            </a:r>
            <a:r>
              <a:rPr lang="en-US" altLang="zh-CN" dirty="0"/>
              <a:t>--30</a:t>
            </a:r>
            <a:r>
              <a:rPr lang="zh-CN" altLang="en-US" dirty="0"/>
              <a:t>号，同一页字号不超过三种，段内行距为</a:t>
            </a:r>
            <a:r>
              <a:rPr lang="en-US" altLang="zh-CN" dirty="0"/>
              <a:t>1.2</a:t>
            </a:r>
            <a:r>
              <a:rPr lang="zh-CN" altLang="en-US" dirty="0"/>
              <a:t>倍；图案或文字颜色请用取色器从</a:t>
            </a:r>
            <a:r>
              <a:rPr lang="en-US" altLang="zh-CN" dirty="0"/>
              <a:t>PPT</a:t>
            </a:r>
            <a:r>
              <a:rPr lang="zh-CN" altLang="en-US" dirty="0"/>
              <a:t>模板中取色。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【</a:t>
            </a:r>
            <a:r>
              <a:rPr lang="zh-CN" altLang="en-US" dirty="0"/>
              <a:t>讲稿示例</a:t>
            </a:r>
            <a:r>
              <a:rPr lang="en-US" altLang="zh-CN" dirty="0"/>
              <a:t>】</a:t>
            </a:r>
            <a:endParaRPr lang="en-US" altLang="zh-CN" dirty="0"/>
          </a:p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12083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62468" name="灯片编号占位符 4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rgbClr val="000000"/>
                </a:solidFill>
              </a:rPr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kumimoji="1"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kumimoji="1"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63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kumimoji="1"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kumimoji="1"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63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39.jpeg"/><Relationship Id="rId3" Type="http://schemas.openxmlformats.org/officeDocument/2006/relationships/tags" Target="../tags/tag11.xml"/><Relationship Id="rId2" Type="http://schemas.openxmlformats.org/officeDocument/2006/relationships/image" Target="../media/image38.jpeg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48.pn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tags" Target="../tags/tag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tags" Target="../tags/tag13.xml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jpeg"/><Relationship Id="rId8" Type="http://schemas.openxmlformats.org/officeDocument/2006/relationships/image" Target="../media/image61.jpeg"/><Relationship Id="rId7" Type="http://schemas.openxmlformats.org/officeDocument/2006/relationships/image" Target="../media/image60.jpeg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64.jpeg"/><Relationship Id="rId10" Type="http://schemas.openxmlformats.org/officeDocument/2006/relationships/image" Target="../media/image63.jpeg"/><Relationship Id="rId1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png"/><Relationship Id="rId8" Type="http://schemas.openxmlformats.org/officeDocument/2006/relationships/image" Target="../media/image72.png"/><Relationship Id="rId7" Type="http://schemas.openxmlformats.org/officeDocument/2006/relationships/image" Target="../media/image71.png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74.png"/><Relationship Id="rId1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image" Target="../media/image81.png"/><Relationship Id="rId7" Type="http://schemas.openxmlformats.org/officeDocument/2006/relationships/image" Target="../media/image80.emf"/><Relationship Id="rId6" Type="http://schemas.openxmlformats.org/officeDocument/2006/relationships/image" Target="../media/image79.emf"/><Relationship Id="rId5" Type="http://schemas.openxmlformats.org/officeDocument/2006/relationships/image" Target="../media/image40.png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9.png"/><Relationship Id="rId7" Type="http://schemas.openxmlformats.org/officeDocument/2006/relationships/image" Target="../media/image88.png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82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Relationship Id="rId3" Type="http://schemas.openxmlformats.org/officeDocument/2006/relationships/image" Target="../media/image90.jpeg"/><Relationship Id="rId2" Type="http://schemas.openxmlformats.org/officeDocument/2006/relationships/image" Target="../media/image46.jpeg"/><Relationship Id="rId1" Type="http://schemas.openxmlformats.org/officeDocument/2006/relationships/tags" Target="../tags/tag16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5.png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tags" Target="../tags/tag17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2.jpeg"/><Relationship Id="rId8" Type="http://schemas.openxmlformats.org/officeDocument/2006/relationships/image" Target="../media/image101.jpeg"/><Relationship Id="rId7" Type="http://schemas.openxmlformats.org/officeDocument/2006/relationships/image" Target="../media/image100.jpeg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Relationship Id="rId3" Type="http://schemas.openxmlformats.org/officeDocument/2006/relationships/image" Target="../media/image96.jpeg"/><Relationship Id="rId2" Type="http://schemas.openxmlformats.org/officeDocument/2006/relationships/image" Target="../media/image89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2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3.png"/><Relationship Id="rId2" Type="http://schemas.openxmlformats.org/officeDocument/2006/relationships/image" Target="../media/image49.png"/><Relationship Id="rId1" Type="http://schemas.openxmlformats.org/officeDocument/2006/relationships/tags" Target="../tags/tag18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7.png"/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8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0.jpeg"/><Relationship Id="rId1" Type="http://schemas.openxmlformats.org/officeDocument/2006/relationships/image" Target="../media/image10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2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hyperlink" Target="http://img.architectcom.com/img/201101/c0e3bf5d6a1d7e13c156620ec242af05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hyperlink" Target="&#35013;&#37197;&#24335;&#24314;&#31569;&#26045;&#24037;&#21160;&#30011;&#35270;&#39057;.mp4" TargetMode="External"/><Relationship Id="rId1" Type="http://schemas.openxmlformats.org/officeDocument/2006/relationships/image" Target="../media/image11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image" Target="../media/image113.emf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2.png"/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image" Target="../media/image119.pn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28.png"/><Relationship Id="rId7" Type="http://schemas.openxmlformats.org/officeDocument/2006/relationships/image" Target="../media/image127.jpeg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oleObject" Target="../embeddings/oleObject2.bin"/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1" Type="http://schemas.openxmlformats.org/officeDocument/2006/relationships/notesSlide" Target="../notesSlides/notesSlide21.xml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2.jpeg"/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image" Target="../media/image129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image" Target="../media/image133.pn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9.jpeg"/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image" Target="../media/image136.jpe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../&#20013;&#38081;&#22235;&#23616;/DB34T5043-2016&#35013;&#37197;&#25972;&#20307;&#24335;&#28151;&#20957;&#22303;&#32467;&#26500;&#24037;&#31243;&#26045;&#24037;&#21450;&#39564;&#25910;&#35268;&#31243;.pdf" TargetMode="External"/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hyperlink" Target="../&#20013;&#38081;&#22235;&#23616;/&#35013;&#37197;&#24335;&#24314;&#31569;&#26045;&#24037;&#27169;&#25311;.mp4" TargetMode="Externa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0.jpeg"/><Relationship Id="rId8" Type="http://schemas.openxmlformats.org/officeDocument/2006/relationships/image" Target="../media/image149.jpeg"/><Relationship Id="rId7" Type="http://schemas.openxmlformats.org/officeDocument/2006/relationships/image" Target="../media/image148.jpeg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jpeg"/><Relationship Id="rId3" Type="http://schemas.openxmlformats.org/officeDocument/2006/relationships/image" Target="../media/image144.jpeg"/><Relationship Id="rId2" Type="http://schemas.openxmlformats.org/officeDocument/2006/relationships/image" Target="../media/image143.png"/><Relationship Id="rId14" Type="http://schemas.openxmlformats.org/officeDocument/2006/relationships/slideLayout" Target="../slideLayouts/slideLayout2.xml"/><Relationship Id="rId13" Type="http://schemas.openxmlformats.org/officeDocument/2006/relationships/hyperlink" Target="../&#20013;&#38081;&#22235;&#23616;/&#28748;&#27974;&#22871;&#31570;--&#25380;&#21387;&#26538;&#28748;&#27974;.mp4" TargetMode="External"/><Relationship Id="rId12" Type="http://schemas.openxmlformats.org/officeDocument/2006/relationships/hyperlink" Target="../&#20013;&#38081;&#22235;&#23616;/&#23433;&#35013;&#27233;&#22609;&#26825;&#26465;.mp4" TargetMode="External"/><Relationship Id="rId11" Type="http://schemas.openxmlformats.org/officeDocument/2006/relationships/image" Target="../media/image152.png"/><Relationship Id="rId10" Type="http://schemas.openxmlformats.org/officeDocument/2006/relationships/image" Target="../media/image151.jpeg"/><Relationship Id="rId1" Type="http://schemas.openxmlformats.org/officeDocument/2006/relationships/image" Target="../media/image14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image" Target="../media/image153.jpeg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4.jpeg"/><Relationship Id="rId8" Type="http://schemas.openxmlformats.org/officeDocument/2006/relationships/image" Target="../media/image163.jpeg"/><Relationship Id="rId7" Type="http://schemas.openxmlformats.org/officeDocument/2006/relationships/image" Target="../media/image162.jpeg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56.png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image" Target="../media/image168.jpeg"/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image" Target="../media/image165.jpe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image" Target="../media/image169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../&#20013;&#38081;&#22235;&#23616;/21.6.24&#35013;&#37197;&#24335;&#24314;&#31569;&#35780;&#20215;&#25216;&#26415;&#35268;&#33539;-&#24314;&#26448;&#20986;&#29256;&#31038;.pdf" TargetMode="External"/><Relationship Id="rId1" Type="http://schemas.openxmlformats.org/officeDocument/2006/relationships/image" Target="../media/image173.png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80.png"/><Relationship Id="rId7" Type="http://schemas.openxmlformats.org/officeDocument/2006/relationships/image" Target="../media/image38.jpeg"/><Relationship Id="rId6" Type="http://schemas.openxmlformats.org/officeDocument/2006/relationships/image" Target="../media/image179.png"/><Relationship Id="rId5" Type="http://schemas.openxmlformats.org/officeDocument/2006/relationships/image" Target="../media/image178.png"/><Relationship Id="rId4" Type="http://schemas.openxmlformats.org/officeDocument/2006/relationships/image" Target="../media/image177.jpeg"/><Relationship Id="rId3" Type="http://schemas.openxmlformats.org/officeDocument/2006/relationships/image" Target="../media/image176.jpeg"/><Relationship Id="rId2" Type="http://schemas.openxmlformats.org/officeDocument/2006/relationships/image" Target="../media/image175.jpeg"/><Relationship Id="rId1" Type="http://schemas.openxmlformats.org/officeDocument/2006/relationships/image" Target="../media/image174.jpeg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4.jpeg"/><Relationship Id="rId3" Type="http://schemas.openxmlformats.org/officeDocument/2006/relationships/image" Target="../media/image183.jpeg"/><Relationship Id="rId2" Type="http://schemas.openxmlformats.org/officeDocument/2006/relationships/image" Target="../media/image182.png"/><Relationship Id="rId1" Type="http://schemas.openxmlformats.org/officeDocument/2006/relationships/image" Target="../media/image181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6.jpeg"/><Relationship Id="rId1" Type="http://schemas.openxmlformats.org/officeDocument/2006/relationships/image" Target="../media/image18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7.jpeg"/><Relationship Id="rId1" Type="http://schemas.openxmlformats.org/officeDocument/2006/relationships/image" Target="../media/image39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3.jpeg"/><Relationship Id="rId5" Type="http://schemas.openxmlformats.org/officeDocument/2006/relationships/image" Target="../media/image192.jpeg"/><Relationship Id="rId4" Type="http://schemas.openxmlformats.org/officeDocument/2006/relationships/image" Target="../media/image191.jpeg"/><Relationship Id="rId3" Type="http://schemas.openxmlformats.org/officeDocument/2006/relationships/image" Target="../media/image190.jpeg"/><Relationship Id="rId2" Type="http://schemas.openxmlformats.org/officeDocument/2006/relationships/image" Target="../media/image189.jpeg"/><Relationship Id="rId1" Type="http://schemas.openxmlformats.org/officeDocument/2006/relationships/image" Target="../media/image188.jpe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6.jpeg"/><Relationship Id="rId2" Type="http://schemas.openxmlformats.org/officeDocument/2006/relationships/image" Target="../media/image195.jpeg"/><Relationship Id="rId1" Type="http://schemas.openxmlformats.org/officeDocument/2006/relationships/image" Target="../media/image194.jpeg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1.jpeg"/><Relationship Id="rId4" Type="http://schemas.openxmlformats.org/officeDocument/2006/relationships/image" Target="../media/image200.jpeg"/><Relationship Id="rId3" Type="http://schemas.openxmlformats.org/officeDocument/2006/relationships/image" Target="../media/image199.jpeg"/><Relationship Id="rId2" Type="http://schemas.openxmlformats.org/officeDocument/2006/relationships/image" Target="../media/image198.jpeg"/><Relationship Id="rId1" Type="http://schemas.openxmlformats.org/officeDocument/2006/relationships/image" Target="../media/image197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3.jpeg"/><Relationship Id="rId1" Type="http://schemas.openxmlformats.org/officeDocument/2006/relationships/image" Target="../media/image202.jpeg"/></Relationships>
</file>

<file path=ppt/slides/_rels/slide6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7.jpeg"/><Relationship Id="rId3" Type="http://schemas.openxmlformats.org/officeDocument/2006/relationships/image" Target="../media/image206.jpeg"/><Relationship Id="rId2" Type="http://schemas.openxmlformats.org/officeDocument/2006/relationships/image" Target="../media/image205.jpeg"/><Relationship Id="rId1" Type="http://schemas.openxmlformats.org/officeDocument/2006/relationships/image" Target="../media/image204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9.jpeg"/><Relationship Id="rId1" Type="http://schemas.openxmlformats.org/officeDocument/2006/relationships/image" Target="../media/image208.jpeg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2.jpeg"/><Relationship Id="rId2" Type="http://schemas.openxmlformats.org/officeDocument/2006/relationships/image" Target="../media/image211.jpeg"/><Relationship Id="rId1" Type="http://schemas.openxmlformats.org/officeDocument/2006/relationships/image" Target="../media/image21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4.png"/><Relationship Id="rId1" Type="http://schemas.openxmlformats.org/officeDocument/2006/relationships/image" Target="../media/image213.png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8.png"/><Relationship Id="rId3" Type="http://schemas.openxmlformats.org/officeDocument/2006/relationships/image" Target="../media/image217.png"/><Relationship Id="rId2" Type="http://schemas.openxmlformats.org/officeDocument/2006/relationships/image" Target="../media/image216.jpeg"/><Relationship Id="rId1" Type="http://schemas.openxmlformats.org/officeDocument/2006/relationships/image" Target="../media/image2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5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3.jpeg"/><Relationship Id="rId4" Type="http://schemas.openxmlformats.org/officeDocument/2006/relationships/image" Target="../media/image222.png"/><Relationship Id="rId3" Type="http://schemas.openxmlformats.org/officeDocument/2006/relationships/image" Target="../media/image221.jpeg"/><Relationship Id="rId2" Type="http://schemas.openxmlformats.org/officeDocument/2006/relationships/image" Target="../media/image220.jpeg"/><Relationship Id="rId1" Type="http://schemas.openxmlformats.org/officeDocument/2006/relationships/image" Target="../media/image21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6.jpeg"/><Relationship Id="rId1" Type="http://schemas.openxmlformats.org/officeDocument/2006/relationships/image" Target="../media/image225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7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9.jpeg"/><Relationship Id="rId1" Type="http://schemas.openxmlformats.org/officeDocument/2006/relationships/image" Target="../media/image228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1.png"/><Relationship Id="rId1" Type="http://schemas.openxmlformats.org/officeDocument/2006/relationships/image" Target="../media/image230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5.xml"/><Relationship Id="rId3" Type="http://schemas.openxmlformats.org/officeDocument/2006/relationships/tags" Target="../tags/tag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ldmsa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922" y="0"/>
            <a:ext cx="91741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2"/>
          <p:cNvSpPr>
            <a:spLocks noGrp="1"/>
          </p:cNvSpPr>
          <p:nvPr>
            <p:ph type="ctrTitle"/>
          </p:nvPr>
        </p:nvSpPr>
        <p:spPr>
          <a:xfrm>
            <a:off x="71755" y="620078"/>
            <a:ext cx="8929688" cy="1800225"/>
          </a:xfrm>
        </p:spPr>
        <p:txBody>
          <a:bodyPr vert="horz" wrap="square" lIns="91440" tIns="45720" rIns="91440" bIns="45720" anchor="ctr" anchorCtr="0"/>
          <a:lstStyle/>
          <a:p>
            <a:pPr defTabSz="913130" eaLnBrk="1" hangingPunct="1">
              <a:buClrTx/>
              <a:buSzTx/>
              <a:buFontTx/>
            </a:pPr>
            <a:r>
              <a:rPr sz="6000" b="1" dirty="0">
                <a:solidFill>
                  <a:srgbClr val="FF0000"/>
                </a:solidFill>
                <a:ea typeface="华文新魏" pitchFamily="2" charset="-122"/>
              </a:rPr>
              <a:t>绿色建筑背景下装配式建筑技术的应用</a:t>
            </a:r>
            <a:endParaRPr sz="60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16388" name="Rectangle 3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8424862" cy="1511300"/>
          </a:xfrm>
        </p:spPr>
        <p:txBody>
          <a:bodyPr vert="horz" wrap="square" lIns="91440" tIns="45720" rIns="91440" bIns="45720" anchor="t" anchorCtr="0"/>
          <a:lstStyle/>
          <a:p>
            <a:pPr defTabSz="913130" eaLnBrk="1" hangingPunct="1">
              <a:lnSpc>
                <a:spcPct val="80000"/>
              </a:lnSpc>
              <a:buClrTx/>
              <a:buSzTx/>
            </a:pPr>
            <a:r>
              <a:rPr lang="zh-CN" altLang="en-US" sz="4800" b="1" kern="1200" dirty="0">
                <a:solidFill>
                  <a:schemeClr val="bg1"/>
                </a:solidFill>
                <a:latin typeface="+mn-lt"/>
                <a:ea typeface="华文新魏" pitchFamily="2" charset="-122"/>
                <a:cs typeface="+mn-cs"/>
              </a:rPr>
              <a:t>安徽建筑大学</a:t>
            </a:r>
            <a:endParaRPr lang="en-US" altLang="zh-CN" sz="4800" b="1" kern="1200" dirty="0">
              <a:solidFill>
                <a:schemeClr val="bg1"/>
              </a:solidFill>
              <a:latin typeface="+mn-lt"/>
              <a:ea typeface="华文新魏" pitchFamily="2" charset="-122"/>
              <a:cs typeface="+mn-cs"/>
            </a:endParaRPr>
          </a:p>
          <a:p>
            <a:pPr defTabSz="913130" eaLnBrk="1" hangingPunct="1">
              <a:lnSpc>
                <a:spcPct val="80000"/>
              </a:lnSpc>
              <a:buClrTx/>
              <a:buSzTx/>
            </a:pPr>
            <a:r>
              <a:rPr lang="zh-CN" altLang="en-US" sz="4800" b="1" kern="1200" dirty="0">
                <a:solidFill>
                  <a:schemeClr val="bg1"/>
                </a:solidFill>
                <a:latin typeface="+mn-lt"/>
                <a:ea typeface="华文新魏" pitchFamily="2" charset="-122"/>
                <a:cs typeface="+mn-cs"/>
              </a:rPr>
              <a:t>何夕平 </a:t>
            </a:r>
            <a:r>
              <a:rPr lang="en-US" altLang="zh-CN" sz="4800" b="1" kern="1200" dirty="0">
                <a:solidFill>
                  <a:schemeClr val="bg1"/>
                </a:solidFill>
                <a:latin typeface="+mn-lt"/>
                <a:ea typeface="华文新魏" pitchFamily="2" charset="-122"/>
                <a:cs typeface="+mn-cs"/>
              </a:rPr>
              <a:t>   </a:t>
            </a:r>
            <a:r>
              <a:rPr lang="zh-CN" altLang="en-US" sz="4800" b="1" kern="1200" dirty="0">
                <a:solidFill>
                  <a:schemeClr val="bg1"/>
                </a:solidFill>
                <a:latin typeface="+mn-lt"/>
                <a:ea typeface="华文新魏" pitchFamily="2" charset="-122"/>
                <a:cs typeface="+mn-cs"/>
              </a:rPr>
              <a:t> 教授</a:t>
            </a:r>
            <a:r>
              <a:rPr lang="en-US" altLang="zh-CN" sz="4800" b="1" kern="1200" dirty="0">
                <a:solidFill>
                  <a:schemeClr val="bg1"/>
                </a:solidFill>
                <a:latin typeface="+mn-lt"/>
                <a:ea typeface="华文新魏" pitchFamily="2" charset="-122"/>
                <a:cs typeface="+mn-cs"/>
              </a:rPr>
              <a:t>    </a:t>
            </a:r>
            <a:r>
              <a:rPr lang="zh-CN" altLang="zh-CN" sz="4800" b="1" kern="1200" dirty="0">
                <a:solidFill>
                  <a:schemeClr val="bg1"/>
                </a:solidFill>
                <a:latin typeface="+mn-lt"/>
                <a:ea typeface="华文新魏" pitchFamily="2" charset="-122"/>
                <a:cs typeface="+mn-cs"/>
              </a:rPr>
              <a:t>硕导</a:t>
            </a:r>
            <a:endParaRPr lang="zh-CN" altLang="zh-CN" sz="4800" b="1" kern="1200" dirty="0">
              <a:solidFill>
                <a:schemeClr val="bg1"/>
              </a:solidFill>
              <a:latin typeface="+mn-lt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  <p:transition spd="slow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3"/>
          <p:cNvSpPr txBox="1"/>
          <p:nvPr/>
        </p:nvSpPr>
        <p:spPr bwMode="auto">
          <a:xfrm>
            <a:off x="1187450" y="4365625"/>
            <a:ext cx="6769100" cy="1350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288290" algn="just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HPC结构体系</a:t>
            </a:r>
            <a:endParaRPr kumimoji="0" lang="en-US" altLang="zh-CN" sz="20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将钢结构与</a:t>
            </a: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PC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结构相融合的</a:t>
            </a: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PC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工法，结合了预制混凝土结构和钢结构的优点，广泛运用于办公楼建筑。</a:t>
            </a:r>
            <a:endParaRPr kumimoji="0" lang="en-US" altLang="zh-CN" sz="2000" b="1" i="0" u="none" strike="noStrike" kern="1200" cap="none" spc="0" normalizeH="0" baseline="0" noProof="1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476250"/>
            <a:ext cx="6769100" cy="3457575"/>
          </a:xfrm>
          <a:prstGeom prst="rect">
            <a:avLst/>
          </a:prstGeom>
          <a:noFill/>
          <a:ln w="9525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61"/>
          <p:cNvSpPr/>
          <p:nvPr/>
        </p:nvSpPr>
        <p:spPr>
          <a:xfrm>
            <a:off x="179388" y="692150"/>
            <a:ext cx="8713787" cy="1323975"/>
          </a:xfrm>
          <a:prstGeom prst="rect">
            <a:avLst/>
          </a:prstGeom>
          <a:solidFill>
            <a:srgbClr val="64C3F3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发展现状：装配式建筑占比</a:t>
            </a:r>
            <a:r>
              <a:rPr lang="en-US" altLang="zh-CN" sz="2000" dirty="0">
                <a:latin typeface="宋体" panose="02010600030101010101" pitchFamily="2" charset="-122"/>
                <a:sym typeface="宋体" panose="02010600030101010101" pitchFamily="2" charset="-122"/>
              </a:rPr>
              <a:t>70%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上世纪</a:t>
            </a:r>
            <a:r>
              <a:rPr lang="en-US" altLang="zh-CN" sz="2000" dirty="0">
                <a:latin typeface="宋体" panose="02010600030101010101" pitchFamily="2" charset="-122"/>
                <a:sym typeface="宋体" panose="02010600030101010101" pitchFamily="2" charset="-122"/>
              </a:rPr>
              <a:t>90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年代开始普及装配式建筑；装配式建筑主要为</a:t>
            </a:r>
            <a:r>
              <a:rPr lang="en-US" altLang="zh-CN" sz="2000" dirty="0">
                <a:latin typeface="宋体" panose="02010600030101010101" pitchFamily="2" charset="-122"/>
                <a:sym typeface="宋体" panose="02010600030101010101" pitchFamily="2" charset="-122"/>
              </a:rPr>
              <a:t>15-30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层的单元式高层住宅；</a:t>
            </a:r>
            <a:endParaRPr lang="zh-CN" altLang="en-US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sym typeface="+mn-ea"/>
              </a:rPr>
              <a:t>技术体系：以剪力墙结构为主,采用内浇外挂体系。</a:t>
            </a:r>
            <a:endParaRPr lang="zh-CN" altLang="en-US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6627" name="图片 4" descr="27fb5332d2df40a4844fe543b67916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420938"/>
            <a:ext cx="2881313" cy="1919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5" descr="346e175e46264fdc95dadff29a5a8474"/>
          <p:cNvPicPr>
            <a:picLocks noChangeAspect="1"/>
          </p:cNvPicPr>
          <p:nvPr/>
        </p:nvPicPr>
        <p:blipFill>
          <a:blip r:embed="rId2"/>
          <a:srcRect t="6046" r="3886"/>
          <a:stretch>
            <a:fillRect/>
          </a:stretch>
        </p:blipFill>
        <p:spPr>
          <a:xfrm>
            <a:off x="3276600" y="2420938"/>
            <a:ext cx="5584825" cy="365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6" descr="46171520822864"/>
          <p:cNvPicPr>
            <a:picLocks noChangeAspect="1"/>
          </p:cNvPicPr>
          <p:nvPr/>
        </p:nvPicPr>
        <p:blipFill>
          <a:blip r:embed="rId3"/>
          <a:srcRect b="11717"/>
          <a:stretch>
            <a:fillRect/>
          </a:stretch>
        </p:blipFill>
        <p:spPr>
          <a:xfrm>
            <a:off x="323850" y="4437063"/>
            <a:ext cx="2881313" cy="187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MH_SubTitle_2"/>
          <p:cNvSpPr txBox="1"/>
          <p:nvPr>
            <p:custDataLst>
              <p:tags r:id="rId4"/>
            </p:custDataLst>
          </p:nvPr>
        </p:nvSpPr>
        <p:spPr>
          <a:xfrm>
            <a:off x="179388" y="157163"/>
            <a:ext cx="5795962" cy="3079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国外装配式建筑发展状况</a:t>
            </a:r>
            <a:r>
              <a:rPr lang="en-US" altLang="zh-CN" sz="2000" dirty="0">
                <a:latin typeface="宋体" panose="02010600030101010101" pitchFamily="2" charset="-122"/>
                <a:sym typeface="宋体" panose="02010600030101010101" pitchFamily="2" charset="-122"/>
              </a:rPr>
              <a:t>--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新加坡</a:t>
            </a:r>
            <a:endParaRPr lang="zh-CN" altLang="en-US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76"/>
          <p:cNvSpPr txBox="1"/>
          <p:nvPr/>
        </p:nvSpPr>
        <p:spPr>
          <a:xfrm>
            <a:off x="323850" y="188913"/>
            <a:ext cx="75549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Font typeface="Wingdings" panose="05000000000000000000" pitchFamily="2" charset="2"/>
            </a:pPr>
            <a:r>
              <a:rPr lang="en-US" altLang="zh-CN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国外装配式建筑发展现状 — 美国</a:t>
            </a:r>
            <a:endParaRPr lang="en-US" altLang="zh-CN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7651" name="矩形 61"/>
          <p:cNvSpPr/>
          <p:nvPr/>
        </p:nvSpPr>
        <p:spPr>
          <a:xfrm>
            <a:off x="4500563" y="1052513"/>
            <a:ext cx="4464050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rgbClr val="D5493A"/>
                </a:solidFill>
                <a:latin typeface="宋体" panose="02010600030101010101" pitchFamily="2" charset="-122"/>
              </a:rPr>
              <a:t>模块化技术</a:t>
            </a:r>
            <a:endParaRPr lang="zh-CN" altLang="en-US" sz="2000" dirty="0">
              <a:solidFill>
                <a:srgbClr val="A6A6A6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实现标准化与多样化的有机结合和多品种、小批量与高效率有效统一的一种最有生命力的标准化方法。</a:t>
            </a:r>
            <a:endParaRPr lang="zh-CN" altLang="en-US" sz="2000" dirty="0">
              <a:solidFill>
                <a:srgbClr val="A6A6A6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7652" name="图片 20" descr="DPP_001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836613"/>
            <a:ext cx="1662112" cy="2471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9" descr="ZJ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836613"/>
            <a:ext cx="1652587" cy="2462212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654" name="TextBox 24"/>
          <p:cNvSpPr txBox="1"/>
          <p:nvPr/>
        </p:nvSpPr>
        <p:spPr>
          <a:xfrm>
            <a:off x="323850" y="3860800"/>
            <a:ext cx="863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德国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55" name="文本框 37"/>
          <p:cNvSpPr txBox="1"/>
          <p:nvPr/>
        </p:nvSpPr>
        <p:spPr>
          <a:xfrm>
            <a:off x="468313" y="5157788"/>
            <a:ext cx="26638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zh-CN" sz="16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工厂化</a:t>
            </a:r>
            <a:r>
              <a:rPr lang="zh-CN" altLang="en-US" sz="16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：</a:t>
            </a:r>
            <a:r>
              <a:rPr lang="zh-CN" altLang="en-US" sz="1600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大量构件、部品在工厂生产，减少现场人工作业，减少湿作业，减少手工操作，工具化、精细化。</a:t>
            </a:r>
            <a:endParaRPr lang="zh-CN" altLang="zh-CN" sz="1600" dirty="0">
              <a:solidFill>
                <a:srgbClr val="ED7D3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656" name="文本框 38"/>
          <p:cNvSpPr txBox="1"/>
          <p:nvPr/>
        </p:nvSpPr>
        <p:spPr>
          <a:xfrm>
            <a:off x="3348038" y="5229225"/>
            <a:ext cx="2879725" cy="1143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16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工业化</a:t>
            </a:r>
            <a:r>
              <a:rPr lang="zh-CN" altLang="en-US" sz="16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：</a:t>
            </a:r>
            <a:r>
              <a:rPr lang="zh-CN" altLang="en-US" sz="1600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现代化制作、运输、安装管理、大工业生产方式产业化。</a:t>
            </a:r>
            <a:endParaRPr lang="zh-CN" altLang="zh-CN" sz="1600" dirty="0">
              <a:solidFill>
                <a:srgbClr val="ED7D3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657" name="文本框 39"/>
          <p:cNvSpPr txBox="1"/>
          <p:nvPr/>
        </p:nvSpPr>
        <p:spPr>
          <a:xfrm>
            <a:off x="6300788" y="5300663"/>
            <a:ext cx="2663825" cy="1143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16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产业化</a:t>
            </a:r>
            <a:r>
              <a:rPr lang="zh-CN" altLang="en-US" sz="1600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：</a:t>
            </a:r>
            <a:r>
              <a:rPr lang="zh-CN" altLang="en-US" sz="1600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BIM系统的全面应用，全行业，全产业链的现代化，工业4.0模式。</a:t>
            </a:r>
            <a:endParaRPr lang="zh-CN" altLang="zh-CN" sz="1600" dirty="0">
              <a:solidFill>
                <a:srgbClr val="ED7D31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7658" name="组合 43"/>
          <p:cNvGrpSpPr/>
          <p:nvPr/>
        </p:nvGrpSpPr>
        <p:grpSpPr>
          <a:xfrm>
            <a:off x="6372225" y="3284538"/>
            <a:ext cx="2087563" cy="1873250"/>
            <a:chOff x="8848630" y="1205442"/>
            <a:chExt cx="3005233" cy="3003559"/>
          </a:xfrm>
        </p:grpSpPr>
        <p:sp>
          <p:nvSpPr>
            <p:cNvPr id="36" name="椭圆 35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8972039" y="1297076"/>
              <a:ext cx="2788124" cy="2787200"/>
            </a:xfrm>
            <a:prstGeom prst="ellipse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8" name="图片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331640" y="3356992"/>
            <a:ext cx="2006442" cy="1728192"/>
          </a:xfrm>
          <a:prstGeom prst="ellipse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</p:pic>
      <p:pic>
        <p:nvPicPr>
          <p:cNvPr id="39" name="图片 3"/>
          <p:cNvPicPr>
            <a:picLocks noChangeAspect="1"/>
          </p:cNvPicPr>
          <p:nvPr/>
        </p:nvPicPr>
        <p:blipFill>
          <a:blip r:embed="rId6" cstate="print"/>
          <a:srcRect t="-1953" b="-2329"/>
          <a:stretch>
            <a:fillRect/>
          </a:stretch>
        </p:blipFill>
        <p:spPr>
          <a:xfrm>
            <a:off x="3779912" y="3356992"/>
            <a:ext cx="1995488" cy="1728192"/>
          </a:xfrm>
          <a:prstGeom prst="ellipse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76"/>
          <p:cNvSpPr txBox="1"/>
          <p:nvPr/>
        </p:nvSpPr>
        <p:spPr>
          <a:xfrm>
            <a:off x="179388" y="333375"/>
            <a:ext cx="55578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Font typeface="Wingdings" panose="05000000000000000000" pitchFamily="2" charset="2"/>
            </a:pPr>
            <a:r>
              <a:rPr lang="en-US" altLang="zh-CN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国内装配式建筑发展现状 — 香港地区</a:t>
            </a:r>
            <a:endParaRPr lang="en-US" altLang="zh-CN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>
              <a:buFont typeface="Arial" panose="020B0604020202020204" pitchFamily="34" charset="0"/>
              <a:buChar char="•"/>
            </a:pPr>
            <a:fld id="{9A0DB2DC-4C9A-4742-B13C-FB6460FD3503}" type="slidenum">
              <a:rPr lang="zh-CN" altLang="en-US" sz="1400" dirty="0">
                <a:solidFill>
                  <a:srgbClr val="898989"/>
                </a:solidFill>
              </a:rPr>
            </a:fld>
            <a:endParaRPr lang="zh-CN" altLang="en-US" sz="1400" dirty="0">
              <a:solidFill>
                <a:srgbClr val="898989"/>
              </a:solidFill>
            </a:endParaRPr>
          </a:p>
        </p:txBody>
      </p:sp>
      <p:pic>
        <p:nvPicPr>
          <p:cNvPr id="4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908050"/>
            <a:ext cx="2349500" cy="210502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573463"/>
            <a:ext cx="2376488" cy="209708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678" name="矩形 3"/>
          <p:cNvSpPr/>
          <p:nvPr/>
        </p:nvSpPr>
        <p:spPr>
          <a:xfrm>
            <a:off x="684213" y="3213100"/>
            <a:ext cx="1522412" cy="254000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7" rIns="68573" bIns="34287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rgbClr val="01ACB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香港启德启晴村项目</a:t>
            </a:r>
            <a:endParaRPr lang="zh-CN" altLang="en-US" sz="1200" dirty="0">
              <a:solidFill>
                <a:srgbClr val="01ACB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79" name="矩形 3"/>
          <p:cNvSpPr/>
          <p:nvPr/>
        </p:nvSpPr>
        <p:spPr>
          <a:xfrm>
            <a:off x="684213" y="5949950"/>
            <a:ext cx="1606550" cy="254000"/>
          </a:xfrm>
          <a:prstGeom prst="rect">
            <a:avLst/>
          </a:prstGeom>
          <a:noFill/>
          <a:ln w="9525">
            <a:noFill/>
          </a:ln>
        </p:spPr>
        <p:txBody>
          <a:bodyPr wrap="none" lIns="68573" tIns="34287" rIns="68573" bIns="34287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rgbClr val="01ACBE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香港水泉澳52区1-4期</a:t>
            </a:r>
            <a:endParaRPr lang="zh-CN" altLang="en-US" sz="1200" dirty="0">
              <a:solidFill>
                <a:srgbClr val="01ACB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680" name="矩形 26"/>
          <p:cNvSpPr txBox="1"/>
          <p:nvPr/>
        </p:nvSpPr>
        <p:spPr>
          <a:xfrm>
            <a:off x="3348038" y="1628775"/>
            <a:ext cx="4968875" cy="34486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0" hangingPunct="0">
              <a:lnSpc>
                <a:spcPct val="130000"/>
              </a:lnSpc>
            </a:pPr>
            <a:r>
              <a:rPr lang="en-US" altLang="zh-CN" dirty="0">
                <a:solidFill>
                  <a:srgbClr val="595959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香港地区</a:t>
            </a: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从</a:t>
            </a:r>
            <a:r>
              <a:rPr lang="en-US" altLang="zh-CN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1980年开始</a:t>
            </a: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在保障房建设中推进住宅产业化，</a:t>
            </a: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他</a:t>
            </a:r>
            <a:r>
              <a:rPr lang="en-US" altLang="zh-CN" dirty="0">
                <a:solidFill>
                  <a:srgbClr val="595959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归功于</a:t>
            </a:r>
            <a:r>
              <a:rPr lang="en-US" altLang="zh-CN" dirty="0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政府的积极引导</a:t>
            </a:r>
            <a:r>
              <a:rPr lang="en-US" altLang="zh-CN" dirty="0">
                <a:solidFill>
                  <a:srgbClr val="595959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dirty="0">
                <a:solidFill>
                  <a:srgbClr val="C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标准化设计</a:t>
            </a:r>
            <a:r>
              <a:rPr lang="en-US" altLang="zh-CN" dirty="0">
                <a:solidFill>
                  <a:srgbClr val="595959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，从</a:t>
            </a:r>
            <a:r>
              <a:rPr lang="en-US" altLang="zh-CN" dirty="0">
                <a:solidFill>
                  <a:srgbClr val="0066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“和谐式”公屋</a:t>
            </a:r>
            <a:r>
              <a:rPr lang="en-US" altLang="zh-CN" dirty="0">
                <a:solidFill>
                  <a:srgbClr val="595959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的多种系列的标准设计，使得房间尺寸相互配合，建筑构件的尺寸得以固定，形成了公屋专用体系的预制生产。</a:t>
            </a:r>
            <a:endParaRPr lang="en-US" altLang="zh-CN" dirty="0">
              <a:solidFill>
                <a:srgbClr val="595959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090" y="800100"/>
            <a:ext cx="8966835" cy="5257800"/>
          </a:xfrm>
          <a:prstGeom prst="rect">
            <a:avLst/>
          </a:prstGeom>
        </p:spPr>
      </p:pic>
      <p:sp>
        <p:nvSpPr>
          <p:cNvPr id="30722" name="TextBox 76"/>
          <p:cNvSpPr txBox="1"/>
          <p:nvPr/>
        </p:nvSpPr>
        <p:spPr>
          <a:xfrm>
            <a:off x="323215" y="188595"/>
            <a:ext cx="8413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buFont typeface="Wingdings" panose="05000000000000000000" pitchFamily="2" charset="2"/>
            </a:pPr>
            <a:r>
              <a:rPr lang="en-US" altLang="zh-CN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内地</a:t>
            </a:r>
            <a:r>
              <a:rPr lang="en-US" altLang="zh-CN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装配式建筑发展——</a:t>
            </a:r>
            <a:r>
              <a:rPr lang="zh-CN" altLang="en-US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国家</a:t>
            </a:r>
            <a:r>
              <a:rPr lang="zh-CN" altLang="en-US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政策导向推动了快速发展</a:t>
            </a:r>
            <a:endParaRPr lang="en-US" altLang="zh-CN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" y="852805"/>
            <a:ext cx="8858250" cy="5438775"/>
          </a:xfrm>
          <a:prstGeom prst="rect">
            <a:avLst/>
          </a:prstGeom>
        </p:spPr>
      </p:pic>
      <p:sp>
        <p:nvSpPr>
          <p:cNvPr id="30722" name="TextBox 76"/>
          <p:cNvSpPr txBox="1"/>
          <p:nvPr/>
        </p:nvSpPr>
        <p:spPr>
          <a:xfrm>
            <a:off x="323215" y="188595"/>
            <a:ext cx="8413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buFont typeface="Wingdings" panose="05000000000000000000" pitchFamily="2" charset="2"/>
            </a:pPr>
            <a:r>
              <a:rPr lang="zh-CN" altLang="en-US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国家</a:t>
            </a:r>
            <a:r>
              <a:rPr lang="zh-CN" altLang="en-US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政策导向推动了快速发展</a:t>
            </a:r>
            <a:endParaRPr lang="en-US" altLang="zh-CN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05" y="847725"/>
            <a:ext cx="8873490" cy="5305425"/>
          </a:xfrm>
          <a:prstGeom prst="rect">
            <a:avLst/>
          </a:prstGeom>
        </p:spPr>
      </p:pic>
      <p:sp>
        <p:nvSpPr>
          <p:cNvPr id="30722" name="TextBox 76"/>
          <p:cNvSpPr txBox="1"/>
          <p:nvPr/>
        </p:nvSpPr>
        <p:spPr>
          <a:xfrm>
            <a:off x="323215" y="188595"/>
            <a:ext cx="8413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buFont typeface="Wingdings" panose="05000000000000000000" pitchFamily="2" charset="2"/>
            </a:pPr>
            <a:r>
              <a:rPr lang="zh-CN" altLang="en-US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国家</a:t>
            </a:r>
            <a:r>
              <a:rPr lang="zh-CN" altLang="en-US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政策导向推动了快速发展</a:t>
            </a:r>
            <a:endParaRPr lang="en-US" altLang="zh-CN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3"/>
          <p:cNvSpPr txBox="1"/>
          <p:nvPr/>
        </p:nvSpPr>
        <p:spPr>
          <a:xfrm>
            <a:off x="323850" y="188913"/>
            <a:ext cx="42037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安徽省</a:t>
            </a:r>
            <a:r>
              <a:rPr lang="zh-CN" altLang="en-US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政策导向</a:t>
            </a:r>
            <a:endParaRPr lang="zh-CN" altLang="en-US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6457950" y="6364288"/>
            <a:ext cx="2057400" cy="365125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>
              <a:buFont typeface="Arial" panose="020B0604020202020204" pitchFamily="34" charset="0"/>
              <a:buChar char="•"/>
            </a:pPr>
            <a:fld id="{9A0DB2DC-4C9A-4742-B13C-FB6460FD3503}" type="slidenum">
              <a:rPr lang="zh-CN" altLang="en-US" sz="1400" dirty="0">
                <a:solidFill>
                  <a:srgbClr val="898989"/>
                </a:solidFill>
              </a:rPr>
            </a:fld>
            <a:endParaRPr lang="zh-CN" altLang="en-US" sz="1400" dirty="0">
              <a:solidFill>
                <a:srgbClr val="898989"/>
              </a:solidFill>
            </a:endParaRPr>
          </a:p>
        </p:txBody>
      </p:sp>
      <p:pic>
        <p:nvPicPr>
          <p:cNvPr id="32772" name="Picture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052513"/>
            <a:ext cx="3384550" cy="4270375"/>
          </a:xfrm>
          <a:prstGeom prst="rect">
            <a:avLst/>
          </a:prstGeom>
          <a:noFill/>
          <a:ln w="9525" cap="flat" cmpd="sng">
            <a:solidFill>
              <a:srgbClr val="BFBFB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2773" name="TextBox 4"/>
          <p:cNvSpPr txBox="1"/>
          <p:nvPr/>
        </p:nvSpPr>
        <p:spPr>
          <a:xfrm>
            <a:off x="4140200" y="981075"/>
            <a:ext cx="475297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zh-CN" dirty="0">
                <a:latin typeface="Arial" panose="020B0604020202020204" pitchFamily="34" charset="0"/>
              </a:rPr>
              <a:t>《安徽省人民政府办公厅关于加快推进建筑产业现代化的指导意见》（皖政办</a:t>
            </a:r>
            <a:r>
              <a:rPr lang="en-US" altLang="zh-CN" dirty="0">
                <a:latin typeface="Arial" panose="020B0604020202020204" pitchFamily="34" charset="0"/>
              </a:rPr>
              <a:t>[2014]36</a:t>
            </a:r>
            <a:r>
              <a:rPr lang="zh-CN" altLang="zh-CN" dirty="0">
                <a:latin typeface="Arial" panose="020B0604020202020204" pitchFamily="34" charset="0"/>
              </a:rPr>
              <a:t>号）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zh-CN" dirty="0">
                <a:latin typeface="Arial" panose="020B0604020202020204" pitchFamily="34" charset="0"/>
              </a:rPr>
              <a:t>《安徽省人民政府办公厅关于大力发展装配式建筑的通知》（皖政办秘</a:t>
            </a:r>
            <a:r>
              <a:rPr lang="en-US" altLang="zh-CN" dirty="0">
                <a:latin typeface="Arial" panose="020B0604020202020204" pitchFamily="34" charset="0"/>
              </a:rPr>
              <a:t>[2016]240</a:t>
            </a:r>
            <a:r>
              <a:rPr lang="zh-CN" altLang="zh-CN" dirty="0">
                <a:latin typeface="Arial" panose="020B0604020202020204" pitchFamily="34" charset="0"/>
              </a:rPr>
              <a:t>号）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20"/>
          <p:cNvSpPr txBox="1"/>
          <p:nvPr/>
        </p:nvSpPr>
        <p:spPr>
          <a:xfrm>
            <a:off x="395288" y="259398"/>
            <a:ext cx="8280400" cy="239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</a:rPr>
              <a:t>      与传统建筑相比，装配式建筑具有以下优点：</a:t>
            </a:r>
            <a:endParaRPr lang="en-US" altLang="zh-CN" sz="2000" dirty="0">
              <a:latin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</a:rPr>
              <a:t>、节能、环保；</a:t>
            </a:r>
            <a:endParaRPr lang="en-US" altLang="zh-CN" sz="2000" dirty="0">
              <a:latin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</a:rPr>
              <a:t>、节省模板，减少周转材料投入；</a:t>
            </a:r>
            <a:endParaRPr lang="en-US" altLang="zh-CN" sz="2000" dirty="0">
              <a:latin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</a:rPr>
              <a:t>、现场物料存放较少；</a:t>
            </a:r>
            <a:endParaRPr lang="en-US" altLang="zh-CN" sz="2000" dirty="0">
              <a:latin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</a:rPr>
              <a:t>、在构件生产时完成保温、外墙及管线预埋，并可做到免抹灰的效果。</a:t>
            </a:r>
            <a:endParaRPr lang="zh-CN" altLang="en-US" sz="2000" dirty="0">
              <a:latin typeface="微软雅黑" panose="020B0503020204020204" pitchFamily="34" charset="-122"/>
            </a:endParaRPr>
          </a:p>
        </p:txBody>
      </p:sp>
      <p:sp>
        <p:nvSpPr>
          <p:cNvPr id="34819" name="TextBox 20"/>
          <p:cNvSpPr txBox="1"/>
          <p:nvPr/>
        </p:nvSpPr>
        <p:spPr>
          <a:xfrm>
            <a:off x="395605" y="2925445"/>
            <a:ext cx="854900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</a:rPr>
              <a:t>     同时，目前装配式建筑具有以下不足：</a:t>
            </a:r>
            <a:endParaRPr lang="en-US" altLang="zh-CN" sz="2000" dirty="0">
              <a:latin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</a:rPr>
              <a:t>、建筑类型存在一定局限性，目前装配式建筑正处于政府推广阶段，现仅用于公建项目，其中，绝大部分为住宅；</a:t>
            </a:r>
            <a:endParaRPr lang="zh-CN" altLang="en-US" sz="2000" dirty="0">
              <a:latin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</a:rPr>
              <a:t>、</a:t>
            </a:r>
            <a:r>
              <a:rPr lang="zh-CN" altLang="en-US" sz="2000" dirty="0">
                <a:latin typeface="微软雅黑" panose="020B0503020204020204" pitchFamily="34" charset="-122"/>
                <a:sym typeface="+mn-ea"/>
              </a:rPr>
              <a:t>前期施工较慢，技术熟练后进度明显加快，目前与传统式建筑相比进度优势不明显；</a:t>
            </a:r>
            <a:endParaRPr lang="zh-CN" altLang="en-US" sz="2000" dirty="0">
              <a:latin typeface="微软雅黑" panose="020B0503020204020204" pitchFamily="34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sym typeface="+mn-ea"/>
              </a:rPr>
              <a:t>、与传统式建筑相比管理、施工工艺、质量控制等方面不同，需要培训；</a:t>
            </a:r>
            <a:endParaRPr lang="en-US" altLang="zh-CN" sz="2000" dirty="0">
              <a:latin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</a:rPr>
              <a:t>、装配式建筑与传统建筑相比，目前造价略高。</a:t>
            </a:r>
            <a:endParaRPr lang="en-US" altLang="zh-CN" sz="20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850" y="116840"/>
            <a:ext cx="72009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二、装配式建筑一些基本术语</a:t>
            </a:r>
            <a:endParaRPr kumimoji="1" lang="en-US" altLang="zh-CN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3795" name="TextBox 4"/>
          <p:cNvSpPr txBox="1"/>
          <p:nvPr/>
        </p:nvSpPr>
        <p:spPr>
          <a:xfrm>
            <a:off x="323850" y="621030"/>
            <a:ext cx="820896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、装配式建筑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      </a:t>
            </a:r>
            <a:r>
              <a:rPr lang="zh-CN" altLang="en-US" dirty="0">
                <a:latin typeface="Arial" panose="020B0604020202020204" pitchFamily="34" charset="0"/>
              </a:rPr>
              <a:t>由预制部品部件在工地装配而成的建筑。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3796" name="TextBox 5"/>
          <p:cNvSpPr txBox="1"/>
          <p:nvPr/>
        </p:nvSpPr>
        <p:spPr>
          <a:xfrm>
            <a:off x="323850" y="1485900"/>
            <a:ext cx="83518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、集成厨房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      </a:t>
            </a:r>
            <a:r>
              <a:rPr lang="zh-CN" altLang="en-US" dirty="0">
                <a:latin typeface="Arial" panose="020B0604020202020204" pitchFamily="34" charset="0"/>
              </a:rPr>
              <a:t>地面、吊顶、墙面、橱柜、厨房设备及管线等通过设计集成、工厂生产，在工地主要采用干式功法装配而成的厨房。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3797" name="Picture 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19885" y="4076700"/>
            <a:ext cx="1732915" cy="25101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TextBox 6"/>
          <p:cNvSpPr txBox="1"/>
          <p:nvPr/>
        </p:nvSpPr>
        <p:spPr>
          <a:xfrm>
            <a:off x="324168" y="2781935"/>
            <a:ext cx="83518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、集成卫生间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      </a:t>
            </a:r>
            <a:r>
              <a:rPr lang="zh-CN" altLang="en-US" dirty="0">
                <a:latin typeface="Arial" panose="020B0604020202020204" pitchFamily="34" charset="0"/>
              </a:rPr>
              <a:t>地面、吊顶、墙面和洁具设备及管线等通过设计集成、工厂生产，在工地主要采用干式功法装配而成的卫生间。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4819" name="图片 6" descr="图片5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84345" y="4076700"/>
            <a:ext cx="2193290" cy="2606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65100" y="619760"/>
            <a:ext cx="8866505" cy="4936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主要交流内容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一、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装配式建筑的发展历程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二、装配式建筑一些基本术语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三、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与装配式建筑相关的规范、规程、标准、图集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四、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装配式建筑的主要结构体系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五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、装配式建筑部品部件生产过程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六、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装配整体式剪力墙结构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施工工艺过程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七、装配式建筑装配率计算简介（安徽省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DB34/T 3830-2021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）</a:t>
            </a:r>
            <a:endParaRPr kumimoji="1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八、装配式建筑部分新技术应用</a:t>
            </a:r>
            <a:endParaRPr kumimoji="1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7"/>
          <p:cNvSpPr txBox="1"/>
          <p:nvPr/>
        </p:nvSpPr>
        <p:spPr>
          <a:xfrm>
            <a:off x="252095" y="116205"/>
            <a:ext cx="86258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4</a:t>
            </a:r>
            <a:r>
              <a:rPr lang="zh-CN" altLang="en-US" dirty="0">
                <a:latin typeface="Arial" panose="020B0604020202020204" pitchFamily="34" charset="0"/>
              </a:rPr>
              <a:t>、装配整体式混凝土结构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dirty="0">
                <a:latin typeface="Arial" panose="020B0604020202020204" pitchFamily="34" charset="0"/>
              </a:rPr>
              <a:t>      由预制混凝土构件通过可靠的方式连接并与现场后浇混凝土、水泥基灌浆料形成整体的装配式混凝土结构，简称装配式混凝土结构。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5843" name="组合 20"/>
          <p:cNvGrpSpPr/>
          <p:nvPr/>
        </p:nvGrpSpPr>
        <p:grpSpPr>
          <a:xfrm>
            <a:off x="177800" y="1755140"/>
            <a:ext cx="7204710" cy="4826000"/>
            <a:chOff x="70" y="2421"/>
            <a:chExt cx="13534" cy="7537"/>
          </a:xfrm>
        </p:grpSpPr>
        <p:pic>
          <p:nvPicPr>
            <p:cNvPr id="35844" name="图片 2"/>
            <p:cNvPicPr>
              <a:picLocks noChangeAspect="1"/>
            </p:cNvPicPr>
            <p:nvPr/>
          </p:nvPicPr>
          <p:blipFill>
            <a:blip r:embed="rId1"/>
            <a:srcRect l="-128" t="8983" r="128" b="3847"/>
            <a:stretch>
              <a:fillRect/>
            </a:stretch>
          </p:blipFill>
          <p:spPr>
            <a:xfrm>
              <a:off x="535" y="2728"/>
              <a:ext cx="11654" cy="723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5" name="直接箭头连接符 4"/>
            <p:cNvCxnSpPr/>
            <p:nvPr/>
          </p:nvCxnSpPr>
          <p:spPr>
            <a:xfrm flipV="1">
              <a:off x="3572" y="2992"/>
              <a:ext cx="614" cy="61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846" name="文本框 7"/>
            <p:cNvSpPr txBox="1"/>
            <p:nvPr/>
          </p:nvSpPr>
          <p:spPr>
            <a:xfrm>
              <a:off x="4275" y="2822"/>
              <a:ext cx="2129" cy="3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预制</a:t>
              </a:r>
              <a:r>
                <a:rPr lang="en-US" altLang="zh-CN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PCF</a:t>
              </a:r>
              <a:endParaRPr lang="en-US" altLang="zh-CN" sz="9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箭头连接符 6"/>
            <p:cNvCxnSpPr/>
            <p:nvPr/>
          </p:nvCxnSpPr>
          <p:spPr>
            <a:xfrm flipH="1" flipV="1">
              <a:off x="1026" y="3533"/>
              <a:ext cx="353" cy="118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848" name="文本框 9"/>
            <p:cNvSpPr txBox="1"/>
            <p:nvPr/>
          </p:nvSpPr>
          <p:spPr>
            <a:xfrm>
              <a:off x="70" y="2595"/>
              <a:ext cx="2531" cy="3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预制复合保温外墙</a:t>
              </a:r>
              <a:endParaRPr lang="zh-CN" altLang="en-US" sz="9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 flipV="1">
              <a:off x="10112" y="2820"/>
              <a:ext cx="431" cy="62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850" name="文本框 13"/>
            <p:cNvSpPr txBox="1"/>
            <p:nvPr/>
          </p:nvSpPr>
          <p:spPr>
            <a:xfrm>
              <a:off x="10779" y="2421"/>
              <a:ext cx="2825" cy="3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预制叠合楼面板</a:t>
              </a:r>
              <a:endParaRPr lang="zh-CN" altLang="en-US" sz="9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 flipH="1">
              <a:off x="7393" y="7368"/>
              <a:ext cx="692" cy="123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852" name="文本框 17"/>
            <p:cNvSpPr txBox="1"/>
            <p:nvPr/>
          </p:nvSpPr>
          <p:spPr>
            <a:xfrm>
              <a:off x="6023" y="8595"/>
              <a:ext cx="2401" cy="35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900" dirty="0">
                  <a:solidFill>
                    <a:srgbClr val="0066FF"/>
                  </a:solidFill>
                  <a:latin typeface="Calibri" panose="020F0502020204030204" pitchFamily="34" charset="0"/>
                </a:rPr>
                <a:t>灌浆套筒</a:t>
              </a:r>
              <a:endParaRPr lang="zh-CN" altLang="en-US" sz="900" dirty="0">
                <a:solidFill>
                  <a:srgbClr val="0066FF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4" name="Picture 4" descr="G:\C-资料\图片\各类构件图片\蜀山项目\PCF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4925" y="1861820"/>
            <a:ext cx="1222375" cy="3418840"/>
          </a:xfrm>
          <a:prstGeom prst="rect">
            <a:avLst/>
          </a:prstGeom>
          <a:noFill/>
        </p:spPr>
      </p:pic>
      <p:sp>
        <p:nvSpPr>
          <p:cNvPr id="6" name="object 4"/>
          <p:cNvSpPr txBox="1"/>
          <p:nvPr/>
        </p:nvSpPr>
        <p:spPr>
          <a:xfrm>
            <a:off x="7622540" y="5541010"/>
            <a:ext cx="128651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2380"/>
              </a:lnSpc>
            </a:pPr>
            <a:r>
              <a:rPr lang="en-US" altLang="zh-CN" b="1" dirty="0">
                <a:latin typeface="宋体" panose="02010600030101010101" pitchFamily="2" charset="-122"/>
                <a:cs typeface="宋体" panose="02010600030101010101" pitchFamily="2" charset="-122"/>
              </a:rPr>
              <a:t>PCF</a:t>
            </a:r>
            <a:r>
              <a:rPr lang="zh-CN" altLang="en-US" b="1" dirty="0">
                <a:latin typeface="宋体" panose="02010600030101010101" pitchFamily="2" charset="-122"/>
                <a:cs typeface="宋体" panose="02010600030101010101" pitchFamily="2" charset="-122"/>
              </a:rPr>
              <a:t>板</a:t>
            </a:r>
            <a:endParaRPr lang="zh-CN" altLang="en-US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/>
          <p:nvPr/>
        </p:nvSpPr>
        <p:spPr>
          <a:xfrm>
            <a:off x="395288" y="260350"/>
            <a:ext cx="28082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zh-CN" altLang="en-US" dirty="0">
                <a:latin typeface="Calibri" panose="020F050202020403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 dirty="0">
                <a:latin typeface="Calibri" panose="020F0502020204030204" pitchFamily="34" charset="0"/>
                <a:cs typeface="Times New Roman" panose="02020603050405020304" pitchFamily="18" charset="0"/>
              </a:rPr>
              <a:t>叠合板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686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565400"/>
            <a:ext cx="4321175" cy="345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2" descr="https://gimg2.baidu.com/image_search/src=http%3A%2F%2Fbbs.worldeps.com%2Fdata%2Fattachment%2Fforum%2F201903%2F08%2F095833kovzjrovt1vt1ttw.jpg&amp;refer=http%3A%2F%2Fbbs.worldeps.com&amp;app=2002&amp;size=f9999,10000&amp;q=a80&amp;n=0&amp;g=0n&amp;fmt=jpeg?sec=1621576988&amp;t=7f841fb06dd157d4707c4202d6c818f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2636838"/>
            <a:ext cx="4124325" cy="265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TextBox 4"/>
          <p:cNvSpPr txBox="1"/>
          <p:nvPr/>
        </p:nvSpPr>
        <p:spPr>
          <a:xfrm>
            <a:off x="468313" y="908050"/>
            <a:ext cx="82073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        叠合板是由预制板和现浇钢筋混凝土层叠合而成的装配整体式楼板。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/>
          <p:nvPr/>
        </p:nvSpPr>
        <p:spPr>
          <a:xfrm>
            <a:off x="468313" y="118110"/>
            <a:ext cx="4176712" cy="4619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ctr" anchorCtr="0">
            <a:spAutoFit/>
          </a:bodyPr>
          <a:lstStyle/>
          <a:p>
            <a:pPr eaLnBrk="0" hangingPunct="0"/>
            <a:r>
              <a:rPr lang="en-US" altLang="zh-CN" dirty="0">
                <a:latin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zh-CN" altLang="en-US" dirty="0">
                <a:latin typeface="Calibri" panose="020F0502020204030204" pitchFamily="34" charset="0"/>
                <a:cs typeface="Times New Roman" panose="02020603050405020304" pitchFamily="18" charset="0"/>
              </a:rPr>
              <a:t>、叠合</a:t>
            </a:r>
            <a:r>
              <a:rPr lang="zh-CN" altLang="zh-CN" dirty="0">
                <a:latin typeface="Calibri" panose="020F0502020204030204" pitchFamily="34" charset="0"/>
                <a:cs typeface="Times New Roman" panose="02020603050405020304" pitchFamily="18" charset="0"/>
              </a:rPr>
              <a:t>梁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7891" name="图片 2" descr="C:\Users\ADMINI~1\AppData\Local\Temp\1607663571(1)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342073"/>
            <a:ext cx="5426075" cy="251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2" descr="https://iknow-pic.cdn.bcebos.com/54fbb2fb43166d22fb765627482309f79052d2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933825"/>
            <a:ext cx="4164013" cy="268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TextBox 5"/>
          <p:cNvSpPr txBox="1"/>
          <p:nvPr/>
        </p:nvSpPr>
        <p:spPr>
          <a:xfrm>
            <a:off x="539750" y="621030"/>
            <a:ext cx="813593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叠合梁是由预制梁和现浇钢筋混凝土层叠合而成的梁。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2"/>
          <p:cNvSpPr txBox="1"/>
          <p:nvPr/>
        </p:nvSpPr>
        <p:spPr>
          <a:xfrm>
            <a:off x="323850" y="333375"/>
            <a:ext cx="84248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、叠合预制墙板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dirty="0">
                <a:latin typeface="Arial" panose="020B0604020202020204" pitchFamily="34" charset="0"/>
              </a:rPr>
              <a:t>      由两层混凝土预制板通过桁架钢筋连接而形成中空区域的预制墙板。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8132" name="图片 1" descr="3659141402350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7360" y="1916430"/>
            <a:ext cx="2520950" cy="395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currentImg" descr="https://timgsa.baidu.com/timg?image&amp;quality=80&amp;size=b9999_10000&amp;sec=1607676851980&amp;di=8b6f11651e41915b7d53a523164ef36d&amp;imgtype=0&amp;src=http%3A%2F%2Fspider.nosdn.127.net%2F78b6d0a2c31e4c59dcc4159370c1595d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720" y="1916430"/>
            <a:ext cx="2887345" cy="395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图片 3"/>
          <p:cNvPicPr>
            <a:picLocks noChangeAspect="1"/>
          </p:cNvPicPr>
          <p:nvPr/>
        </p:nvPicPr>
        <p:blipFill>
          <a:blip r:embed="rId4"/>
          <a:srcRect l="49834"/>
          <a:stretch>
            <a:fillRect/>
          </a:stretch>
        </p:blipFill>
        <p:spPr>
          <a:xfrm>
            <a:off x="6659880" y="1915795"/>
            <a:ext cx="2074545" cy="3959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3"/>
          <p:cNvSpPr txBox="1"/>
          <p:nvPr/>
        </p:nvSpPr>
        <p:spPr>
          <a:xfrm>
            <a:off x="323215" y="260350"/>
            <a:ext cx="84248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8</a:t>
            </a:r>
            <a:r>
              <a:rPr lang="zh-CN" altLang="en-US" dirty="0">
                <a:latin typeface="Arial" panose="020B0604020202020204" pitchFamily="34" charset="0"/>
              </a:rPr>
              <a:t>、预制外挂墙板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dirty="0">
                <a:latin typeface="Arial" panose="020B0604020202020204" pitchFamily="34" charset="0"/>
              </a:rPr>
              <a:t>      安装在主体结构上，起围护、装饰作用的非承重预制混凝土外墙板，简称外挂墙板。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" y="1630045"/>
            <a:ext cx="8663305" cy="4333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4"/>
          <p:cNvSpPr txBox="1"/>
          <p:nvPr/>
        </p:nvSpPr>
        <p:spPr>
          <a:xfrm>
            <a:off x="395288" y="404813"/>
            <a:ext cx="842486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、预制混凝土夹心保温墙板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dirty="0">
                <a:latin typeface="Arial" panose="020B0604020202020204" pitchFamily="34" charset="0"/>
              </a:rPr>
              <a:t>     中间夹有保温层的预制墙板。当用作外墙时，简称夹心外墙板；当用作内墙时，简称夹心内墙板。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096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1700213"/>
            <a:ext cx="6121400" cy="496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417744" y="1629147"/>
            <a:ext cx="3280690" cy="3873339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5" name="object 5"/>
          <p:cNvSpPr/>
          <p:nvPr/>
        </p:nvSpPr>
        <p:spPr>
          <a:xfrm>
            <a:off x="4546459" y="4794830"/>
            <a:ext cx="1007796" cy="219554"/>
          </a:xfrm>
          <a:custGeom>
            <a:avLst/>
            <a:gdLst/>
            <a:ahLst/>
            <a:cxnLst/>
            <a:rect l="l" t="t" r="r" b="b"/>
            <a:pathLst>
              <a:path w="1308734" h="285114">
                <a:moveTo>
                  <a:pt x="1308354" y="237743"/>
                </a:moveTo>
                <a:lnTo>
                  <a:pt x="1308198" y="43323"/>
                </a:lnTo>
                <a:lnTo>
                  <a:pt x="1287754" y="8124"/>
                </a:lnTo>
                <a:lnTo>
                  <a:pt x="1261110" y="0"/>
                </a:lnTo>
                <a:lnTo>
                  <a:pt x="43425" y="150"/>
                </a:lnTo>
                <a:lnTo>
                  <a:pt x="8329" y="20265"/>
                </a:lnTo>
                <a:lnTo>
                  <a:pt x="0" y="47243"/>
                </a:lnTo>
                <a:lnTo>
                  <a:pt x="155" y="241562"/>
                </a:lnTo>
                <a:lnTo>
                  <a:pt x="20599" y="276658"/>
                </a:lnTo>
                <a:lnTo>
                  <a:pt x="47244" y="284987"/>
                </a:lnTo>
                <a:lnTo>
                  <a:pt x="1264928" y="284832"/>
                </a:lnTo>
                <a:lnTo>
                  <a:pt x="1300024" y="264388"/>
                </a:lnTo>
                <a:lnTo>
                  <a:pt x="1308354" y="237743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6" name="object 6"/>
          <p:cNvSpPr/>
          <p:nvPr/>
        </p:nvSpPr>
        <p:spPr>
          <a:xfrm>
            <a:off x="4536483" y="4784855"/>
            <a:ext cx="1027844" cy="239602"/>
          </a:xfrm>
          <a:custGeom>
            <a:avLst/>
            <a:gdLst/>
            <a:ahLst/>
            <a:cxnLst/>
            <a:rect l="l" t="t" r="r" b="b"/>
            <a:pathLst>
              <a:path w="1334770" h="311150">
                <a:moveTo>
                  <a:pt x="1334262" y="250698"/>
                </a:moveTo>
                <a:lnTo>
                  <a:pt x="1334262" y="59436"/>
                </a:lnTo>
                <a:lnTo>
                  <a:pt x="1330283" y="39185"/>
                </a:lnTo>
                <a:lnTo>
                  <a:pt x="1304984" y="8590"/>
                </a:lnTo>
                <a:lnTo>
                  <a:pt x="1279398" y="0"/>
                </a:lnTo>
                <a:lnTo>
                  <a:pt x="51693" y="611"/>
                </a:lnTo>
                <a:lnTo>
                  <a:pt x="16279" y="19136"/>
                </a:lnTo>
                <a:lnTo>
                  <a:pt x="761" y="54864"/>
                </a:lnTo>
                <a:lnTo>
                  <a:pt x="0" y="60198"/>
                </a:lnTo>
                <a:lnTo>
                  <a:pt x="0" y="251460"/>
                </a:lnTo>
                <a:lnTo>
                  <a:pt x="13734" y="288744"/>
                </a:lnTo>
                <a:lnTo>
                  <a:pt x="25908" y="299759"/>
                </a:lnTo>
                <a:lnTo>
                  <a:pt x="25908" y="55626"/>
                </a:lnTo>
                <a:lnTo>
                  <a:pt x="27432" y="49530"/>
                </a:lnTo>
                <a:lnTo>
                  <a:pt x="28956" y="45720"/>
                </a:lnTo>
                <a:lnTo>
                  <a:pt x="32423" y="40010"/>
                </a:lnTo>
                <a:lnTo>
                  <a:pt x="32423" y="38823"/>
                </a:lnTo>
                <a:lnTo>
                  <a:pt x="38862" y="32766"/>
                </a:lnTo>
                <a:lnTo>
                  <a:pt x="41148" y="31242"/>
                </a:lnTo>
                <a:lnTo>
                  <a:pt x="44196" y="28956"/>
                </a:lnTo>
                <a:lnTo>
                  <a:pt x="47244" y="27432"/>
                </a:lnTo>
                <a:lnTo>
                  <a:pt x="51053" y="26670"/>
                </a:lnTo>
                <a:lnTo>
                  <a:pt x="54102" y="25908"/>
                </a:lnTo>
                <a:lnTo>
                  <a:pt x="57912" y="25146"/>
                </a:lnTo>
                <a:lnTo>
                  <a:pt x="1277874" y="25146"/>
                </a:lnTo>
                <a:lnTo>
                  <a:pt x="1284608" y="26728"/>
                </a:lnTo>
                <a:lnTo>
                  <a:pt x="1296226" y="33619"/>
                </a:lnTo>
                <a:lnTo>
                  <a:pt x="1304858" y="44453"/>
                </a:lnTo>
                <a:lnTo>
                  <a:pt x="1308354" y="57150"/>
                </a:lnTo>
                <a:lnTo>
                  <a:pt x="1308354" y="299724"/>
                </a:lnTo>
                <a:lnTo>
                  <a:pt x="1317090" y="292606"/>
                </a:lnTo>
                <a:lnTo>
                  <a:pt x="1325479" y="281863"/>
                </a:lnTo>
                <a:lnTo>
                  <a:pt x="1331132" y="269504"/>
                </a:lnTo>
                <a:lnTo>
                  <a:pt x="1333500" y="256032"/>
                </a:lnTo>
                <a:lnTo>
                  <a:pt x="1334262" y="250698"/>
                </a:lnTo>
                <a:close/>
              </a:path>
              <a:path w="1334770" h="311150">
                <a:moveTo>
                  <a:pt x="1308354" y="299724"/>
                </a:moveTo>
                <a:lnTo>
                  <a:pt x="1308354" y="254508"/>
                </a:lnTo>
                <a:lnTo>
                  <a:pt x="1306573" y="261968"/>
                </a:lnTo>
                <a:lnTo>
                  <a:pt x="1299849" y="273630"/>
                </a:lnTo>
                <a:lnTo>
                  <a:pt x="1289358" y="281894"/>
                </a:lnTo>
                <a:lnTo>
                  <a:pt x="1276350" y="285750"/>
                </a:lnTo>
                <a:lnTo>
                  <a:pt x="56714" y="285457"/>
                </a:lnTo>
                <a:lnTo>
                  <a:pt x="43831" y="281198"/>
                </a:lnTo>
                <a:lnTo>
                  <a:pt x="33565" y="272630"/>
                </a:lnTo>
                <a:lnTo>
                  <a:pt x="27432" y="260604"/>
                </a:lnTo>
                <a:lnTo>
                  <a:pt x="25908" y="256794"/>
                </a:lnTo>
                <a:lnTo>
                  <a:pt x="25908" y="299759"/>
                </a:lnTo>
                <a:lnTo>
                  <a:pt x="35879" y="305706"/>
                </a:lnTo>
                <a:lnTo>
                  <a:pt x="47477" y="309805"/>
                </a:lnTo>
                <a:lnTo>
                  <a:pt x="60198" y="310896"/>
                </a:lnTo>
                <a:lnTo>
                  <a:pt x="1280160" y="310896"/>
                </a:lnTo>
                <a:lnTo>
                  <a:pt x="1294290" y="307220"/>
                </a:lnTo>
                <a:lnTo>
                  <a:pt x="1306511" y="301226"/>
                </a:lnTo>
                <a:lnTo>
                  <a:pt x="1308354" y="299724"/>
                </a:lnTo>
                <a:close/>
              </a:path>
              <a:path w="1334770" h="311150">
                <a:moveTo>
                  <a:pt x="33235" y="38671"/>
                </a:moveTo>
                <a:lnTo>
                  <a:pt x="32423" y="38823"/>
                </a:lnTo>
                <a:lnTo>
                  <a:pt x="32423" y="40010"/>
                </a:lnTo>
                <a:lnTo>
                  <a:pt x="33235" y="38671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7" name="object 7"/>
          <p:cNvSpPr txBox="1"/>
          <p:nvPr/>
        </p:nvSpPr>
        <p:spPr>
          <a:xfrm>
            <a:off x="4688068" y="4806284"/>
            <a:ext cx="723696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设备手孔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088770" y="4661631"/>
            <a:ext cx="459645" cy="245959"/>
          </a:xfrm>
          <a:custGeom>
            <a:avLst/>
            <a:gdLst/>
            <a:ahLst/>
            <a:cxnLst/>
            <a:rect l="l" t="t" r="r" b="b"/>
            <a:pathLst>
              <a:path w="596900" h="319404">
                <a:moveTo>
                  <a:pt x="101346" y="7619"/>
                </a:moveTo>
                <a:lnTo>
                  <a:pt x="101346" y="2285"/>
                </a:lnTo>
                <a:lnTo>
                  <a:pt x="99060" y="0"/>
                </a:lnTo>
                <a:lnTo>
                  <a:pt x="96774" y="0"/>
                </a:lnTo>
                <a:lnTo>
                  <a:pt x="0" y="4571"/>
                </a:lnTo>
                <a:lnTo>
                  <a:pt x="6096" y="14307"/>
                </a:lnTo>
                <a:lnTo>
                  <a:pt x="6096" y="12953"/>
                </a:lnTo>
                <a:lnTo>
                  <a:pt x="10668" y="4571"/>
                </a:lnTo>
                <a:lnTo>
                  <a:pt x="26653" y="12928"/>
                </a:lnTo>
                <a:lnTo>
                  <a:pt x="96774" y="9905"/>
                </a:lnTo>
                <a:lnTo>
                  <a:pt x="99822" y="9905"/>
                </a:lnTo>
                <a:lnTo>
                  <a:pt x="101346" y="7619"/>
                </a:lnTo>
                <a:close/>
              </a:path>
              <a:path w="596900" h="319404">
                <a:moveTo>
                  <a:pt x="26653" y="12928"/>
                </a:moveTo>
                <a:lnTo>
                  <a:pt x="10668" y="4571"/>
                </a:lnTo>
                <a:lnTo>
                  <a:pt x="6096" y="12953"/>
                </a:lnTo>
                <a:lnTo>
                  <a:pt x="8382" y="14149"/>
                </a:lnTo>
                <a:lnTo>
                  <a:pt x="8382" y="13715"/>
                </a:lnTo>
                <a:lnTo>
                  <a:pt x="12192" y="6095"/>
                </a:lnTo>
                <a:lnTo>
                  <a:pt x="16783" y="13353"/>
                </a:lnTo>
                <a:lnTo>
                  <a:pt x="26653" y="12928"/>
                </a:lnTo>
                <a:close/>
              </a:path>
              <a:path w="596900" h="319404">
                <a:moveTo>
                  <a:pt x="60960" y="83057"/>
                </a:moveTo>
                <a:lnTo>
                  <a:pt x="59436" y="80771"/>
                </a:lnTo>
                <a:lnTo>
                  <a:pt x="21687" y="21104"/>
                </a:lnTo>
                <a:lnTo>
                  <a:pt x="6096" y="12953"/>
                </a:lnTo>
                <a:lnTo>
                  <a:pt x="6096" y="14307"/>
                </a:lnTo>
                <a:lnTo>
                  <a:pt x="51054" y="86105"/>
                </a:lnTo>
                <a:lnTo>
                  <a:pt x="52578" y="88391"/>
                </a:lnTo>
                <a:lnTo>
                  <a:pt x="55626" y="89153"/>
                </a:lnTo>
                <a:lnTo>
                  <a:pt x="60198" y="86105"/>
                </a:lnTo>
                <a:lnTo>
                  <a:pt x="60960" y="83057"/>
                </a:lnTo>
                <a:close/>
              </a:path>
              <a:path w="596900" h="319404">
                <a:moveTo>
                  <a:pt x="16783" y="13353"/>
                </a:moveTo>
                <a:lnTo>
                  <a:pt x="12192" y="6095"/>
                </a:lnTo>
                <a:lnTo>
                  <a:pt x="8382" y="13715"/>
                </a:lnTo>
                <a:lnTo>
                  <a:pt x="16783" y="13353"/>
                </a:lnTo>
                <a:close/>
              </a:path>
              <a:path w="596900" h="319404">
                <a:moveTo>
                  <a:pt x="21687" y="21104"/>
                </a:moveTo>
                <a:lnTo>
                  <a:pt x="16783" y="13353"/>
                </a:lnTo>
                <a:lnTo>
                  <a:pt x="8382" y="13715"/>
                </a:lnTo>
                <a:lnTo>
                  <a:pt x="8382" y="14149"/>
                </a:lnTo>
                <a:lnTo>
                  <a:pt x="21687" y="21104"/>
                </a:lnTo>
                <a:close/>
              </a:path>
              <a:path w="596900" h="319404">
                <a:moveTo>
                  <a:pt x="596646" y="310895"/>
                </a:moveTo>
                <a:lnTo>
                  <a:pt x="26653" y="12928"/>
                </a:lnTo>
                <a:lnTo>
                  <a:pt x="16783" y="13353"/>
                </a:lnTo>
                <a:lnTo>
                  <a:pt x="21687" y="21104"/>
                </a:lnTo>
                <a:lnTo>
                  <a:pt x="592074" y="319277"/>
                </a:lnTo>
                <a:lnTo>
                  <a:pt x="596646" y="310895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9" name="object 9"/>
          <p:cNvSpPr/>
          <p:nvPr/>
        </p:nvSpPr>
        <p:spPr>
          <a:xfrm>
            <a:off x="4546459" y="3785566"/>
            <a:ext cx="1285050" cy="213197"/>
          </a:xfrm>
          <a:custGeom>
            <a:avLst/>
            <a:gdLst/>
            <a:ahLst/>
            <a:cxnLst/>
            <a:rect l="l" t="t" r="r" b="b"/>
            <a:pathLst>
              <a:path w="1668779" h="276860">
                <a:moveTo>
                  <a:pt x="1668780" y="230886"/>
                </a:moveTo>
                <a:lnTo>
                  <a:pt x="1668738" y="43763"/>
                </a:lnTo>
                <a:lnTo>
                  <a:pt x="1649247" y="8421"/>
                </a:lnTo>
                <a:lnTo>
                  <a:pt x="1622298" y="0"/>
                </a:lnTo>
                <a:lnTo>
                  <a:pt x="44467" y="41"/>
                </a:lnTo>
                <a:lnTo>
                  <a:pt x="8466" y="19358"/>
                </a:lnTo>
                <a:lnTo>
                  <a:pt x="0" y="45720"/>
                </a:lnTo>
                <a:lnTo>
                  <a:pt x="41" y="232842"/>
                </a:lnTo>
                <a:lnTo>
                  <a:pt x="19532" y="268184"/>
                </a:lnTo>
                <a:lnTo>
                  <a:pt x="46482" y="276606"/>
                </a:lnTo>
                <a:lnTo>
                  <a:pt x="1624312" y="276564"/>
                </a:lnTo>
                <a:lnTo>
                  <a:pt x="1660313" y="257247"/>
                </a:lnTo>
                <a:lnTo>
                  <a:pt x="1668780" y="230886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10" name="object 10"/>
          <p:cNvSpPr/>
          <p:nvPr/>
        </p:nvSpPr>
        <p:spPr>
          <a:xfrm>
            <a:off x="4536483" y="3775592"/>
            <a:ext cx="1305097" cy="233245"/>
          </a:xfrm>
          <a:custGeom>
            <a:avLst/>
            <a:gdLst/>
            <a:ahLst/>
            <a:cxnLst/>
            <a:rect l="l" t="t" r="r" b="b"/>
            <a:pathLst>
              <a:path w="1694815" h="302895">
                <a:moveTo>
                  <a:pt x="1694688" y="243839"/>
                </a:moveTo>
                <a:lnTo>
                  <a:pt x="1694688" y="58673"/>
                </a:lnTo>
                <a:lnTo>
                  <a:pt x="1691121" y="39357"/>
                </a:lnTo>
                <a:lnTo>
                  <a:pt x="1666334" y="8562"/>
                </a:lnTo>
                <a:lnTo>
                  <a:pt x="1640586" y="0"/>
                </a:lnTo>
                <a:lnTo>
                  <a:pt x="52115" y="491"/>
                </a:lnTo>
                <a:lnTo>
                  <a:pt x="16180" y="18424"/>
                </a:lnTo>
                <a:lnTo>
                  <a:pt x="0" y="58674"/>
                </a:lnTo>
                <a:lnTo>
                  <a:pt x="0" y="244602"/>
                </a:lnTo>
                <a:lnTo>
                  <a:pt x="22098" y="289560"/>
                </a:lnTo>
                <a:lnTo>
                  <a:pt x="25908" y="291847"/>
                </a:lnTo>
                <a:lnTo>
                  <a:pt x="25908" y="54864"/>
                </a:lnTo>
                <a:lnTo>
                  <a:pt x="26684" y="51742"/>
                </a:lnTo>
                <a:lnTo>
                  <a:pt x="27432" y="48006"/>
                </a:lnTo>
                <a:lnTo>
                  <a:pt x="28194" y="44958"/>
                </a:lnTo>
                <a:lnTo>
                  <a:pt x="31610" y="39966"/>
                </a:lnTo>
                <a:lnTo>
                  <a:pt x="33566" y="36842"/>
                </a:lnTo>
                <a:lnTo>
                  <a:pt x="38100" y="32766"/>
                </a:lnTo>
                <a:lnTo>
                  <a:pt x="41148" y="31242"/>
                </a:lnTo>
                <a:lnTo>
                  <a:pt x="43434" y="28956"/>
                </a:lnTo>
                <a:lnTo>
                  <a:pt x="46482" y="27432"/>
                </a:lnTo>
                <a:lnTo>
                  <a:pt x="49530" y="26670"/>
                </a:lnTo>
                <a:lnTo>
                  <a:pt x="53340" y="25908"/>
                </a:lnTo>
                <a:lnTo>
                  <a:pt x="56035" y="25234"/>
                </a:lnTo>
                <a:lnTo>
                  <a:pt x="1635252" y="25145"/>
                </a:lnTo>
                <a:lnTo>
                  <a:pt x="1639824" y="25907"/>
                </a:lnTo>
                <a:lnTo>
                  <a:pt x="1642872" y="25907"/>
                </a:lnTo>
                <a:lnTo>
                  <a:pt x="1645920" y="27431"/>
                </a:lnTo>
                <a:lnTo>
                  <a:pt x="1651368" y="28473"/>
                </a:lnTo>
                <a:lnTo>
                  <a:pt x="1656143" y="31559"/>
                </a:lnTo>
                <a:lnTo>
                  <a:pt x="1659636" y="35813"/>
                </a:lnTo>
                <a:lnTo>
                  <a:pt x="1661922" y="38099"/>
                </a:lnTo>
                <a:lnTo>
                  <a:pt x="1663445" y="40385"/>
                </a:lnTo>
                <a:lnTo>
                  <a:pt x="1668018" y="49529"/>
                </a:lnTo>
                <a:lnTo>
                  <a:pt x="1668780" y="52577"/>
                </a:lnTo>
                <a:lnTo>
                  <a:pt x="1668780" y="292096"/>
                </a:lnTo>
                <a:lnTo>
                  <a:pt x="1677219" y="285493"/>
                </a:lnTo>
                <a:lnTo>
                  <a:pt x="1685473" y="275080"/>
                </a:lnTo>
                <a:lnTo>
                  <a:pt x="1691147" y="262850"/>
                </a:lnTo>
                <a:lnTo>
                  <a:pt x="1693926" y="249173"/>
                </a:lnTo>
                <a:lnTo>
                  <a:pt x="1694688" y="243839"/>
                </a:lnTo>
                <a:close/>
              </a:path>
              <a:path w="1694815" h="302895">
                <a:moveTo>
                  <a:pt x="1668780" y="292096"/>
                </a:moveTo>
                <a:lnTo>
                  <a:pt x="1668780" y="247649"/>
                </a:lnTo>
                <a:lnTo>
                  <a:pt x="1667730" y="252859"/>
                </a:lnTo>
                <a:lnTo>
                  <a:pt x="1661728" y="264837"/>
                </a:lnTo>
                <a:lnTo>
                  <a:pt x="1651248" y="273396"/>
                </a:lnTo>
                <a:lnTo>
                  <a:pt x="1638300" y="277367"/>
                </a:lnTo>
                <a:lnTo>
                  <a:pt x="56035" y="277252"/>
                </a:lnTo>
                <a:lnTo>
                  <a:pt x="43344" y="273382"/>
                </a:lnTo>
                <a:lnTo>
                  <a:pt x="33430" y="264910"/>
                </a:lnTo>
                <a:lnTo>
                  <a:pt x="26670" y="252984"/>
                </a:lnTo>
                <a:lnTo>
                  <a:pt x="25908" y="249936"/>
                </a:lnTo>
                <a:lnTo>
                  <a:pt x="25908" y="291847"/>
                </a:lnTo>
                <a:lnTo>
                  <a:pt x="35179" y="297414"/>
                </a:lnTo>
                <a:lnTo>
                  <a:pt x="46482" y="301471"/>
                </a:lnTo>
                <a:lnTo>
                  <a:pt x="59436" y="302514"/>
                </a:lnTo>
                <a:lnTo>
                  <a:pt x="1642110" y="302513"/>
                </a:lnTo>
                <a:lnTo>
                  <a:pt x="1654241" y="299394"/>
                </a:lnTo>
                <a:lnTo>
                  <a:pt x="1666703" y="293720"/>
                </a:lnTo>
                <a:lnTo>
                  <a:pt x="1668780" y="292096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11" name="object 11"/>
          <p:cNvSpPr txBox="1"/>
          <p:nvPr/>
        </p:nvSpPr>
        <p:spPr>
          <a:xfrm>
            <a:off x="4650514" y="3793500"/>
            <a:ext cx="1075765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水平筋加密区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430276" y="3976857"/>
            <a:ext cx="125180" cy="119312"/>
          </a:xfrm>
          <a:custGeom>
            <a:avLst/>
            <a:gdLst/>
            <a:ahLst/>
            <a:cxnLst/>
            <a:rect l="l" t="t" r="r" b="b"/>
            <a:pathLst>
              <a:path w="162559" h="154939">
                <a:moveTo>
                  <a:pt x="36575" y="64770"/>
                </a:moveTo>
                <a:lnTo>
                  <a:pt x="36575" y="62484"/>
                </a:lnTo>
                <a:lnTo>
                  <a:pt x="35813" y="59436"/>
                </a:lnTo>
                <a:lnTo>
                  <a:pt x="32765" y="58674"/>
                </a:lnTo>
                <a:lnTo>
                  <a:pt x="30479" y="57912"/>
                </a:lnTo>
                <a:lnTo>
                  <a:pt x="27431" y="59436"/>
                </a:lnTo>
                <a:lnTo>
                  <a:pt x="27431" y="61722"/>
                </a:lnTo>
                <a:lnTo>
                  <a:pt x="0" y="154686"/>
                </a:lnTo>
                <a:lnTo>
                  <a:pt x="3809" y="153787"/>
                </a:lnTo>
                <a:lnTo>
                  <a:pt x="3809" y="144780"/>
                </a:lnTo>
                <a:lnTo>
                  <a:pt x="16323" y="132892"/>
                </a:lnTo>
                <a:lnTo>
                  <a:pt x="36575" y="64770"/>
                </a:lnTo>
                <a:close/>
              </a:path>
              <a:path w="162559" h="154939">
                <a:moveTo>
                  <a:pt x="16323" y="132892"/>
                </a:moveTo>
                <a:lnTo>
                  <a:pt x="3809" y="144780"/>
                </a:lnTo>
                <a:lnTo>
                  <a:pt x="6095" y="147066"/>
                </a:lnTo>
                <a:lnTo>
                  <a:pt x="6095" y="143256"/>
                </a:lnTo>
                <a:lnTo>
                  <a:pt x="13772" y="141474"/>
                </a:lnTo>
                <a:lnTo>
                  <a:pt x="16323" y="132892"/>
                </a:lnTo>
                <a:close/>
              </a:path>
              <a:path w="162559" h="154939">
                <a:moveTo>
                  <a:pt x="98297" y="129539"/>
                </a:moveTo>
                <a:lnTo>
                  <a:pt x="97535" y="126492"/>
                </a:lnTo>
                <a:lnTo>
                  <a:pt x="96773" y="124205"/>
                </a:lnTo>
                <a:lnTo>
                  <a:pt x="94487" y="122682"/>
                </a:lnTo>
                <a:lnTo>
                  <a:pt x="91439" y="123444"/>
                </a:lnTo>
                <a:lnTo>
                  <a:pt x="23736" y="139160"/>
                </a:lnTo>
                <a:lnTo>
                  <a:pt x="10667" y="151638"/>
                </a:lnTo>
                <a:lnTo>
                  <a:pt x="3809" y="144780"/>
                </a:lnTo>
                <a:lnTo>
                  <a:pt x="3809" y="153787"/>
                </a:lnTo>
                <a:lnTo>
                  <a:pt x="93725" y="132588"/>
                </a:lnTo>
                <a:lnTo>
                  <a:pt x="96773" y="131826"/>
                </a:lnTo>
                <a:lnTo>
                  <a:pt x="98297" y="129539"/>
                </a:lnTo>
                <a:close/>
              </a:path>
              <a:path w="162559" h="154939">
                <a:moveTo>
                  <a:pt x="13772" y="141474"/>
                </a:moveTo>
                <a:lnTo>
                  <a:pt x="6095" y="143256"/>
                </a:lnTo>
                <a:lnTo>
                  <a:pt x="11429" y="149352"/>
                </a:lnTo>
                <a:lnTo>
                  <a:pt x="13772" y="141474"/>
                </a:lnTo>
                <a:close/>
              </a:path>
              <a:path w="162559" h="154939">
                <a:moveTo>
                  <a:pt x="23736" y="139160"/>
                </a:moveTo>
                <a:lnTo>
                  <a:pt x="13772" y="141474"/>
                </a:lnTo>
                <a:lnTo>
                  <a:pt x="11429" y="149352"/>
                </a:lnTo>
                <a:lnTo>
                  <a:pt x="6095" y="143256"/>
                </a:lnTo>
                <a:lnTo>
                  <a:pt x="6095" y="147066"/>
                </a:lnTo>
                <a:lnTo>
                  <a:pt x="10667" y="151638"/>
                </a:lnTo>
                <a:lnTo>
                  <a:pt x="23736" y="139160"/>
                </a:lnTo>
                <a:close/>
              </a:path>
              <a:path w="162559" h="154939">
                <a:moveTo>
                  <a:pt x="162305" y="6858"/>
                </a:moveTo>
                <a:lnTo>
                  <a:pt x="156209" y="0"/>
                </a:lnTo>
                <a:lnTo>
                  <a:pt x="16323" y="132892"/>
                </a:lnTo>
                <a:lnTo>
                  <a:pt x="13772" y="141474"/>
                </a:lnTo>
                <a:lnTo>
                  <a:pt x="23736" y="139160"/>
                </a:lnTo>
                <a:lnTo>
                  <a:pt x="162305" y="6858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13" name="object 13"/>
          <p:cNvSpPr/>
          <p:nvPr/>
        </p:nvSpPr>
        <p:spPr>
          <a:xfrm>
            <a:off x="4696675" y="2737577"/>
            <a:ext cx="1134932" cy="239602"/>
          </a:xfrm>
          <a:custGeom>
            <a:avLst/>
            <a:gdLst/>
            <a:ahLst/>
            <a:cxnLst/>
            <a:rect l="l" t="t" r="r" b="b"/>
            <a:pathLst>
              <a:path w="1473834" h="311150">
                <a:moveTo>
                  <a:pt x="1473708" y="259079"/>
                </a:moveTo>
                <a:lnTo>
                  <a:pt x="1472526" y="40589"/>
                </a:lnTo>
                <a:lnTo>
                  <a:pt x="1449106" y="7541"/>
                </a:lnTo>
                <a:lnTo>
                  <a:pt x="1421892" y="0"/>
                </a:lnTo>
                <a:lnTo>
                  <a:pt x="40589" y="1181"/>
                </a:lnTo>
                <a:lnTo>
                  <a:pt x="7541" y="24601"/>
                </a:lnTo>
                <a:lnTo>
                  <a:pt x="0" y="51815"/>
                </a:lnTo>
                <a:lnTo>
                  <a:pt x="1181" y="270077"/>
                </a:lnTo>
                <a:lnTo>
                  <a:pt x="24601" y="303175"/>
                </a:lnTo>
                <a:lnTo>
                  <a:pt x="51816" y="310895"/>
                </a:lnTo>
                <a:lnTo>
                  <a:pt x="1433118" y="309679"/>
                </a:lnTo>
                <a:lnTo>
                  <a:pt x="1466166" y="285956"/>
                </a:lnTo>
                <a:lnTo>
                  <a:pt x="1473708" y="259079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14" name="object 14"/>
          <p:cNvSpPr/>
          <p:nvPr/>
        </p:nvSpPr>
        <p:spPr>
          <a:xfrm>
            <a:off x="4686700" y="2727601"/>
            <a:ext cx="1154980" cy="259161"/>
          </a:xfrm>
          <a:custGeom>
            <a:avLst/>
            <a:gdLst/>
            <a:ahLst/>
            <a:cxnLst/>
            <a:rect l="l" t="t" r="r" b="b"/>
            <a:pathLst>
              <a:path w="1499870" h="336550">
                <a:moveTo>
                  <a:pt x="1499616" y="272034"/>
                </a:moveTo>
                <a:lnTo>
                  <a:pt x="1499616" y="64008"/>
                </a:lnTo>
                <a:lnTo>
                  <a:pt x="1498854" y="57150"/>
                </a:lnTo>
                <a:lnTo>
                  <a:pt x="1477704" y="16218"/>
                </a:lnTo>
                <a:lnTo>
                  <a:pt x="1440942" y="0"/>
                </a:lnTo>
                <a:lnTo>
                  <a:pt x="63292" y="35"/>
                </a:lnTo>
                <a:lnTo>
                  <a:pt x="25527" y="13015"/>
                </a:lnTo>
                <a:lnTo>
                  <a:pt x="2285" y="45720"/>
                </a:lnTo>
                <a:lnTo>
                  <a:pt x="0" y="58674"/>
                </a:lnTo>
                <a:lnTo>
                  <a:pt x="0" y="278892"/>
                </a:lnTo>
                <a:lnTo>
                  <a:pt x="19050" y="317754"/>
                </a:lnTo>
                <a:lnTo>
                  <a:pt x="25146" y="323193"/>
                </a:lnTo>
                <a:lnTo>
                  <a:pt x="25146" y="64770"/>
                </a:lnTo>
                <a:lnTo>
                  <a:pt x="25908" y="60198"/>
                </a:lnTo>
                <a:lnTo>
                  <a:pt x="25908" y="55626"/>
                </a:lnTo>
                <a:lnTo>
                  <a:pt x="27432" y="52578"/>
                </a:lnTo>
                <a:lnTo>
                  <a:pt x="30780" y="44749"/>
                </a:lnTo>
                <a:lnTo>
                  <a:pt x="56692" y="24168"/>
                </a:lnTo>
                <a:lnTo>
                  <a:pt x="56692" y="26948"/>
                </a:lnTo>
                <a:lnTo>
                  <a:pt x="64769" y="25146"/>
                </a:lnTo>
                <a:lnTo>
                  <a:pt x="1434846" y="25146"/>
                </a:lnTo>
                <a:lnTo>
                  <a:pt x="1470476" y="48009"/>
                </a:lnTo>
                <a:lnTo>
                  <a:pt x="1473708" y="60960"/>
                </a:lnTo>
                <a:lnTo>
                  <a:pt x="1473708" y="323128"/>
                </a:lnTo>
                <a:lnTo>
                  <a:pt x="1483231" y="314373"/>
                </a:lnTo>
                <a:lnTo>
                  <a:pt x="1491122" y="303292"/>
                </a:lnTo>
                <a:lnTo>
                  <a:pt x="1496469" y="290803"/>
                </a:lnTo>
                <a:lnTo>
                  <a:pt x="1498854" y="277368"/>
                </a:lnTo>
                <a:lnTo>
                  <a:pt x="1499616" y="272034"/>
                </a:lnTo>
                <a:close/>
              </a:path>
              <a:path w="1499870" h="336550">
                <a:moveTo>
                  <a:pt x="1473708" y="323128"/>
                </a:moveTo>
                <a:lnTo>
                  <a:pt x="1473708" y="276606"/>
                </a:lnTo>
                <a:lnTo>
                  <a:pt x="1470326" y="288379"/>
                </a:lnTo>
                <a:lnTo>
                  <a:pt x="1462667" y="299297"/>
                </a:lnTo>
                <a:lnTo>
                  <a:pt x="1451751" y="307032"/>
                </a:lnTo>
                <a:lnTo>
                  <a:pt x="1438656" y="310896"/>
                </a:lnTo>
                <a:lnTo>
                  <a:pt x="54081" y="309667"/>
                </a:lnTo>
                <a:lnTo>
                  <a:pt x="42154" y="303973"/>
                </a:lnTo>
                <a:lnTo>
                  <a:pt x="32703" y="294636"/>
                </a:lnTo>
                <a:lnTo>
                  <a:pt x="26670" y="282702"/>
                </a:lnTo>
                <a:lnTo>
                  <a:pt x="25146" y="275082"/>
                </a:lnTo>
                <a:lnTo>
                  <a:pt x="25146" y="323193"/>
                </a:lnTo>
                <a:lnTo>
                  <a:pt x="39741" y="331506"/>
                </a:lnTo>
                <a:lnTo>
                  <a:pt x="52078" y="335300"/>
                </a:lnTo>
                <a:lnTo>
                  <a:pt x="63292" y="335955"/>
                </a:lnTo>
                <a:lnTo>
                  <a:pt x="1441704" y="336042"/>
                </a:lnTo>
                <a:lnTo>
                  <a:pt x="1461493" y="330455"/>
                </a:lnTo>
                <a:lnTo>
                  <a:pt x="1473214" y="323581"/>
                </a:lnTo>
                <a:lnTo>
                  <a:pt x="1473708" y="323128"/>
                </a:lnTo>
                <a:close/>
              </a:path>
              <a:path w="1499870" h="336550">
                <a:moveTo>
                  <a:pt x="56692" y="26948"/>
                </a:moveTo>
                <a:lnTo>
                  <a:pt x="56692" y="24168"/>
                </a:lnTo>
                <a:lnTo>
                  <a:pt x="55892" y="27127"/>
                </a:lnTo>
                <a:lnTo>
                  <a:pt x="56692" y="26948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15" name="object 15"/>
          <p:cNvSpPr txBox="1"/>
          <p:nvPr/>
        </p:nvSpPr>
        <p:spPr>
          <a:xfrm>
            <a:off x="4813639" y="2758419"/>
            <a:ext cx="899730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水平分布筋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17367" y="2854346"/>
            <a:ext cx="281166" cy="157453"/>
          </a:xfrm>
          <a:custGeom>
            <a:avLst/>
            <a:gdLst/>
            <a:ahLst/>
            <a:cxnLst/>
            <a:rect l="l" t="t" r="r" b="b"/>
            <a:pathLst>
              <a:path w="365125" h="204469">
                <a:moveTo>
                  <a:pt x="59435" y="121158"/>
                </a:moveTo>
                <a:lnTo>
                  <a:pt x="58673" y="118110"/>
                </a:lnTo>
                <a:lnTo>
                  <a:pt x="56387" y="116586"/>
                </a:lnTo>
                <a:lnTo>
                  <a:pt x="54101" y="115824"/>
                </a:lnTo>
                <a:lnTo>
                  <a:pt x="51815" y="116586"/>
                </a:lnTo>
                <a:lnTo>
                  <a:pt x="50291" y="118872"/>
                </a:lnTo>
                <a:lnTo>
                  <a:pt x="0" y="201168"/>
                </a:lnTo>
                <a:lnTo>
                  <a:pt x="6095" y="201312"/>
                </a:lnTo>
                <a:lnTo>
                  <a:pt x="6095" y="192024"/>
                </a:lnTo>
                <a:lnTo>
                  <a:pt x="22262" y="183262"/>
                </a:lnTo>
                <a:lnTo>
                  <a:pt x="57911" y="123444"/>
                </a:lnTo>
                <a:lnTo>
                  <a:pt x="59435" y="121158"/>
                </a:lnTo>
                <a:close/>
              </a:path>
              <a:path w="365125" h="204469">
                <a:moveTo>
                  <a:pt x="22262" y="183262"/>
                </a:moveTo>
                <a:lnTo>
                  <a:pt x="6095" y="192024"/>
                </a:lnTo>
                <a:lnTo>
                  <a:pt x="8381" y="196215"/>
                </a:lnTo>
                <a:lnTo>
                  <a:pt x="8381" y="192024"/>
                </a:lnTo>
                <a:lnTo>
                  <a:pt x="16909" y="192244"/>
                </a:lnTo>
                <a:lnTo>
                  <a:pt x="22262" y="183262"/>
                </a:lnTo>
                <a:close/>
              </a:path>
              <a:path w="365125" h="204469">
                <a:moveTo>
                  <a:pt x="101345" y="201930"/>
                </a:moveTo>
                <a:lnTo>
                  <a:pt x="101345" y="196596"/>
                </a:lnTo>
                <a:lnTo>
                  <a:pt x="99821" y="194310"/>
                </a:lnTo>
                <a:lnTo>
                  <a:pt x="96773" y="194310"/>
                </a:lnTo>
                <a:lnTo>
                  <a:pt x="25270" y="192460"/>
                </a:lnTo>
                <a:lnTo>
                  <a:pt x="10667" y="200406"/>
                </a:lnTo>
                <a:lnTo>
                  <a:pt x="6095" y="192024"/>
                </a:lnTo>
                <a:lnTo>
                  <a:pt x="6095" y="201312"/>
                </a:lnTo>
                <a:lnTo>
                  <a:pt x="96773" y="203454"/>
                </a:lnTo>
                <a:lnTo>
                  <a:pt x="99059" y="204215"/>
                </a:lnTo>
                <a:lnTo>
                  <a:pt x="101345" y="201930"/>
                </a:lnTo>
                <a:close/>
              </a:path>
              <a:path w="365125" h="204469">
                <a:moveTo>
                  <a:pt x="16909" y="192244"/>
                </a:moveTo>
                <a:lnTo>
                  <a:pt x="8381" y="192024"/>
                </a:lnTo>
                <a:lnTo>
                  <a:pt x="12953" y="198882"/>
                </a:lnTo>
                <a:lnTo>
                  <a:pt x="16909" y="192244"/>
                </a:lnTo>
                <a:close/>
              </a:path>
              <a:path w="365125" h="204469">
                <a:moveTo>
                  <a:pt x="25270" y="192460"/>
                </a:moveTo>
                <a:lnTo>
                  <a:pt x="16909" y="192244"/>
                </a:lnTo>
                <a:lnTo>
                  <a:pt x="12953" y="198882"/>
                </a:lnTo>
                <a:lnTo>
                  <a:pt x="8381" y="192024"/>
                </a:lnTo>
                <a:lnTo>
                  <a:pt x="8381" y="196215"/>
                </a:lnTo>
                <a:lnTo>
                  <a:pt x="10667" y="200406"/>
                </a:lnTo>
                <a:lnTo>
                  <a:pt x="25270" y="192460"/>
                </a:lnTo>
                <a:close/>
              </a:path>
              <a:path w="365125" h="204469">
                <a:moveTo>
                  <a:pt x="364997" y="7620"/>
                </a:moveTo>
                <a:lnTo>
                  <a:pt x="360425" y="0"/>
                </a:lnTo>
                <a:lnTo>
                  <a:pt x="22262" y="183262"/>
                </a:lnTo>
                <a:lnTo>
                  <a:pt x="16909" y="192244"/>
                </a:lnTo>
                <a:lnTo>
                  <a:pt x="25270" y="192460"/>
                </a:lnTo>
                <a:lnTo>
                  <a:pt x="364997" y="7620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17" name="object 17"/>
          <p:cNvSpPr/>
          <p:nvPr/>
        </p:nvSpPr>
        <p:spPr>
          <a:xfrm>
            <a:off x="1795630" y="1921364"/>
            <a:ext cx="1055716" cy="207329"/>
          </a:xfrm>
          <a:custGeom>
            <a:avLst/>
            <a:gdLst/>
            <a:ahLst/>
            <a:cxnLst/>
            <a:rect l="l" t="t" r="r" b="b"/>
            <a:pathLst>
              <a:path w="1370964" h="269239">
                <a:moveTo>
                  <a:pt x="1370838" y="224028"/>
                </a:moveTo>
                <a:lnTo>
                  <a:pt x="1368707" y="31016"/>
                </a:lnTo>
                <a:lnTo>
                  <a:pt x="1340697" y="2293"/>
                </a:lnTo>
                <a:lnTo>
                  <a:pt x="1326642" y="0"/>
                </a:lnTo>
                <a:lnTo>
                  <a:pt x="44865" y="0"/>
                </a:lnTo>
                <a:lnTo>
                  <a:pt x="8781" y="18297"/>
                </a:lnTo>
                <a:lnTo>
                  <a:pt x="0" y="44958"/>
                </a:lnTo>
                <a:lnTo>
                  <a:pt x="0" y="224123"/>
                </a:lnTo>
                <a:lnTo>
                  <a:pt x="18627" y="260423"/>
                </a:lnTo>
                <a:lnTo>
                  <a:pt x="44958" y="268986"/>
                </a:lnTo>
                <a:lnTo>
                  <a:pt x="1340219" y="266850"/>
                </a:lnTo>
                <a:lnTo>
                  <a:pt x="1352494" y="260578"/>
                </a:lnTo>
                <a:lnTo>
                  <a:pt x="1362186" y="250877"/>
                </a:lnTo>
                <a:lnTo>
                  <a:pt x="1368550" y="238457"/>
                </a:lnTo>
                <a:lnTo>
                  <a:pt x="1370838" y="224028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18" name="object 18"/>
          <p:cNvSpPr/>
          <p:nvPr/>
        </p:nvSpPr>
        <p:spPr>
          <a:xfrm>
            <a:off x="1786243" y="1911389"/>
            <a:ext cx="1075276" cy="227378"/>
          </a:xfrm>
          <a:custGeom>
            <a:avLst/>
            <a:gdLst/>
            <a:ahLst/>
            <a:cxnLst/>
            <a:rect l="l" t="t" r="r" b="b"/>
            <a:pathLst>
              <a:path w="1396364" h="295275">
                <a:moveTo>
                  <a:pt x="1395984" y="242315"/>
                </a:moveTo>
                <a:lnTo>
                  <a:pt x="1395984" y="51053"/>
                </a:lnTo>
                <a:lnTo>
                  <a:pt x="1393569" y="41519"/>
                </a:lnTo>
                <a:lnTo>
                  <a:pt x="1369697" y="9579"/>
                </a:lnTo>
                <a:lnTo>
                  <a:pt x="1338834" y="0"/>
                </a:lnTo>
                <a:lnTo>
                  <a:pt x="57912" y="470"/>
                </a:lnTo>
                <a:lnTo>
                  <a:pt x="15976" y="17955"/>
                </a:lnTo>
                <a:lnTo>
                  <a:pt x="0" y="52578"/>
                </a:lnTo>
                <a:lnTo>
                  <a:pt x="0" y="243840"/>
                </a:lnTo>
                <a:lnTo>
                  <a:pt x="1524" y="249174"/>
                </a:lnTo>
                <a:lnTo>
                  <a:pt x="2286" y="254508"/>
                </a:lnTo>
                <a:lnTo>
                  <a:pt x="6858" y="265176"/>
                </a:lnTo>
                <a:lnTo>
                  <a:pt x="9906" y="269748"/>
                </a:lnTo>
                <a:lnTo>
                  <a:pt x="13716" y="274320"/>
                </a:lnTo>
                <a:lnTo>
                  <a:pt x="16764" y="278130"/>
                </a:lnTo>
                <a:lnTo>
                  <a:pt x="21336" y="281940"/>
                </a:lnTo>
                <a:lnTo>
                  <a:pt x="25146" y="284336"/>
                </a:lnTo>
                <a:lnTo>
                  <a:pt x="25146" y="54102"/>
                </a:lnTo>
                <a:lnTo>
                  <a:pt x="25908" y="51054"/>
                </a:lnTo>
                <a:lnTo>
                  <a:pt x="26670" y="47244"/>
                </a:lnTo>
                <a:lnTo>
                  <a:pt x="28194" y="44958"/>
                </a:lnTo>
                <a:lnTo>
                  <a:pt x="29718" y="41910"/>
                </a:lnTo>
                <a:lnTo>
                  <a:pt x="32766" y="37338"/>
                </a:lnTo>
                <a:lnTo>
                  <a:pt x="35052" y="34290"/>
                </a:lnTo>
                <a:lnTo>
                  <a:pt x="39624" y="31242"/>
                </a:lnTo>
                <a:lnTo>
                  <a:pt x="42672" y="28956"/>
                </a:lnTo>
                <a:lnTo>
                  <a:pt x="46520" y="28078"/>
                </a:lnTo>
                <a:lnTo>
                  <a:pt x="46520" y="25438"/>
                </a:lnTo>
                <a:lnTo>
                  <a:pt x="56093" y="25832"/>
                </a:lnTo>
                <a:lnTo>
                  <a:pt x="1342644" y="25907"/>
                </a:lnTo>
                <a:lnTo>
                  <a:pt x="1357661" y="31880"/>
                </a:lnTo>
                <a:lnTo>
                  <a:pt x="1366454" y="42100"/>
                </a:lnTo>
                <a:lnTo>
                  <a:pt x="1370838" y="54863"/>
                </a:lnTo>
                <a:lnTo>
                  <a:pt x="1370838" y="284288"/>
                </a:lnTo>
                <a:lnTo>
                  <a:pt x="1378827" y="278090"/>
                </a:lnTo>
                <a:lnTo>
                  <a:pt x="1387019" y="267921"/>
                </a:lnTo>
                <a:lnTo>
                  <a:pt x="1392798" y="255914"/>
                </a:lnTo>
                <a:lnTo>
                  <a:pt x="1395984" y="242315"/>
                </a:lnTo>
                <a:close/>
              </a:path>
              <a:path w="1396364" h="295275">
                <a:moveTo>
                  <a:pt x="1370838" y="284288"/>
                </a:moveTo>
                <a:lnTo>
                  <a:pt x="1370838" y="240791"/>
                </a:lnTo>
                <a:lnTo>
                  <a:pt x="1364039" y="256496"/>
                </a:lnTo>
                <a:lnTo>
                  <a:pt x="1354100" y="265418"/>
                </a:lnTo>
                <a:lnTo>
                  <a:pt x="1341120" y="268985"/>
                </a:lnTo>
                <a:lnTo>
                  <a:pt x="56093" y="269024"/>
                </a:lnTo>
                <a:lnTo>
                  <a:pt x="43215" y="266032"/>
                </a:lnTo>
                <a:lnTo>
                  <a:pt x="32894" y="257798"/>
                </a:lnTo>
                <a:lnTo>
                  <a:pt x="26670" y="246126"/>
                </a:lnTo>
                <a:lnTo>
                  <a:pt x="25146" y="240030"/>
                </a:lnTo>
                <a:lnTo>
                  <a:pt x="25146" y="284336"/>
                </a:lnTo>
                <a:lnTo>
                  <a:pt x="32440" y="288924"/>
                </a:lnTo>
                <a:lnTo>
                  <a:pt x="44564" y="292822"/>
                </a:lnTo>
                <a:lnTo>
                  <a:pt x="57150" y="294894"/>
                </a:lnTo>
                <a:lnTo>
                  <a:pt x="1339596" y="294893"/>
                </a:lnTo>
                <a:lnTo>
                  <a:pt x="1344930" y="294131"/>
                </a:lnTo>
                <a:lnTo>
                  <a:pt x="1355933" y="291929"/>
                </a:lnTo>
                <a:lnTo>
                  <a:pt x="1368405" y="286175"/>
                </a:lnTo>
                <a:lnTo>
                  <a:pt x="1370838" y="284288"/>
                </a:lnTo>
                <a:close/>
              </a:path>
              <a:path w="1396364" h="295275">
                <a:moveTo>
                  <a:pt x="51244" y="27000"/>
                </a:moveTo>
                <a:lnTo>
                  <a:pt x="46520" y="25438"/>
                </a:lnTo>
                <a:lnTo>
                  <a:pt x="46520" y="28078"/>
                </a:lnTo>
                <a:lnTo>
                  <a:pt x="51244" y="27000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19" name="object 19"/>
          <p:cNvSpPr txBox="1"/>
          <p:nvPr/>
        </p:nvSpPr>
        <p:spPr>
          <a:xfrm>
            <a:off x="1873281" y="1926364"/>
            <a:ext cx="899730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设备预留洞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848903" y="2120283"/>
            <a:ext cx="427861" cy="474803"/>
          </a:xfrm>
          <a:custGeom>
            <a:avLst/>
            <a:gdLst/>
            <a:ahLst/>
            <a:cxnLst/>
            <a:rect l="l" t="t" r="r" b="b"/>
            <a:pathLst>
              <a:path w="555625" h="616585">
                <a:moveTo>
                  <a:pt x="543173" y="602561"/>
                </a:moveTo>
                <a:lnTo>
                  <a:pt x="541184" y="593199"/>
                </a:lnTo>
                <a:lnTo>
                  <a:pt x="6858" y="0"/>
                </a:lnTo>
                <a:lnTo>
                  <a:pt x="0" y="6858"/>
                </a:lnTo>
                <a:lnTo>
                  <a:pt x="533830" y="599588"/>
                </a:lnTo>
                <a:lnTo>
                  <a:pt x="543173" y="602561"/>
                </a:lnTo>
                <a:close/>
              </a:path>
              <a:path w="555625" h="616585">
                <a:moveTo>
                  <a:pt x="553212" y="615734"/>
                </a:moveTo>
                <a:lnTo>
                  <a:pt x="553212" y="606552"/>
                </a:lnTo>
                <a:lnTo>
                  <a:pt x="545592" y="612648"/>
                </a:lnTo>
                <a:lnTo>
                  <a:pt x="533830" y="599588"/>
                </a:lnTo>
                <a:lnTo>
                  <a:pt x="467106" y="578358"/>
                </a:lnTo>
                <a:lnTo>
                  <a:pt x="464058" y="577596"/>
                </a:lnTo>
                <a:lnTo>
                  <a:pt x="461772" y="578358"/>
                </a:lnTo>
                <a:lnTo>
                  <a:pt x="461010" y="581406"/>
                </a:lnTo>
                <a:lnTo>
                  <a:pt x="460248" y="583692"/>
                </a:lnTo>
                <a:lnTo>
                  <a:pt x="461772" y="586740"/>
                </a:lnTo>
                <a:lnTo>
                  <a:pt x="464058" y="587502"/>
                </a:lnTo>
                <a:lnTo>
                  <a:pt x="553212" y="615734"/>
                </a:lnTo>
                <a:close/>
              </a:path>
              <a:path w="555625" h="616585">
                <a:moveTo>
                  <a:pt x="555498" y="616458"/>
                </a:moveTo>
                <a:lnTo>
                  <a:pt x="536448" y="521970"/>
                </a:lnTo>
                <a:lnTo>
                  <a:pt x="535686" y="519684"/>
                </a:lnTo>
                <a:lnTo>
                  <a:pt x="533400" y="518159"/>
                </a:lnTo>
                <a:lnTo>
                  <a:pt x="530352" y="518159"/>
                </a:lnTo>
                <a:lnTo>
                  <a:pt x="528066" y="518922"/>
                </a:lnTo>
                <a:lnTo>
                  <a:pt x="526542" y="521208"/>
                </a:lnTo>
                <a:lnTo>
                  <a:pt x="526542" y="524256"/>
                </a:lnTo>
                <a:lnTo>
                  <a:pt x="541184" y="593199"/>
                </a:lnTo>
                <a:lnTo>
                  <a:pt x="553212" y="606552"/>
                </a:lnTo>
                <a:lnTo>
                  <a:pt x="553212" y="615734"/>
                </a:lnTo>
                <a:lnTo>
                  <a:pt x="555498" y="616458"/>
                </a:lnTo>
                <a:close/>
              </a:path>
              <a:path w="555625" h="616585">
                <a:moveTo>
                  <a:pt x="550926" y="608380"/>
                </a:moveTo>
                <a:lnTo>
                  <a:pt x="550926" y="605028"/>
                </a:lnTo>
                <a:lnTo>
                  <a:pt x="544830" y="610362"/>
                </a:lnTo>
                <a:lnTo>
                  <a:pt x="543173" y="602561"/>
                </a:lnTo>
                <a:lnTo>
                  <a:pt x="533830" y="599588"/>
                </a:lnTo>
                <a:lnTo>
                  <a:pt x="545592" y="612648"/>
                </a:lnTo>
                <a:lnTo>
                  <a:pt x="550926" y="608380"/>
                </a:lnTo>
                <a:close/>
              </a:path>
              <a:path w="555625" h="616585">
                <a:moveTo>
                  <a:pt x="553212" y="606552"/>
                </a:moveTo>
                <a:lnTo>
                  <a:pt x="541184" y="593199"/>
                </a:lnTo>
                <a:lnTo>
                  <a:pt x="543173" y="602561"/>
                </a:lnTo>
                <a:lnTo>
                  <a:pt x="550926" y="605028"/>
                </a:lnTo>
                <a:lnTo>
                  <a:pt x="550926" y="608380"/>
                </a:lnTo>
                <a:lnTo>
                  <a:pt x="553212" y="606552"/>
                </a:lnTo>
                <a:close/>
              </a:path>
              <a:path w="555625" h="616585">
                <a:moveTo>
                  <a:pt x="550926" y="605028"/>
                </a:moveTo>
                <a:lnTo>
                  <a:pt x="543173" y="602561"/>
                </a:lnTo>
                <a:lnTo>
                  <a:pt x="544830" y="610362"/>
                </a:lnTo>
                <a:lnTo>
                  <a:pt x="550926" y="605028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21" name="object 21"/>
          <p:cNvSpPr/>
          <p:nvPr/>
        </p:nvSpPr>
        <p:spPr>
          <a:xfrm>
            <a:off x="674292" y="2128498"/>
            <a:ext cx="969166" cy="233245"/>
          </a:xfrm>
          <a:custGeom>
            <a:avLst/>
            <a:gdLst/>
            <a:ahLst/>
            <a:cxnLst/>
            <a:rect l="l" t="t" r="r" b="b"/>
            <a:pathLst>
              <a:path w="1258570" h="302894">
                <a:moveTo>
                  <a:pt x="1258062" y="252221"/>
                </a:moveTo>
                <a:lnTo>
                  <a:pt x="1257296" y="41455"/>
                </a:lnTo>
                <a:lnTo>
                  <a:pt x="1234577" y="7726"/>
                </a:lnTo>
                <a:lnTo>
                  <a:pt x="1207770" y="0"/>
                </a:lnTo>
                <a:lnTo>
                  <a:pt x="41651" y="836"/>
                </a:lnTo>
                <a:lnTo>
                  <a:pt x="7834" y="23323"/>
                </a:lnTo>
                <a:lnTo>
                  <a:pt x="0" y="50291"/>
                </a:lnTo>
                <a:lnTo>
                  <a:pt x="864" y="261392"/>
                </a:lnTo>
                <a:lnTo>
                  <a:pt x="23866" y="294713"/>
                </a:lnTo>
                <a:lnTo>
                  <a:pt x="51054" y="302513"/>
                </a:lnTo>
                <a:lnTo>
                  <a:pt x="1216411" y="301748"/>
                </a:lnTo>
                <a:lnTo>
                  <a:pt x="1250148" y="279029"/>
                </a:lnTo>
                <a:lnTo>
                  <a:pt x="1258062" y="252221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22" name="object 22"/>
          <p:cNvSpPr/>
          <p:nvPr/>
        </p:nvSpPr>
        <p:spPr>
          <a:xfrm>
            <a:off x="664905" y="2118523"/>
            <a:ext cx="988237" cy="252316"/>
          </a:xfrm>
          <a:custGeom>
            <a:avLst/>
            <a:gdLst/>
            <a:ahLst/>
            <a:cxnLst/>
            <a:rect l="l" t="t" r="r" b="b"/>
            <a:pathLst>
              <a:path w="1283335" h="327660">
                <a:moveTo>
                  <a:pt x="1283208" y="265176"/>
                </a:moveTo>
                <a:lnTo>
                  <a:pt x="1282446" y="62484"/>
                </a:lnTo>
                <a:lnTo>
                  <a:pt x="1282446" y="56388"/>
                </a:lnTo>
                <a:lnTo>
                  <a:pt x="1277952" y="38523"/>
                </a:lnTo>
                <a:lnTo>
                  <a:pt x="1251088" y="8613"/>
                </a:lnTo>
                <a:lnTo>
                  <a:pt x="1219962" y="0"/>
                </a:lnTo>
                <a:lnTo>
                  <a:pt x="49872" y="1531"/>
                </a:lnTo>
                <a:lnTo>
                  <a:pt x="15725" y="21364"/>
                </a:lnTo>
                <a:lnTo>
                  <a:pt x="0" y="57912"/>
                </a:lnTo>
                <a:lnTo>
                  <a:pt x="0" y="272034"/>
                </a:lnTo>
                <a:lnTo>
                  <a:pt x="23622" y="313944"/>
                </a:lnTo>
                <a:lnTo>
                  <a:pt x="25146" y="315214"/>
                </a:lnTo>
                <a:lnTo>
                  <a:pt x="25146" y="58674"/>
                </a:lnTo>
                <a:lnTo>
                  <a:pt x="25908" y="54864"/>
                </a:lnTo>
                <a:lnTo>
                  <a:pt x="27432" y="51816"/>
                </a:lnTo>
                <a:lnTo>
                  <a:pt x="28194" y="48006"/>
                </a:lnTo>
                <a:lnTo>
                  <a:pt x="29718" y="44958"/>
                </a:lnTo>
                <a:lnTo>
                  <a:pt x="36576" y="35814"/>
                </a:lnTo>
                <a:lnTo>
                  <a:pt x="39624" y="33528"/>
                </a:lnTo>
                <a:lnTo>
                  <a:pt x="42672" y="32004"/>
                </a:lnTo>
                <a:lnTo>
                  <a:pt x="45720" y="29718"/>
                </a:lnTo>
                <a:lnTo>
                  <a:pt x="51295" y="27178"/>
                </a:lnTo>
                <a:lnTo>
                  <a:pt x="56997" y="25146"/>
                </a:lnTo>
                <a:lnTo>
                  <a:pt x="63246" y="25908"/>
                </a:lnTo>
                <a:lnTo>
                  <a:pt x="1224534" y="25908"/>
                </a:lnTo>
                <a:lnTo>
                  <a:pt x="1234558" y="28599"/>
                </a:lnTo>
                <a:lnTo>
                  <a:pt x="1245849" y="36018"/>
                </a:lnTo>
                <a:lnTo>
                  <a:pt x="1253766" y="47065"/>
                </a:lnTo>
                <a:lnTo>
                  <a:pt x="1257300" y="60198"/>
                </a:lnTo>
                <a:lnTo>
                  <a:pt x="1257300" y="315671"/>
                </a:lnTo>
                <a:lnTo>
                  <a:pt x="1266646" y="307294"/>
                </a:lnTo>
                <a:lnTo>
                  <a:pt x="1274292" y="296652"/>
                </a:lnTo>
                <a:lnTo>
                  <a:pt x="1279619" y="284327"/>
                </a:lnTo>
                <a:lnTo>
                  <a:pt x="1282446" y="270510"/>
                </a:lnTo>
                <a:lnTo>
                  <a:pt x="1283208" y="265176"/>
                </a:lnTo>
                <a:close/>
              </a:path>
              <a:path w="1283335" h="327660">
                <a:moveTo>
                  <a:pt x="1257300" y="315671"/>
                </a:moveTo>
                <a:lnTo>
                  <a:pt x="1257300" y="269748"/>
                </a:lnTo>
                <a:lnTo>
                  <a:pt x="1254465" y="279638"/>
                </a:lnTo>
                <a:lnTo>
                  <a:pt x="1247011" y="290953"/>
                </a:lnTo>
                <a:lnTo>
                  <a:pt x="1236076" y="299012"/>
                </a:lnTo>
                <a:lnTo>
                  <a:pt x="1223010" y="302514"/>
                </a:lnTo>
                <a:lnTo>
                  <a:pt x="54605" y="301813"/>
                </a:lnTo>
                <a:lnTo>
                  <a:pt x="42540" y="296865"/>
                </a:lnTo>
                <a:lnTo>
                  <a:pt x="33141" y="287930"/>
                </a:lnTo>
                <a:lnTo>
                  <a:pt x="26670" y="275844"/>
                </a:lnTo>
                <a:lnTo>
                  <a:pt x="25146" y="268224"/>
                </a:lnTo>
                <a:lnTo>
                  <a:pt x="25146" y="315214"/>
                </a:lnTo>
                <a:lnTo>
                  <a:pt x="28194" y="317754"/>
                </a:lnTo>
                <a:lnTo>
                  <a:pt x="38738" y="323062"/>
                </a:lnTo>
                <a:lnTo>
                  <a:pt x="50446" y="326785"/>
                </a:lnTo>
                <a:lnTo>
                  <a:pt x="63246" y="327660"/>
                </a:lnTo>
                <a:lnTo>
                  <a:pt x="1226820" y="327660"/>
                </a:lnTo>
                <a:lnTo>
                  <a:pt x="1245131" y="322760"/>
                </a:lnTo>
                <a:lnTo>
                  <a:pt x="1256865" y="316060"/>
                </a:lnTo>
                <a:lnTo>
                  <a:pt x="1257300" y="315671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23" name="object 23"/>
          <p:cNvSpPr txBox="1"/>
          <p:nvPr/>
        </p:nvSpPr>
        <p:spPr>
          <a:xfrm>
            <a:off x="796538" y="2146407"/>
            <a:ext cx="723696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预留插筋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640721" y="2242334"/>
            <a:ext cx="309038" cy="281655"/>
          </a:xfrm>
          <a:custGeom>
            <a:avLst/>
            <a:gdLst/>
            <a:ahLst/>
            <a:cxnLst/>
            <a:rect l="l" t="t" r="r" b="b"/>
            <a:pathLst>
              <a:path w="401320" h="365760">
                <a:moveTo>
                  <a:pt x="386915" y="352673"/>
                </a:moveTo>
                <a:lnTo>
                  <a:pt x="384226" y="344224"/>
                </a:lnTo>
                <a:lnTo>
                  <a:pt x="6096" y="0"/>
                </a:lnTo>
                <a:lnTo>
                  <a:pt x="0" y="6858"/>
                </a:lnTo>
                <a:lnTo>
                  <a:pt x="376777" y="350519"/>
                </a:lnTo>
                <a:lnTo>
                  <a:pt x="386915" y="352673"/>
                </a:lnTo>
                <a:close/>
              </a:path>
              <a:path w="401320" h="365760">
                <a:moveTo>
                  <a:pt x="397002" y="364930"/>
                </a:moveTo>
                <a:lnTo>
                  <a:pt x="397002" y="355853"/>
                </a:lnTo>
                <a:lnTo>
                  <a:pt x="390144" y="362711"/>
                </a:lnTo>
                <a:lnTo>
                  <a:pt x="376777" y="350519"/>
                </a:lnTo>
                <a:lnTo>
                  <a:pt x="308610" y="336042"/>
                </a:lnTo>
                <a:lnTo>
                  <a:pt x="305562" y="335280"/>
                </a:lnTo>
                <a:lnTo>
                  <a:pt x="303276" y="337566"/>
                </a:lnTo>
                <a:lnTo>
                  <a:pt x="302514" y="339852"/>
                </a:lnTo>
                <a:lnTo>
                  <a:pt x="302514" y="342138"/>
                </a:lnTo>
                <a:lnTo>
                  <a:pt x="304038" y="345186"/>
                </a:lnTo>
                <a:lnTo>
                  <a:pt x="306324" y="345186"/>
                </a:lnTo>
                <a:lnTo>
                  <a:pt x="397002" y="364930"/>
                </a:lnTo>
                <a:close/>
              </a:path>
              <a:path w="401320" h="365760">
                <a:moveTo>
                  <a:pt x="400812" y="365759"/>
                </a:moveTo>
                <a:lnTo>
                  <a:pt x="371856" y="273558"/>
                </a:lnTo>
                <a:lnTo>
                  <a:pt x="371094" y="271272"/>
                </a:lnTo>
                <a:lnTo>
                  <a:pt x="368046" y="269748"/>
                </a:lnTo>
                <a:lnTo>
                  <a:pt x="363474" y="271272"/>
                </a:lnTo>
                <a:lnTo>
                  <a:pt x="361950" y="274320"/>
                </a:lnTo>
                <a:lnTo>
                  <a:pt x="362712" y="276606"/>
                </a:lnTo>
                <a:lnTo>
                  <a:pt x="384226" y="344224"/>
                </a:lnTo>
                <a:lnTo>
                  <a:pt x="397002" y="355853"/>
                </a:lnTo>
                <a:lnTo>
                  <a:pt x="397002" y="364930"/>
                </a:lnTo>
                <a:lnTo>
                  <a:pt x="400812" y="365759"/>
                </a:lnTo>
                <a:close/>
              </a:path>
              <a:path w="401320" h="365760">
                <a:moveTo>
                  <a:pt x="394716" y="358139"/>
                </a:moveTo>
                <a:lnTo>
                  <a:pt x="394716" y="354329"/>
                </a:lnTo>
                <a:lnTo>
                  <a:pt x="389382" y="360425"/>
                </a:lnTo>
                <a:lnTo>
                  <a:pt x="386915" y="352673"/>
                </a:lnTo>
                <a:lnTo>
                  <a:pt x="376777" y="350519"/>
                </a:lnTo>
                <a:lnTo>
                  <a:pt x="390144" y="362711"/>
                </a:lnTo>
                <a:lnTo>
                  <a:pt x="394716" y="358139"/>
                </a:lnTo>
                <a:close/>
              </a:path>
              <a:path w="401320" h="365760">
                <a:moveTo>
                  <a:pt x="397002" y="355853"/>
                </a:moveTo>
                <a:lnTo>
                  <a:pt x="384226" y="344224"/>
                </a:lnTo>
                <a:lnTo>
                  <a:pt x="386915" y="352673"/>
                </a:lnTo>
                <a:lnTo>
                  <a:pt x="394716" y="354329"/>
                </a:lnTo>
                <a:lnTo>
                  <a:pt x="394716" y="358139"/>
                </a:lnTo>
                <a:lnTo>
                  <a:pt x="397002" y="355853"/>
                </a:lnTo>
                <a:close/>
              </a:path>
              <a:path w="401320" h="365760">
                <a:moveTo>
                  <a:pt x="394716" y="354329"/>
                </a:moveTo>
                <a:lnTo>
                  <a:pt x="386915" y="352673"/>
                </a:lnTo>
                <a:lnTo>
                  <a:pt x="389382" y="360425"/>
                </a:lnTo>
                <a:lnTo>
                  <a:pt x="394716" y="354329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25" name="object 25"/>
          <p:cNvSpPr/>
          <p:nvPr/>
        </p:nvSpPr>
        <p:spPr>
          <a:xfrm>
            <a:off x="427258" y="3080843"/>
            <a:ext cx="1125641" cy="443019"/>
          </a:xfrm>
          <a:custGeom>
            <a:avLst/>
            <a:gdLst/>
            <a:ahLst/>
            <a:cxnLst/>
            <a:rect l="l" t="t" r="r" b="b"/>
            <a:pathLst>
              <a:path w="1461770" h="575310">
                <a:moveTo>
                  <a:pt x="1461516" y="479297"/>
                </a:moveTo>
                <a:lnTo>
                  <a:pt x="1460989" y="85805"/>
                </a:lnTo>
                <a:lnTo>
                  <a:pt x="1447572" y="45894"/>
                </a:lnTo>
                <a:lnTo>
                  <a:pt x="1419216" y="16242"/>
                </a:lnTo>
                <a:lnTo>
                  <a:pt x="1380164" y="1093"/>
                </a:lnTo>
                <a:lnTo>
                  <a:pt x="1365504" y="0"/>
                </a:lnTo>
                <a:lnTo>
                  <a:pt x="85934" y="526"/>
                </a:lnTo>
                <a:lnTo>
                  <a:pt x="46232" y="13943"/>
                </a:lnTo>
                <a:lnTo>
                  <a:pt x="16443" y="42299"/>
                </a:lnTo>
                <a:lnTo>
                  <a:pt x="1111" y="81351"/>
                </a:lnTo>
                <a:lnTo>
                  <a:pt x="0" y="96012"/>
                </a:lnTo>
                <a:lnTo>
                  <a:pt x="535" y="489375"/>
                </a:lnTo>
                <a:lnTo>
                  <a:pt x="14122" y="529077"/>
                </a:lnTo>
                <a:lnTo>
                  <a:pt x="42634" y="558866"/>
                </a:lnTo>
                <a:lnTo>
                  <a:pt x="81526" y="574198"/>
                </a:lnTo>
                <a:lnTo>
                  <a:pt x="96012" y="575310"/>
                </a:lnTo>
                <a:lnTo>
                  <a:pt x="1375710" y="574774"/>
                </a:lnTo>
                <a:lnTo>
                  <a:pt x="1415621" y="561187"/>
                </a:lnTo>
                <a:lnTo>
                  <a:pt x="1445273" y="532675"/>
                </a:lnTo>
                <a:lnTo>
                  <a:pt x="1460422" y="493783"/>
                </a:lnTo>
                <a:lnTo>
                  <a:pt x="1461516" y="479297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26" name="object 26"/>
          <p:cNvSpPr/>
          <p:nvPr/>
        </p:nvSpPr>
        <p:spPr>
          <a:xfrm>
            <a:off x="417870" y="3070910"/>
            <a:ext cx="1145200" cy="462579"/>
          </a:xfrm>
          <a:custGeom>
            <a:avLst/>
            <a:gdLst/>
            <a:ahLst/>
            <a:cxnLst/>
            <a:rect l="l" t="t" r="r" b="b"/>
            <a:pathLst>
              <a:path w="1487170" h="600710">
                <a:moveTo>
                  <a:pt x="1486662" y="492197"/>
                </a:moveTo>
                <a:lnTo>
                  <a:pt x="1486662" y="108149"/>
                </a:lnTo>
                <a:lnTo>
                  <a:pt x="1485900" y="96719"/>
                </a:lnTo>
                <a:lnTo>
                  <a:pt x="1474638" y="59031"/>
                </a:lnTo>
                <a:lnTo>
                  <a:pt x="1449608" y="27197"/>
                </a:lnTo>
                <a:lnTo>
                  <a:pt x="1414926" y="6461"/>
                </a:lnTo>
                <a:lnTo>
                  <a:pt x="1378458" y="0"/>
                </a:lnTo>
                <a:lnTo>
                  <a:pt x="105780" y="4"/>
                </a:lnTo>
                <a:lnTo>
                  <a:pt x="65726" y="8873"/>
                </a:lnTo>
                <a:lnTo>
                  <a:pt x="32922" y="30699"/>
                </a:lnTo>
                <a:lnTo>
                  <a:pt x="9746" y="63719"/>
                </a:lnTo>
                <a:lnTo>
                  <a:pt x="0" y="98243"/>
                </a:lnTo>
                <a:lnTo>
                  <a:pt x="0" y="492959"/>
                </a:lnTo>
                <a:lnTo>
                  <a:pt x="8688" y="535561"/>
                </a:lnTo>
                <a:lnTo>
                  <a:pt x="25146" y="561188"/>
                </a:lnTo>
                <a:lnTo>
                  <a:pt x="25146" y="108911"/>
                </a:lnTo>
                <a:lnTo>
                  <a:pt x="25908" y="99005"/>
                </a:lnTo>
                <a:lnTo>
                  <a:pt x="39344" y="62223"/>
                </a:lnTo>
                <a:lnTo>
                  <a:pt x="72888" y="33555"/>
                </a:lnTo>
                <a:lnTo>
                  <a:pt x="1378458" y="25155"/>
                </a:lnTo>
                <a:lnTo>
                  <a:pt x="1386840" y="25853"/>
                </a:lnTo>
                <a:lnTo>
                  <a:pt x="1428770" y="42716"/>
                </a:lnTo>
                <a:lnTo>
                  <a:pt x="1453651" y="74215"/>
                </a:lnTo>
                <a:lnTo>
                  <a:pt x="1460754" y="100529"/>
                </a:lnTo>
                <a:lnTo>
                  <a:pt x="1460754" y="562083"/>
                </a:lnTo>
                <a:lnTo>
                  <a:pt x="1467928" y="552847"/>
                </a:lnTo>
                <a:lnTo>
                  <a:pt x="1474880" y="541168"/>
                </a:lnTo>
                <a:lnTo>
                  <a:pt x="1480291" y="528713"/>
                </a:lnTo>
                <a:lnTo>
                  <a:pt x="1484013" y="515639"/>
                </a:lnTo>
                <a:lnTo>
                  <a:pt x="1485900" y="502103"/>
                </a:lnTo>
                <a:lnTo>
                  <a:pt x="1486662" y="492197"/>
                </a:lnTo>
                <a:close/>
              </a:path>
              <a:path w="1487170" h="600710">
                <a:moveTo>
                  <a:pt x="1460754" y="562083"/>
                </a:moveTo>
                <a:lnTo>
                  <a:pt x="1460754" y="501341"/>
                </a:lnTo>
                <a:lnTo>
                  <a:pt x="1456531" y="519020"/>
                </a:lnTo>
                <a:lnTo>
                  <a:pt x="1451019" y="531576"/>
                </a:lnTo>
                <a:lnTo>
                  <a:pt x="1424452" y="561234"/>
                </a:lnTo>
                <a:lnTo>
                  <a:pt x="1386078" y="574493"/>
                </a:lnTo>
                <a:lnTo>
                  <a:pt x="1376934" y="575255"/>
                </a:lnTo>
                <a:lnTo>
                  <a:pt x="108966" y="574527"/>
                </a:lnTo>
                <a:lnTo>
                  <a:pt x="71206" y="566358"/>
                </a:lnTo>
                <a:lnTo>
                  <a:pt x="40391" y="540174"/>
                </a:lnTo>
                <a:lnTo>
                  <a:pt x="25146" y="499817"/>
                </a:lnTo>
                <a:lnTo>
                  <a:pt x="25146" y="561188"/>
                </a:lnTo>
                <a:lnTo>
                  <a:pt x="59163" y="588511"/>
                </a:lnTo>
                <a:lnTo>
                  <a:pt x="96572" y="600087"/>
                </a:lnTo>
                <a:lnTo>
                  <a:pt x="1378458" y="600401"/>
                </a:lnTo>
                <a:lnTo>
                  <a:pt x="1389888" y="599639"/>
                </a:lnTo>
                <a:lnTo>
                  <a:pt x="1427652" y="588651"/>
                </a:lnTo>
                <a:lnTo>
                  <a:pt x="1459582" y="563592"/>
                </a:lnTo>
                <a:lnTo>
                  <a:pt x="1460754" y="562083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27" name="object 27"/>
          <p:cNvSpPr txBox="1"/>
          <p:nvPr/>
        </p:nvSpPr>
        <p:spPr>
          <a:xfrm>
            <a:off x="628133" y="3098166"/>
            <a:ext cx="723696" cy="640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14300">
              <a:lnSpc>
                <a:spcPct val="100000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粗糙面 或剪力槽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552117" y="3298539"/>
            <a:ext cx="319796" cy="81171"/>
          </a:xfrm>
          <a:custGeom>
            <a:avLst/>
            <a:gdLst/>
            <a:ahLst/>
            <a:cxnLst/>
            <a:rect l="l" t="t" r="r" b="b"/>
            <a:pathLst>
              <a:path w="415289" h="105410">
                <a:moveTo>
                  <a:pt x="396606" y="66362"/>
                </a:moveTo>
                <a:lnTo>
                  <a:pt x="389395" y="60513"/>
                </a:lnTo>
                <a:lnTo>
                  <a:pt x="1524" y="0"/>
                </a:lnTo>
                <a:lnTo>
                  <a:pt x="0" y="9144"/>
                </a:lnTo>
                <a:lnTo>
                  <a:pt x="388059" y="69687"/>
                </a:lnTo>
                <a:lnTo>
                  <a:pt x="396606" y="66362"/>
                </a:lnTo>
                <a:close/>
              </a:path>
              <a:path w="415289" h="105410">
                <a:moveTo>
                  <a:pt x="406908" y="72609"/>
                </a:moveTo>
                <a:lnTo>
                  <a:pt x="406908" y="63245"/>
                </a:lnTo>
                <a:lnTo>
                  <a:pt x="405384" y="72389"/>
                </a:lnTo>
                <a:lnTo>
                  <a:pt x="388059" y="69687"/>
                </a:lnTo>
                <a:lnTo>
                  <a:pt x="322326" y="95249"/>
                </a:lnTo>
                <a:lnTo>
                  <a:pt x="320040" y="96773"/>
                </a:lnTo>
                <a:lnTo>
                  <a:pt x="318516" y="99059"/>
                </a:lnTo>
                <a:lnTo>
                  <a:pt x="319278" y="102107"/>
                </a:lnTo>
                <a:lnTo>
                  <a:pt x="320040" y="104393"/>
                </a:lnTo>
                <a:lnTo>
                  <a:pt x="323088" y="105155"/>
                </a:lnTo>
                <a:lnTo>
                  <a:pt x="325374" y="104393"/>
                </a:lnTo>
                <a:lnTo>
                  <a:pt x="406908" y="72609"/>
                </a:lnTo>
                <a:close/>
              </a:path>
              <a:path w="415289" h="105410">
                <a:moveTo>
                  <a:pt x="415290" y="69341"/>
                </a:moveTo>
                <a:lnTo>
                  <a:pt x="340614" y="8381"/>
                </a:lnTo>
                <a:lnTo>
                  <a:pt x="338328" y="6857"/>
                </a:lnTo>
                <a:lnTo>
                  <a:pt x="335280" y="6857"/>
                </a:lnTo>
                <a:lnTo>
                  <a:pt x="332232" y="11429"/>
                </a:lnTo>
                <a:lnTo>
                  <a:pt x="332232" y="14477"/>
                </a:lnTo>
                <a:lnTo>
                  <a:pt x="334518" y="16001"/>
                </a:lnTo>
                <a:lnTo>
                  <a:pt x="389395" y="60513"/>
                </a:lnTo>
                <a:lnTo>
                  <a:pt x="406908" y="63245"/>
                </a:lnTo>
                <a:lnTo>
                  <a:pt x="406908" y="72609"/>
                </a:lnTo>
                <a:lnTo>
                  <a:pt x="415290" y="69341"/>
                </a:lnTo>
                <a:close/>
              </a:path>
              <a:path w="415289" h="105410">
                <a:moveTo>
                  <a:pt x="404622" y="72271"/>
                </a:moveTo>
                <a:lnTo>
                  <a:pt x="404622" y="63245"/>
                </a:lnTo>
                <a:lnTo>
                  <a:pt x="403098" y="71627"/>
                </a:lnTo>
                <a:lnTo>
                  <a:pt x="396606" y="66362"/>
                </a:lnTo>
                <a:lnTo>
                  <a:pt x="388059" y="69687"/>
                </a:lnTo>
                <a:lnTo>
                  <a:pt x="404622" y="72271"/>
                </a:lnTo>
                <a:close/>
              </a:path>
              <a:path w="415289" h="105410">
                <a:moveTo>
                  <a:pt x="406908" y="63245"/>
                </a:moveTo>
                <a:lnTo>
                  <a:pt x="389395" y="60513"/>
                </a:lnTo>
                <a:lnTo>
                  <a:pt x="396606" y="66362"/>
                </a:lnTo>
                <a:lnTo>
                  <a:pt x="404622" y="63245"/>
                </a:lnTo>
                <a:lnTo>
                  <a:pt x="404622" y="72271"/>
                </a:lnTo>
                <a:lnTo>
                  <a:pt x="405384" y="72389"/>
                </a:lnTo>
                <a:lnTo>
                  <a:pt x="406908" y="63245"/>
                </a:lnTo>
                <a:close/>
              </a:path>
              <a:path w="415289" h="105410">
                <a:moveTo>
                  <a:pt x="404622" y="63245"/>
                </a:moveTo>
                <a:lnTo>
                  <a:pt x="396606" y="66362"/>
                </a:lnTo>
                <a:lnTo>
                  <a:pt x="403098" y="71627"/>
                </a:lnTo>
                <a:lnTo>
                  <a:pt x="404622" y="63245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29" name="object 29"/>
          <p:cNvSpPr/>
          <p:nvPr/>
        </p:nvSpPr>
        <p:spPr>
          <a:xfrm>
            <a:off x="2851249" y="5454372"/>
            <a:ext cx="979924" cy="200972"/>
          </a:xfrm>
          <a:custGeom>
            <a:avLst/>
            <a:gdLst/>
            <a:ahLst/>
            <a:cxnLst/>
            <a:rect l="l" t="t" r="r" b="b"/>
            <a:pathLst>
              <a:path w="1272540" h="260984">
                <a:moveTo>
                  <a:pt x="1272540" y="217170"/>
                </a:moveTo>
                <a:lnTo>
                  <a:pt x="1270844" y="31600"/>
                </a:lnTo>
                <a:lnTo>
                  <a:pt x="1243127" y="2399"/>
                </a:lnTo>
                <a:lnTo>
                  <a:pt x="1229106" y="0"/>
                </a:lnTo>
                <a:lnTo>
                  <a:pt x="31600" y="1695"/>
                </a:lnTo>
                <a:lnTo>
                  <a:pt x="19048" y="7694"/>
                </a:lnTo>
                <a:lnTo>
                  <a:pt x="9031" y="17215"/>
                </a:lnTo>
                <a:lnTo>
                  <a:pt x="2399" y="29412"/>
                </a:lnTo>
                <a:lnTo>
                  <a:pt x="0" y="43434"/>
                </a:lnTo>
                <a:lnTo>
                  <a:pt x="1695" y="229003"/>
                </a:lnTo>
                <a:lnTo>
                  <a:pt x="7694" y="241555"/>
                </a:lnTo>
                <a:lnTo>
                  <a:pt x="17215" y="251572"/>
                </a:lnTo>
                <a:lnTo>
                  <a:pt x="29412" y="258204"/>
                </a:lnTo>
                <a:lnTo>
                  <a:pt x="43434" y="260604"/>
                </a:lnTo>
                <a:lnTo>
                  <a:pt x="1240939" y="258908"/>
                </a:lnTo>
                <a:lnTo>
                  <a:pt x="1253491" y="252909"/>
                </a:lnTo>
                <a:lnTo>
                  <a:pt x="1263508" y="243388"/>
                </a:lnTo>
                <a:lnTo>
                  <a:pt x="1270140" y="231191"/>
                </a:lnTo>
                <a:lnTo>
                  <a:pt x="1272540" y="217170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30" name="object 30"/>
          <p:cNvSpPr/>
          <p:nvPr/>
        </p:nvSpPr>
        <p:spPr>
          <a:xfrm>
            <a:off x="2841861" y="5444396"/>
            <a:ext cx="999483" cy="221021"/>
          </a:xfrm>
          <a:custGeom>
            <a:avLst/>
            <a:gdLst/>
            <a:ahLst/>
            <a:cxnLst/>
            <a:rect l="l" t="t" r="r" b="b"/>
            <a:pathLst>
              <a:path w="1297940" h="287020">
                <a:moveTo>
                  <a:pt x="1297686" y="230123"/>
                </a:moveTo>
                <a:lnTo>
                  <a:pt x="1297686" y="55625"/>
                </a:lnTo>
                <a:lnTo>
                  <a:pt x="1296924" y="50291"/>
                </a:lnTo>
                <a:lnTo>
                  <a:pt x="1271930" y="9596"/>
                </a:lnTo>
                <a:lnTo>
                  <a:pt x="1241298" y="0"/>
                </a:lnTo>
                <a:lnTo>
                  <a:pt x="52016" y="250"/>
                </a:lnTo>
                <a:lnTo>
                  <a:pt x="15821" y="17296"/>
                </a:lnTo>
                <a:lnTo>
                  <a:pt x="0" y="51053"/>
                </a:lnTo>
                <a:lnTo>
                  <a:pt x="0" y="236219"/>
                </a:lnTo>
                <a:lnTo>
                  <a:pt x="20574" y="273558"/>
                </a:lnTo>
                <a:lnTo>
                  <a:pt x="25146" y="276467"/>
                </a:lnTo>
                <a:lnTo>
                  <a:pt x="25146" y="52577"/>
                </a:lnTo>
                <a:lnTo>
                  <a:pt x="26670" y="46481"/>
                </a:lnTo>
                <a:lnTo>
                  <a:pt x="28194" y="44195"/>
                </a:lnTo>
                <a:lnTo>
                  <a:pt x="28956" y="41147"/>
                </a:lnTo>
                <a:lnTo>
                  <a:pt x="30480" y="38861"/>
                </a:lnTo>
                <a:lnTo>
                  <a:pt x="32766" y="36575"/>
                </a:lnTo>
                <a:lnTo>
                  <a:pt x="34290" y="34289"/>
                </a:lnTo>
                <a:lnTo>
                  <a:pt x="36576" y="32003"/>
                </a:lnTo>
                <a:lnTo>
                  <a:pt x="39624" y="30479"/>
                </a:lnTo>
                <a:lnTo>
                  <a:pt x="41910" y="28955"/>
                </a:lnTo>
                <a:lnTo>
                  <a:pt x="46647" y="27225"/>
                </a:lnTo>
                <a:lnTo>
                  <a:pt x="46647" y="25692"/>
                </a:lnTo>
                <a:lnTo>
                  <a:pt x="52016" y="25811"/>
                </a:lnTo>
                <a:lnTo>
                  <a:pt x="1245108" y="25907"/>
                </a:lnTo>
                <a:lnTo>
                  <a:pt x="1258835" y="31125"/>
                </a:lnTo>
                <a:lnTo>
                  <a:pt x="1268025" y="41139"/>
                </a:lnTo>
                <a:lnTo>
                  <a:pt x="1271778" y="54101"/>
                </a:lnTo>
                <a:lnTo>
                  <a:pt x="1271778" y="276491"/>
                </a:lnTo>
                <a:lnTo>
                  <a:pt x="1279377" y="270922"/>
                </a:lnTo>
                <a:lnTo>
                  <a:pt x="1287886" y="260915"/>
                </a:lnTo>
                <a:lnTo>
                  <a:pt x="1293845" y="249010"/>
                </a:lnTo>
                <a:lnTo>
                  <a:pt x="1296924" y="235457"/>
                </a:lnTo>
                <a:lnTo>
                  <a:pt x="1297686" y="230123"/>
                </a:lnTo>
                <a:close/>
              </a:path>
              <a:path w="1297940" h="287020">
                <a:moveTo>
                  <a:pt x="1271778" y="276491"/>
                </a:moveTo>
                <a:lnTo>
                  <a:pt x="1271778" y="233933"/>
                </a:lnTo>
                <a:lnTo>
                  <a:pt x="1266505" y="247690"/>
                </a:lnTo>
                <a:lnTo>
                  <a:pt x="1256568" y="256655"/>
                </a:lnTo>
                <a:lnTo>
                  <a:pt x="1243584" y="260603"/>
                </a:lnTo>
                <a:lnTo>
                  <a:pt x="43750" y="258304"/>
                </a:lnTo>
                <a:lnTo>
                  <a:pt x="33141" y="250630"/>
                </a:lnTo>
                <a:lnTo>
                  <a:pt x="26670" y="238505"/>
                </a:lnTo>
                <a:lnTo>
                  <a:pt x="25146" y="232409"/>
                </a:lnTo>
                <a:lnTo>
                  <a:pt x="25146" y="276467"/>
                </a:lnTo>
                <a:lnTo>
                  <a:pt x="31253" y="280354"/>
                </a:lnTo>
                <a:lnTo>
                  <a:pt x="43023" y="284433"/>
                </a:lnTo>
                <a:lnTo>
                  <a:pt x="55626" y="286512"/>
                </a:lnTo>
                <a:lnTo>
                  <a:pt x="1247394" y="285749"/>
                </a:lnTo>
                <a:lnTo>
                  <a:pt x="1256033" y="284251"/>
                </a:lnTo>
                <a:lnTo>
                  <a:pt x="1268649" y="278784"/>
                </a:lnTo>
                <a:lnTo>
                  <a:pt x="1271778" y="276491"/>
                </a:lnTo>
                <a:close/>
              </a:path>
              <a:path w="1297940" h="287020">
                <a:moveTo>
                  <a:pt x="50114" y="25958"/>
                </a:moveTo>
                <a:lnTo>
                  <a:pt x="46647" y="25692"/>
                </a:lnTo>
                <a:lnTo>
                  <a:pt x="46647" y="27225"/>
                </a:lnTo>
                <a:lnTo>
                  <a:pt x="50114" y="25958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31" name="object 31"/>
          <p:cNvSpPr txBox="1"/>
          <p:nvPr/>
        </p:nvSpPr>
        <p:spPr>
          <a:xfrm>
            <a:off x="2979364" y="5456437"/>
            <a:ext cx="723696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钢筋套筒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342511" y="5150418"/>
            <a:ext cx="511477" cy="407324"/>
          </a:xfrm>
          <a:custGeom>
            <a:avLst/>
            <a:gdLst/>
            <a:ahLst/>
            <a:cxnLst/>
            <a:rect l="l" t="t" r="r" b="b"/>
            <a:pathLst>
              <a:path w="664210" h="528954">
                <a:moveTo>
                  <a:pt x="99821" y="16763"/>
                </a:moveTo>
                <a:lnTo>
                  <a:pt x="97535" y="13715"/>
                </a:lnTo>
                <a:lnTo>
                  <a:pt x="95249" y="13715"/>
                </a:lnTo>
                <a:lnTo>
                  <a:pt x="0" y="0"/>
                </a:lnTo>
                <a:lnTo>
                  <a:pt x="4571" y="11728"/>
                </a:lnTo>
                <a:lnTo>
                  <a:pt x="4571" y="9143"/>
                </a:lnTo>
                <a:lnTo>
                  <a:pt x="9905" y="2285"/>
                </a:lnTo>
                <a:lnTo>
                  <a:pt x="23389" y="12988"/>
                </a:lnTo>
                <a:lnTo>
                  <a:pt x="93725" y="22859"/>
                </a:lnTo>
                <a:lnTo>
                  <a:pt x="96773" y="23621"/>
                </a:lnTo>
                <a:lnTo>
                  <a:pt x="99059" y="21335"/>
                </a:lnTo>
                <a:lnTo>
                  <a:pt x="99059" y="19049"/>
                </a:lnTo>
                <a:lnTo>
                  <a:pt x="99821" y="16763"/>
                </a:lnTo>
                <a:close/>
              </a:path>
              <a:path w="664210" h="528954">
                <a:moveTo>
                  <a:pt x="23389" y="12988"/>
                </a:moveTo>
                <a:lnTo>
                  <a:pt x="9905" y="2285"/>
                </a:lnTo>
                <a:lnTo>
                  <a:pt x="4571" y="9143"/>
                </a:lnTo>
                <a:lnTo>
                  <a:pt x="6857" y="10961"/>
                </a:lnTo>
                <a:lnTo>
                  <a:pt x="6857" y="10667"/>
                </a:lnTo>
                <a:lnTo>
                  <a:pt x="11429" y="3809"/>
                </a:lnTo>
                <a:lnTo>
                  <a:pt x="14514" y="11742"/>
                </a:lnTo>
                <a:lnTo>
                  <a:pt x="23389" y="12988"/>
                </a:lnTo>
                <a:close/>
              </a:path>
              <a:path w="664210" h="528954">
                <a:moveTo>
                  <a:pt x="44957" y="88391"/>
                </a:moveTo>
                <a:lnTo>
                  <a:pt x="43433" y="86105"/>
                </a:lnTo>
                <a:lnTo>
                  <a:pt x="17500" y="19420"/>
                </a:lnTo>
                <a:lnTo>
                  <a:pt x="4571" y="9143"/>
                </a:lnTo>
                <a:lnTo>
                  <a:pt x="4571" y="11728"/>
                </a:lnTo>
                <a:lnTo>
                  <a:pt x="35051" y="89915"/>
                </a:lnTo>
                <a:lnTo>
                  <a:pt x="35813" y="92201"/>
                </a:lnTo>
                <a:lnTo>
                  <a:pt x="38861" y="93725"/>
                </a:lnTo>
                <a:lnTo>
                  <a:pt x="41147" y="92201"/>
                </a:lnTo>
                <a:lnTo>
                  <a:pt x="43433" y="91439"/>
                </a:lnTo>
                <a:lnTo>
                  <a:pt x="44957" y="88391"/>
                </a:lnTo>
                <a:close/>
              </a:path>
              <a:path w="664210" h="528954">
                <a:moveTo>
                  <a:pt x="14514" y="11742"/>
                </a:moveTo>
                <a:lnTo>
                  <a:pt x="11429" y="3809"/>
                </a:lnTo>
                <a:lnTo>
                  <a:pt x="6857" y="10667"/>
                </a:lnTo>
                <a:lnTo>
                  <a:pt x="14514" y="11742"/>
                </a:lnTo>
                <a:close/>
              </a:path>
              <a:path w="664210" h="528954">
                <a:moveTo>
                  <a:pt x="17500" y="19420"/>
                </a:moveTo>
                <a:lnTo>
                  <a:pt x="14514" y="11742"/>
                </a:lnTo>
                <a:lnTo>
                  <a:pt x="6857" y="10667"/>
                </a:lnTo>
                <a:lnTo>
                  <a:pt x="6857" y="10961"/>
                </a:lnTo>
                <a:lnTo>
                  <a:pt x="17500" y="19420"/>
                </a:lnTo>
                <a:close/>
              </a:path>
              <a:path w="664210" h="528954">
                <a:moveTo>
                  <a:pt x="663701" y="521207"/>
                </a:moveTo>
                <a:lnTo>
                  <a:pt x="23389" y="12988"/>
                </a:lnTo>
                <a:lnTo>
                  <a:pt x="14514" y="11742"/>
                </a:lnTo>
                <a:lnTo>
                  <a:pt x="17500" y="19420"/>
                </a:lnTo>
                <a:lnTo>
                  <a:pt x="658367" y="528827"/>
                </a:lnTo>
                <a:lnTo>
                  <a:pt x="663701" y="521207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33" name="object 33"/>
          <p:cNvSpPr/>
          <p:nvPr/>
        </p:nvSpPr>
        <p:spPr>
          <a:xfrm>
            <a:off x="674292" y="4509655"/>
            <a:ext cx="885061" cy="233245"/>
          </a:xfrm>
          <a:custGeom>
            <a:avLst/>
            <a:gdLst/>
            <a:ahLst/>
            <a:cxnLst/>
            <a:rect l="l" t="t" r="r" b="b"/>
            <a:pathLst>
              <a:path w="1149350" h="302895">
                <a:moveTo>
                  <a:pt x="1149096" y="251459"/>
                </a:moveTo>
                <a:lnTo>
                  <a:pt x="1148330" y="41455"/>
                </a:lnTo>
                <a:lnTo>
                  <a:pt x="1125611" y="7726"/>
                </a:lnTo>
                <a:lnTo>
                  <a:pt x="1098804" y="0"/>
                </a:lnTo>
                <a:lnTo>
                  <a:pt x="41651" y="836"/>
                </a:lnTo>
                <a:lnTo>
                  <a:pt x="7834" y="23323"/>
                </a:lnTo>
                <a:lnTo>
                  <a:pt x="0" y="50291"/>
                </a:lnTo>
                <a:lnTo>
                  <a:pt x="965" y="261390"/>
                </a:lnTo>
                <a:lnTo>
                  <a:pt x="24041" y="294789"/>
                </a:lnTo>
                <a:lnTo>
                  <a:pt x="51054" y="302513"/>
                </a:lnTo>
                <a:lnTo>
                  <a:pt x="1107974" y="301649"/>
                </a:lnTo>
                <a:lnTo>
                  <a:pt x="1141295" y="278647"/>
                </a:lnTo>
                <a:lnTo>
                  <a:pt x="1149096" y="251459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34" name="object 34"/>
          <p:cNvSpPr/>
          <p:nvPr/>
        </p:nvSpPr>
        <p:spPr>
          <a:xfrm>
            <a:off x="664905" y="4499679"/>
            <a:ext cx="904620" cy="252316"/>
          </a:xfrm>
          <a:custGeom>
            <a:avLst/>
            <a:gdLst/>
            <a:ahLst/>
            <a:cxnLst/>
            <a:rect l="l" t="t" r="r" b="b"/>
            <a:pathLst>
              <a:path w="1174750" h="327660">
                <a:moveTo>
                  <a:pt x="1174242" y="264414"/>
                </a:moveTo>
                <a:lnTo>
                  <a:pt x="1174242" y="62484"/>
                </a:lnTo>
                <a:lnTo>
                  <a:pt x="1173480" y="55626"/>
                </a:lnTo>
                <a:lnTo>
                  <a:pt x="1152953" y="16092"/>
                </a:lnTo>
                <a:lnTo>
                  <a:pt x="1116330" y="0"/>
                </a:lnTo>
                <a:lnTo>
                  <a:pt x="49788" y="1451"/>
                </a:lnTo>
                <a:lnTo>
                  <a:pt x="15642" y="21227"/>
                </a:lnTo>
                <a:lnTo>
                  <a:pt x="0" y="57150"/>
                </a:lnTo>
                <a:lnTo>
                  <a:pt x="0" y="272034"/>
                </a:lnTo>
                <a:lnTo>
                  <a:pt x="23622" y="313944"/>
                </a:lnTo>
                <a:lnTo>
                  <a:pt x="25146" y="315214"/>
                </a:lnTo>
                <a:lnTo>
                  <a:pt x="25146" y="58674"/>
                </a:lnTo>
                <a:lnTo>
                  <a:pt x="25908" y="54864"/>
                </a:lnTo>
                <a:lnTo>
                  <a:pt x="27432" y="51054"/>
                </a:lnTo>
                <a:lnTo>
                  <a:pt x="28194" y="48006"/>
                </a:lnTo>
                <a:lnTo>
                  <a:pt x="29718" y="44958"/>
                </a:lnTo>
                <a:lnTo>
                  <a:pt x="36576" y="35814"/>
                </a:lnTo>
                <a:lnTo>
                  <a:pt x="42672" y="31242"/>
                </a:lnTo>
                <a:lnTo>
                  <a:pt x="45720" y="29718"/>
                </a:lnTo>
                <a:lnTo>
                  <a:pt x="50685" y="26885"/>
                </a:lnTo>
                <a:lnTo>
                  <a:pt x="57518" y="24765"/>
                </a:lnTo>
                <a:lnTo>
                  <a:pt x="63246" y="25146"/>
                </a:lnTo>
                <a:lnTo>
                  <a:pt x="1110996" y="25146"/>
                </a:lnTo>
                <a:lnTo>
                  <a:pt x="1145124" y="47068"/>
                </a:lnTo>
                <a:lnTo>
                  <a:pt x="1148334" y="60198"/>
                </a:lnTo>
                <a:lnTo>
                  <a:pt x="1148334" y="315394"/>
                </a:lnTo>
                <a:lnTo>
                  <a:pt x="1157540" y="307253"/>
                </a:lnTo>
                <a:lnTo>
                  <a:pt x="1165571" y="296321"/>
                </a:lnTo>
                <a:lnTo>
                  <a:pt x="1171028" y="283918"/>
                </a:lnTo>
                <a:lnTo>
                  <a:pt x="1173480" y="270510"/>
                </a:lnTo>
                <a:lnTo>
                  <a:pt x="1174242" y="264414"/>
                </a:lnTo>
                <a:close/>
              </a:path>
              <a:path w="1174750" h="327660">
                <a:moveTo>
                  <a:pt x="1148334" y="315394"/>
                </a:moveTo>
                <a:lnTo>
                  <a:pt x="1148334" y="268986"/>
                </a:lnTo>
                <a:lnTo>
                  <a:pt x="1145484" y="279918"/>
                </a:lnTo>
                <a:lnTo>
                  <a:pt x="1138119" y="290973"/>
                </a:lnTo>
                <a:lnTo>
                  <a:pt x="1127257" y="298599"/>
                </a:lnTo>
                <a:lnTo>
                  <a:pt x="1114044" y="302514"/>
                </a:lnTo>
                <a:lnTo>
                  <a:pt x="54177" y="301681"/>
                </a:lnTo>
                <a:lnTo>
                  <a:pt x="26670" y="275082"/>
                </a:lnTo>
                <a:lnTo>
                  <a:pt x="25146" y="268224"/>
                </a:lnTo>
                <a:lnTo>
                  <a:pt x="25146" y="315214"/>
                </a:lnTo>
                <a:lnTo>
                  <a:pt x="28194" y="317754"/>
                </a:lnTo>
                <a:lnTo>
                  <a:pt x="38739" y="323062"/>
                </a:lnTo>
                <a:lnTo>
                  <a:pt x="50451" y="326785"/>
                </a:lnTo>
                <a:lnTo>
                  <a:pt x="63246" y="327660"/>
                </a:lnTo>
                <a:lnTo>
                  <a:pt x="1117854" y="327660"/>
                </a:lnTo>
                <a:lnTo>
                  <a:pt x="1135490" y="322838"/>
                </a:lnTo>
                <a:lnTo>
                  <a:pt x="1147369" y="316247"/>
                </a:lnTo>
                <a:lnTo>
                  <a:pt x="1148334" y="315394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35" name="object 35"/>
          <p:cNvSpPr txBox="1"/>
          <p:nvPr/>
        </p:nvSpPr>
        <p:spPr>
          <a:xfrm>
            <a:off x="754877" y="4527563"/>
            <a:ext cx="723696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预留插筋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557985" y="4364132"/>
            <a:ext cx="758902" cy="265518"/>
          </a:xfrm>
          <a:custGeom>
            <a:avLst/>
            <a:gdLst/>
            <a:ahLst/>
            <a:cxnLst/>
            <a:rect l="l" t="t" r="r" b="b"/>
            <a:pathLst>
              <a:path w="985520" h="344804">
                <a:moveTo>
                  <a:pt x="967121" y="27133"/>
                </a:moveTo>
                <a:lnTo>
                  <a:pt x="958127" y="25143"/>
                </a:lnTo>
                <a:lnTo>
                  <a:pt x="0" y="335280"/>
                </a:lnTo>
                <a:lnTo>
                  <a:pt x="3048" y="344424"/>
                </a:lnTo>
                <a:lnTo>
                  <a:pt x="960528" y="34496"/>
                </a:lnTo>
                <a:lnTo>
                  <a:pt x="967121" y="27133"/>
                </a:lnTo>
                <a:close/>
              </a:path>
              <a:path w="985520" h="344804">
                <a:moveTo>
                  <a:pt x="985266" y="21335"/>
                </a:moveTo>
                <a:lnTo>
                  <a:pt x="890778" y="762"/>
                </a:lnTo>
                <a:lnTo>
                  <a:pt x="888492" y="0"/>
                </a:lnTo>
                <a:lnTo>
                  <a:pt x="886206" y="1524"/>
                </a:lnTo>
                <a:lnTo>
                  <a:pt x="885444" y="4571"/>
                </a:lnTo>
                <a:lnTo>
                  <a:pt x="884682" y="6858"/>
                </a:lnTo>
                <a:lnTo>
                  <a:pt x="886206" y="9144"/>
                </a:lnTo>
                <a:lnTo>
                  <a:pt x="889254" y="9906"/>
                </a:lnTo>
                <a:lnTo>
                  <a:pt x="958127" y="25143"/>
                </a:lnTo>
                <a:lnTo>
                  <a:pt x="974598" y="19812"/>
                </a:lnTo>
                <a:lnTo>
                  <a:pt x="977646" y="28956"/>
                </a:lnTo>
                <a:lnTo>
                  <a:pt x="977646" y="29863"/>
                </a:lnTo>
                <a:lnTo>
                  <a:pt x="985266" y="21335"/>
                </a:lnTo>
                <a:close/>
              </a:path>
              <a:path w="985520" h="344804">
                <a:moveTo>
                  <a:pt x="977646" y="29863"/>
                </a:moveTo>
                <a:lnTo>
                  <a:pt x="977646" y="28956"/>
                </a:lnTo>
                <a:lnTo>
                  <a:pt x="960528" y="34496"/>
                </a:lnTo>
                <a:lnTo>
                  <a:pt x="913638" y="86868"/>
                </a:lnTo>
                <a:lnTo>
                  <a:pt x="912114" y="88392"/>
                </a:lnTo>
                <a:lnTo>
                  <a:pt x="912114" y="91439"/>
                </a:lnTo>
                <a:lnTo>
                  <a:pt x="915924" y="95250"/>
                </a:lnTo>
                <a:lnTo>
                  <a:pt x="918972" y="95250"/>
                </a:lnTo>
                <a:lnTo>
                  <a:pt x="921258" y="92964"/>
                </a:lnTo>
                <a:lnTo>
                  <a:pt x="977646" y="29863"/>
                </a:lnTo>
                <a:close/>
              </a:path>
              <a:path w="985520" h="344804">
                <a:moveTo>
                  <a:pt x="977646" y="28956"/>
                </a:moveTo>
                <a:lnTo>
                  <a:pt x="974598" y="19812"/>
                </a:lnTo>
                <a:lnTo>
                  <a:pt x="958127" y="25143"/>
                </a:lnTo>
                <a:lnTo>
                  <a:pt x="967121" y="27133"/>
                </a:lnTo>
                <a:lnTo>
                  <a:pt x="972312" y="21335"/>
                </a:lnTo>
                <a:lnTo>
                  <a:pt x="975360" y="28956"/>
                </a:lnTo>
                <a:lnTo>
                  <a:pt x="975360" y="29695"/>
                </a:lnTo>
                <a:lnTo>
                  <a:pt x="977646" y="28956"/>
                </a:lnTo>
                <a:close/>
              </a:path>
              <a:path w="985520" h="344804">
                <a:moveTo>
                  <a:pt x="975360" y="29695"/>
                </a:moveTo>
                <a:lnTo>
                  <a:pt x="975360" y="28956"/>
                </a:lnTo>
                <a:lnTo>
                  <a:pt x="967121" y="27133"/>
                </a:lnTo>
                <a:lnTo>
                  <a:pt x="960528" y="34496"/>
                </a:lnTo>
                <a:lnTo>
                  <a:pt x="975360" y="29695"/>
                </a:lnTo>
                <a:close/>
              </a:path>
              <a:path w="985520" h="344804">
                <a:moveTo>
                  <a:pt x="975360" y="28956"/>
                </a:moveTo>
                <a:lnTo>
                  <a:pt x="972312" y="21335"/>
                </a:lnTo>
                <a:lnTo>
                  <a:pt x="967121" y="27133"/>
                </a:lnTo>
                <a:lnTo>
                  <a:pt x="975360" y="28956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37" name="object 37"/>
          <p:cNvSpPr/>
          <p:nvPr/>
        </p:nvSpPr>
        <p:spPr>
          <a:xfrm>
            <a:off x="2448717" y="1609197"/>
            <a:ext cx="1083588" cy="239602"/>
          </a:xfrm>
          <a:custGeom>
            <a:avLst/>
            <a:gdLst/>
            <a:ahLst/>
            <a:cxnLst/>
            <a:rect l="l" t="t" r="r" b="b"/>
            <a:pathLst>
              <a:path w="1407160" h="311150">
                <a:moveTo>
                  <a:pt x="1406652" y="259079"/>
                </a:moveTo>
                <a:lnTo>
                  <a:pt x="1405435" y="40589"/>
                </a:lnTo>
                <a:lnTo>
                  <a:pt x="1381712" y="7541"/>
                </a:lnTo>
                <a:lnTo>
                  <a:pt x="1354836" y="0"/>
                </a:lnTo>
                <a:lnTo>
                  <a:pt x="40818" y="1181"/>
                </a:lnTo>
                <a:lnTo>
                  <a:pt x="7720" y="24601"/>
                </a:lnTo>
                <a:lnTo>
                  <a:pt x="0" y="51815"/>
                </a:lnTo>
                <a:lnTo>
                  <a:pt x="1216" y="270077"/>
                </a:lnTo>
                <a:lnTo>
                  <a:pt x="24939" y="303175"/>
                </a:lnTo>
                <a:lnTo>
                  <a:pt x="51816" y="310895"/>
                </a:lnTo>
                <a:lnTo>
                  <a:pt x="1365833" y="309679"/>
                </a:lnTo>
                <a:lnTo>
                  <a:pt x="1398931" y="285956"/>
                </a:lnTo>
                <a:lnTo>
                  <a:pt x="1406652" y="259079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38" name="object 38"/>
          <p:cNvSpPr/>
          <p:nvPr/>
        </p:nvSpPr>
        <p:spPr>
          <a:xfrm>
            <a:off x="2439330" y="1599222"/>
            <a:ext cx="1102170" cy="259650"/>
          </a:xfrm>
          <a:custGeom>
            <a:avLst/>
            <a:gdLst/>
            <a:ahLst/>
            <a:cxnLst/>
            <a:rect l="l" t="t" r="r" b="b"/>
            <a:pathLst>
              <a:path w="1431289" h="337185">
                <a:moveTo>
                  <a:pt x="1431036" y="278130"/>
                </a:moveTo>
                <a:lnTo>
                  <a:pt x="1431036" y="57912"/>
                </a:lnTo>
                <a:lnTo>
                  <a:pt x="1425431" y="38242"/>
                </a:lnTo>
                <a:lnTo>
                  <a:pt x="1398295" y="8524"/>
                </a:lnTo>
                <a:lnTo>
                  <a:pt x="1367028" y="0"/>
                </a:lnTo>
                <a:lnTo>
                  <a:pt x="62801" y="42"/>
                </a:lnTo>
                <a:lnTo>
                  <a:pt x="25105" y="13484"/>
                </a:lnTo>
                <a:lnTo>
                  <a:pt x="2285" y="46482"/>
                </a:lnTo>
                <a:lnTo>
                  <a:pt x="0" y="58674"/>
                </a:lnTo>
                <a:lnTo>
                  <a:pt x="0" y="278892"/>
                </a:lnTo>
                <a:lnTo>
                  <a:pt x="19050" y="317754"/>
                </a:lnTo>
                <a:lnTo>
                  <a:pt x="25146" y="323194"/>
                </a:lnTo>
                <a:lnTo>
                  <a:pt x="25146" y="60198"/>
                </a:lnTo>
                <a:lnTo>
                  <a:pt x="25908" y="56388"/>
                </a:lnTo>
                <a:lnTo>
                  <a:pt x="27432" y="52578"/>
                </a:lnTo>
                <a:lnTo>
                  <a:pt x="28194" y="48768"/>
                </a:lnTo>
                <a:lnTo>
                  <a:pt x="31610" y="44030"/>
                </a:lnTo>
                <a:lnTo>
                  <a:pt x="31610" y="41592"/>
                </a:lnTo>
                <a:lnTo>
                  <a:pt x="39624" y="34290"/>
                </a:lnTo>
                <a:lnTo>
                  <a:pt x="42672" y="32004"/>
                </a:lnTo>
                <a:lnTo>
                  <a:pt x="46482" y="29718"/>
                </a:lnTo>
                <a:lnTo>
                  <a:pt x="52120" y="27101"/>
                </a:lnTo>
                <a:lnTo>
                  <a:pt x="58496" y="25184"/>
                </a:lnTo>
                <a:lnTo>
                  <a:pt x="64008" y="25820"/>
                </a:lnTo>
                <a:lnTo>
                  <a:pt x="1371600" y="25908"/>
                </a:lnTo>
                <a:lnTo>
                  <a:pt x="1383333" y="29222"/>
                </a:lnTo>
                <a:lnTo>
                  <a:pt x="1394264" y="36961"/>
                </a:lnTo>
                <a:lnTo>
                  <a:pt x="1402038" y="47980"/>
                </a:lnTo>
                <a:lnTo>
                  <a:pt x="1405890" y="60960"/>
                </a:lnTo>
                <a:lnTo>
                  <a:pt x="1405890" y="323054"/>
                </a:lnTo>
                <a:lnTo>
                  <a:pt x="1414825" y="314736"/>
                </a:lnTo>
                <a:lnTo>
                  <a:pt x="1422751" y="303683"/>
                </a:lnTo>
                <a:lnTo>
                  <a:pt x="1428280" y="291320"/>
                </a:lnTo>
                <a:lnTo>
                  <a:pt x="1431036" y="278130"/>
                </a:lnTo>
                <a:close/>
              </a:path>
              <a:path w="1431289" h="337185">
                <a:moveTo>
                  <a:pt x="1405890" y="323054"/>
                </a:moveTo>
                <a:lnTo>
                  <a:pt x="1405890" y="276606"/>
                </a:lnTo>
                <a:lnTo>
                  <a:pt x="1401891" y="289099"/>
                </a:lnTo>
                <a:lnTo>
                  <a:pt x="1394216" y="299877"/>
                </a:lnTo>
                <a:lnTo>
                  <a:pt x="1383503" y="307301"/>
                </a:lnTo>
                <a:lnTo>
                  <a:pt x="1370076" y="310896"/>
                </a:lnTo>
                <a:lnTo>
                  <a:pt x="54388" y="309946"/>
                </a:lnTo>
                <a:lnTo>
                  <a:pt x="42431" y="304542"/>
                </a:lnTo>
                <a:lnTo>
                  <a:pt x="32897" y="295358"/>
                </a:lnTo>
                <a:lnTo>
                  <a:pt x="26670" y="283464"/>
                </a:lnTo>
                <a:lnTo>
                  <a:pt x="25908" y="278892"/>
                </a:lnTo>
                <a:lnTo>
                  <a:pt x="25146" y="275082"/>
                </a:lnTo>
                <a:lnTo>
                  <a:pt x="25146" y="323194"/>
                </a:lnTo>
                <a:lnTo>
                  <a:pt x="40188" y="331763"/>
                </a:lnTo>
                <a:lnTo>
                  <a:pt x="51005" y="335043"/>
                </a:lnTo>
                <a:lnTo>
                  <a:pt x="64008" y="336804"/>
                </a:lnTo>
                <a:lnTo>
                  <a:pt x="1367028" y="336804"/>
                </a:lnTo>
                <a:lnTo>
                  <a:pt x="1373886" y="336042"/>
                </a:lnTo>
                <a:lnTo>
                  <a:pt x="1380438" y="335190"/>
                </a:lnTo>
                <a:lnTo>
                  <a:pt x="1393292" y="330973"/>
                </a:lnTo>
                <a:lnTo>
                  <a:pt x="1404880" y="323994"/>
                </a:lnTo>
                <a:lnTo>
                  <a:pt x="1405890" y="323054"/>
                </a:lnTo>
                <a:close/>
              </a:path>
              <a:path w="1431289" h="337185">
                <a:moveTo>
                  <a:pt x="33578" y="41300"/>
                </a:moveTo>
                <a:lnTo>
                  <a:pt x="31610" y="41592"/>
                </a:lnTo>
                <a:lnTo>
                  <a:pt x="31610" y="44030"/>
                </a:lnTo>
                <a:lnTo>
                  <a:pt x="33578" y="41300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39" name="object 39"/>
          <p:cNvSpPr txBox="1"/>
          <p:nvPr/>
        </p:nvSpPr>
        <p:spPr>
          <a:xfrm>
            <a:off x="2539865" y="1630626"/>
            <a:ext cx="899730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竖向分布筋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3528199" y="1727336"/>
            <a:ext cx="175056" cy="411236"/>
          </a:xfrm>
          <a:custGeom>
            <a:avLst/>
            <a:gdLst/>
            <a:ahLst/>
            <a:cxnLst/>
            <a:rect l="l" t="t" r="r" b="b"/>
            <a:pathLst>
              <a:path w="267970" h="396239">
                <a:moveTo>
                  <a:pt x="257058" y="380440"/>
                </a:moveTo>
                <a:lnTo>
                  <a:pt x="256511" y="371460"/>
                </a:lnTo>
                <a:lnTo>
                  <a:pt x="8382" y="0"/>
                </a:lnTo>
                <a:lnTo>
                  <a:pt x="0" y="5334"/>
                </a:lnTo>
                <a:lnTo>
                  <a:pt x="248492" y="376240"/>
                </a:lnTo>
                <a:lnTo>
                  <a:pt x="257058" y="380440"/>
                </a:lnTo>
                <a:close/>
              </a:path>
              <a:path w="267970" h="396239">
                <a:moveTo>
                  <a:pt x="265938" y="395504"/>
                </a:moveTo>
                <a:lnTo>
                  <a:pt x="265938" y="385572"/>
                </a:lnTo>
                <a:lnTo>
                  <a:pt x="258318" y="390906"/>
                </a:lnTo>
                <a:lnTo>
                  <a:pt x="248492" y="376240"/>
                </a:lnTo>
                <a:lnTo>
                  <a:pt x="185166" y="345186"/>
                </a:lnTo>
                <a:lnTo>
                  <a:pt x="182880" y="344424"/>
                </a:lnTo>
                <a:lnTo>
                  <a:pt x="179832" y="345186"/>
                </a:lnTo>
                <a:lnTo>
                  <a:pt x="179070" y="347472"/>
                </a:lnTo>
                <a:lnTo>
                  <a:pt x="177546" y="349758"/>
                </a:lnTo>
                <a:lnTo>
                  <a:pt x="178308" y="352806"/>
                </a:lnTo>
                <a:lnTo>
                  <a:pt x="180594" y="354330"/>
                </a:lnTo>
                <a:lnTo>
                  <a:pt x="265938" y="395504"/>
                </a:lnTo>
                <a:close/>
              </a:path>
              <a:path w="267970" h="396239">
                <a:moveTo>
                  <a:pt x="264414" y="386638"/>
                </a:moveTo>
                <a:lnTo>
                  <a:pt x="264414" y="384048"/>
                </a:lnTo>
                <a:lnTo>
                  <a:pt x="257556" y="388620"/>
                </a:lnTo>
                <a:lnTo>
                  <a:pt x="257058" y="380440"/>
                </a:lnTo>
                <a:lnTo>
                  <a:pt x="248492" y="376240"/>
                </a:lnTo>
                <a:lnTo>
                  <a:pt x="258318" y="390906"/>
                </a:lnTo>
                <a:lnTo>
                  <a:pt x="264414" y="386638"/>
                </a:lnTo>
                <a:close/>
              </a:path>
              <a:path w="267970" h="396239">
                <a:moveTo>
                  <a:pt x="267462" y="396240"/>
                </a:moveTo>
                <a:lnTo>
                  <a:pt x="261366" y="300228"/>
                </a:lnTo>
                <a:lnTo>
                  <a:pt x="261366" y="297180"/>
                </a:lnTo>
                <a:lnTo>
                  <a:pt x="259080" y="295656"/>
                </a:lnTo>
                <a:lnTo>
                  <a:pt x="253746" y="295656"/>
                </a:lnTo>
                <a:lnTo>
                  <a:pt x="252222" y="297942"/>
                </a:lnTo>
                <a:lnTo>
                  <a:pt x="252222" y="300990"/>
                </a:lnTo>
                <a:lnTo>
                  <a:pt x="256511" y="371460"/>
                </a:lnTo>
                <a:lnTo>
                  <a:pt x="265938" y="385572"/>
                </a:lnTo>
                <a:lnTo>
                  <a:pt x="265938" y="395504"/>
                </a:lnTo>
                <a:lnTo>
                  <a:pt x="267462" y="396240"/>
                </a:lnTo>
                <a:close/>
              </a:path>
              <a:path w="267970" h="396239">
                <a:moveTo>
                  <a:pt x="265938" y="385572"/>
                </a:moveTo>
                <a:lnTo>
                  <a:pt x="256511" y="371460"/>
                </a:lnTo>
                <a:lnTo>
                  <a:pt x="257058" y="380440"/>
                </a:lnTo>
                <a:lnTo>
                  <a:pt x="264414" y="384048"/>
                </a:lnTo>
                <a:lnTo>
                  <a:pt x="264414" y="386638"/>
                </a:lnTo>
                <a:lnTo>
                  <a:pt x="265938" y="385572"/>
                </a:lnTo>
                <a:close/>
              </a:path>
              <a:path w="267970" h="396239">
                <a:moveTo>
                  <a:pt x="264414" y="384048"/>
                </a:moveTo>
                <a:lnTo>
                  <a:pt x="257058" y="380440"/>
                </a:lnTo>
                <a:lnTo>
                  <a:pt x="257556" y="388620"/>
                </a:lnTo>
                <a:lnTo>
                  <a:pt x="264414" y="384048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41" name="object 41"/>
          <p:cNvSpPr/>
          <p:nvPr/>
        </p:nvSpPr>
        <p:spPr>
          <a:xfrm>
            <a:off x="3839389" y="5094088"/>
            <a:ext cx="893863" cy="220043"/>
          </a:xfrm>
          <a:custGeom>
            <a:avLst/>
            <a:gdLst/>
            <a:ahLst/>
            <a:cxnLst/>
            <a:rect l="l" t="t" r="r" b="b"/>
            <a:pathLst>
              <a:path w="1160779" h="285750">
                <a:moveTo>
                  <a:pt x="1160526" y="238505"/>
                </a:moveTo>
                <a:lnTo>
                  <a:pt x="1160326" y="43483"/>
                </a:lnTo>
                <a:lnTo>
                  <a:pt x="1140077" y="8244"/>
                </a:lnTo>
                <a:lnTo>
                  <a:pt x="1113282" y="0"/>
                </a:lnTo>
                <a:lnTo>
                  <a:pt x="42844" y="206"/>
                </a:lnTo>
                <a:lnTo>
                  <a:pt x="8203" y="20967"/>
                </a:lnTo>
                <a:lnTo>
                  <a:pt x="0" y="48005"/>
                </a:lnTo>
                <a:lnTo>
                  <a:pt x="155" y="242324"/>
                </a:lnTo>
                <a:lnTo>
                  <a:pt x="20599" y="277420"/>
                </a:lnTo>
                <a:lnTo>
                  <a:pt x="47244" y="285749"/>
                </a:lnTo>
                <a:lnTo>
                  <a:pt x="1117202" y="285594"/>
                </a:lnTo>
                <a:lnTo>
                  <a:pt x="1152401" y="265150"/>
                </a:lnTo>
                <a:lnTo>
                  <a:pt x="1160526" y="238505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42" name="object 42"/>
          <p:cNvSpPr/>
          <p:nvPr/>
        </p:nvSpPr>
        <p:spPr>
          <a:xfrm>
            <a:off x="3829413" y="5084699"/>
            <a:ext cx="913911" cy="239602"/>
          </a:xfrm>
          <a:custGeom>
            <a:avLst/>
            <a:gdLst/>
            <a:ahLst/>
            <a:cxnLst/>
            <a:rect l="l" t="t" r="r" b="b"/>
            <a:pathLst>
              <a:path w="1186815" h="311150">
                <a:moveTo>
                  <a:pt x="1186434" y="256032"/>
                </a:moveTo>
                <a:lnTo>
                  <a:pt x="1186434" y="53340"/>
                </a:lnTo>
                <a:lnTo>
                  <a:pt x="1182807" y="39135"/>
                </a:lnTo>
                <a:lnTo>
                  <a:pt x="1157280" y="8401"/>
                </a:lnTo>
                <a:lnTo>
                  <a:pt x="1131570" y="0"/>
                </a:lnTo>
                <a:lnTo>
                  <a:pt x="51361" y="513"/>
                </a:lnTo>
                <a:lnTo>
                  <a:pt x="15917" y="19199"/>
                </a:lnTo>
                <a:lnTo>
                  <a:pt x="761" y="54864"/>
                </a:lnTo>
                <a:lnTo>
                  <a:pt x="0" y="60198"/>
                </a:lnTo>
                <a:lnTo>
                  <a:pt x="0" y="251460"/>
                </a:lnTo>
                <a:lnTo>
                  <a:pt x="13358" y="288371"/>
                </a:lnTo>
                <a:lnTo>
                  <a:pt x="25146" y="299085"/>
                </a:lnTo>
                <a:lnTo>
                  <a:pt x="25146" y="249936"/>
                </a:lnTo>
                <a:lnTo>
                  <a:pt x="25908" y="55626"/>
                </a:lnTo>
                <a:lnTo>
                  <a:pt x="26670" y="52578"/>
                </a:lnTo>
                <a:lnTo>
                  <a:pt x="27432" y="48768"/>
                </a:lnTo>
                <a:lnTo>
                  <a:pt x="28194" y="45720"/>
                </a:lnTo>
                <a:lnTo>
                  <a:pt x="29718" y="42672"/>
                </a:lnTo>
                <a:lnTo>
                  <a:pt x="32004" y="40386"/>
                </a:lnTo>
                <a:lnTo>
                  <a:pt x="33528" y="37338"/>
                </a:lnTo>
                <a:lnTo>
                  <a:pt x="35814" y="35052"/>
                </a:lnTo>
                <a:lnTo>
                  <a:pt x="38862" y="32766"/>
                </a:lnTo>
                <a:lnTo>
                  <a:pt x="41148" y="30480"/>
                </a:lnTo>
                <a:lnTo>
                  <a:pt x="47244" y="27432"/>
                </a:lnTo>
                <a:lnTo>
                  <a:pt x="50292" y="26670"/>
                </a:lnTo>
                <a:lnTo>
                  <a:pt x="54102" y="25908"/>
                </a:lnTo>
                <a:lnTo>
                  <a:pt x="57150" y="25146"/>
                </a:lnTo>
                <a:lnTo>
                  <a:pt x="1130808" y="25146"/>
                </a:lnTo>
                <a:lnTo>
                  <a:pt x="1161288" y="57150"/>
                </a:lnTo>
                <a:lnTo>
                  <a:pt x="1161288" y="299354"/>
                </a:lnTo>
                <a:lnTo>
                  <a:pt x="1169688" y="292322"/>
                </a:lnTo>
                <a:lnTo>
                  <a:pt x="1177875" y="281642"/>
                </a:lnTo>
                <a:lnTo>
                  <a:pt x="1183576" y="269388"/>
                </a:lnTo>
                <a:lnTo>
                  <a:pt x="1186434" y="256032"/>
                </a:lnTo>
                <a:close/>
              </a:path>
              <a:path w="1186815" h="311150">
                <a:moveTo>
                  <a:pt x="1161288" y="299354"/>
                </a:moveTo>
                <a:lnTo>
                  <a:pt x="1161288" y="254508"/>
                </a:lnTo>
                <a:lnTo>
                  <a:pt x="1159669" y="261425"/>
                </a:lnTo>
                <a:lnTo>
                  <a:pt x="1152954" y="273210"/>
                </a:lnTo>
                <a:lnTo>
                  <a:pt x="1142349" y="281544"/>
                </a:lnTo>
                <a:lnTo>
                  <a:pt x="1129284" y="284988"/>
                </a:lnTo>
                <a:lnTo>
                  <a:pt x="1125474" y="285750"/>
                </a:lnTo>
                <a:lnTo>
                  <a:pt x="55675" y="285057"/>
                </a:lnTo>
                <a:lnTo>
                  <a:pt x="42991" y="280844"/>
                </a:lnTo>
                <a:lnTo>
                  <a:pt x="33524" y="272998"/>
                </a:lnTo>
                <a:lnTo>
                  <a:pt x="26670" y="260604"/>
                </a:lnTo>
                <a:lnTo>
                  <a:pt x="25908" y="256794"/>
                </a:lnTo>
                <a:lnTo>
                  <a:pt x="25908" y="253746"/>
                </a:lnTo>
                <a:lnTo>
                  <a:pt x="25146" y="249936"/>
                </a:lnTo>
                <a:lnTo>
                  <a:pt x="25146" y="299085"/>
                </a:lnTo>
                <a:lnTo>
                  <a:pt x="60198" y="310896"/>
                </a:lnTo>
                <a:lnTo>
                  <a:pt x="1126998" y="310896"/>
                </a:lnTo>
                <a:lnTo>
                  <a:pt x="1133094" y="310134"/>
                </a:lnTo>
                <a:lnTo>
                  <a:pt x="1147287" y="307075"/>
                </a:lnTo>
                <a:lnTo>
                  <a:pt x="1159373" y="300957"/>
                </a:lnTo>
                <a:lnTo>
                  <a:pt x="1161288" y="299354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43" name="object 43"/>
          <p:cNvSpPr txBox="1"/>
          <p:nvPr/>
        </p:nvSpPr>
        <p:spPr>
          <a:xfrm>
            <a:off x="3924080" y="5105542"/>
            <a:ext cx="723696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预留线盒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3378179" y="4199248"/>
            <a:ext cx="464535" cy="1006329"/>
          </a:xfrm>
          <a:custGeom>
            <a:avLst/>
            <a:gdLst/>
            <a:ahLst/>
            <a:cxnLst/>
            <a:rect l="l" t="t" r="r" b="b"/>
            <a:pathLst>
              <a:path w="603250" h="1306829">
                <a:moveTo>
                  <a:pt x="91440" y="60959"/>
                </a:moveTo>
                <a:lnTo>
                  <a:pt x="91440" y="57911"/>
                </a:lnTo>
                <a:lnTo>
                  <a:pt x="89154" y="56387"/>
                </a:lnTo>
                <a:lnTo>
                  <a:pt x="10668" y="0"/>
                </a:lnTo>
                <a:lnTo>
                  <a:pt x="762" y="96011"/>
                </a:lnTo>
                <a:lnTo>
                  <a:pt x="0" y="98297"/>
                </a:lnTo>
                <a:lnTo>
                  <a:pt x="2286" y="101345"/>
                </a:lnTo>
                <a:lnTo>
                  <a:pt x="7620" y="101345"/>
                </a:lnTo>
                <a:lnTo>
                  <a:pt x="9906" y="99821"/>
                </a:lnTo>
                <a:lnTo>
                  <a:pt x="9906" y="10667"/>
                </a:lnTo>
                <a:lnTo>
                  <a:pt x="19050" y="6857"/>
                </a:lnTo>
                <a:lnTo>
                  <a:pt x="26334" y="23034"/>
                </a:lnTo>
                <a:lnTo>
                  <a:pt x="83820" y="64007"/>
                </a:lnTo>
                <a:lnTo>
                  <a:pt x="86106" y="65531"/>
                </a:lnTo>
                <a:lnTo>
                  <a:pt x="88392" y="64769"/>
                </a:lnTo>
                <a:lnTo>
                  <a:pt x="89916" y="62483"/>
                </a:lnTo>
                <a:lnTo>
                  <a:pt x="91440" y="60959"/>
                </a:lnTo>
                <a:close/>
              </a:path>
              <a:path w="603250" h="1306829">
                <a:moveTo>
                  <a:pt x="26334" y="23034"/>
                </a:moveTo>
                <a:lnTo>
                  <a:pt x="19050" y="6857"/>
                </a:lnTo>
                <a:lnTo>
                  <a:pt x="9906" y="10667"/>
                </a:lnTo>
                <a:lnTo>
                  <a:pt x="12192" y="15737"/>
                </a:lnTo>
                <a:lnTo>
                  <a:pt x="12192" y="12953"/>
                </a:lnTo>
                <a:lnTo>
                  <a:pt x="19050" y="9143"/>
                </a:lnTo>
                <a:lnTo>
                  <a:pt x="19050" y="17842"/>
                </a:lnTo>
                <a:lnTo>
                  <a:pt x="26334" y="23034"/>
                </a:lnTo>
                <a:close/>
              </a:path>
              <a:path w="603250" h="1306829">
                <a:moveTo>
                  <a:pt x="17202" y="26849"/>
                </a:moveTo>
                <a:lnTo>
                  <a:pt x="9906" y="10667"/>
                </a:lnTo>
                <a:lnTo>
                  <a:pt x="9906" y="96773"/>
                </a:lnTo>
                <a:lnTo>
                  <a:pt x="17202" y="26849"/>
                </a:lnTo>
                <a:close/>
              </a:path>
              <a:path w="603250" h="1306829">
                <a:moveTo>
                  <a:pt x="19050" y="9143"/>
                </a:moveTo>
                <a:lnTo>
                  <a:pt x="12192" y="12953"/>
                </a:lnTo>
                <a:lnTo>
                  <a:pt x="18205" y="17240"/>
                </a:lnTo>
                <a:lnTo>
                  <a:pt x="19050" y="9143"/>
                </a:lnTo>
                <a:close/>
              </a:path>
              <a:path w="603250" h="1306829">
                <a:moveTo>
                  <a:pt x="18205" y="17240"/>
                </a:moveTo>
                <a:lnTo>
                  <a:pt x="12192" y="12953"/>
                </a:lnTo>
                <a:lnTo>
                  <a:pt x="12192" y="15737"/>
                </a:lnTo>
                <a:lnTo>
                  <a:pt x="17202" y="26849"/>
                </a:lnTo>
                <a:lnTo>
                  <a:pt x="18205" y="17240"/>
                </a:lnTo>
                <a:close/>
              </a:path>
              <a:path w="603250" h="1306829">
                <a:moveTo>
                  <a:pt x="602742" y="1303019"/>
                </a:moveTo>
                <a:lnTo>
                  <a:pt x="26334" y="23034"/>
                </a:lnTo>
                <a:lnTo>
                  <a:pt x="18205" y="17240"/>
                </a:lnTo>
                <a:lnTo>
                  <a:pt x="17202" y="26849"/>
                </a:lnTo>
                <a:lnTo>
                  <a:pt x="594360" y="1306829"/>
                </a:lnTo>
                <a:lnTo>
                  <a:pt x="602742" y="1303019"/>
                </a:lnTo>
                <a:close/>
              </a:path>
              <a:path w="603250" h="1306829">
                <a:moveTo>
                  <a:pt x="19050" y="17842"/>
                </a:moveTo>
                <a:lnTo>
                  <a:pt x="19050" y="9143"/>
                </a:lnTo>
                <a:lnTo>
                  <a:pt x="18205" y="17240"/>
                </a:lnTo>
                <a:lnTo>
                  <a:pt x="19050" y="17842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45" name="object 45"/>
          <p:cNvSpPr/>
          <p:nvPr/>
        </p:nvSpPr>
        <p:spPr>
          <a:xfrm>
            <a:off x="674292" y="2556261"/>
            <a:ext cx="966232" cy="213686"/>
          </a:xfrm>
          <a:custGeom>
            <a:avLst/>
            <a:gdLst/>
            <a:ahLst/>
            <a:cxnLst/>
            <a:rect l="l" t="t" r="r" b="b"/>
            <a:pathLst>
              <a:path w="1254760" h="277494">
                <a:moveTo>
                  <a:pt x="1254252" y="230886"/>
                </a:moveTo>
                <a:lnTo>
                  <a:pt x="1254181" y="43857"/>
                </a:lnTo>
                <a:lnTo>
                  <a:pt x="1234533" y="8336"/>
                </a:lnTo>
                <a:lnTo>
                  <a:pt x="1207770" y="0"/>
                </a:lnTo>
                <a:lnTo>
                  <a:pt x="43930" y="70"/>
                </a:lnTo>
                <a:lnTo>
                  <a:pt x="8545" y="19718"/>
                </a:lnTo>
                <a:lnTo>
                  <a:pt x="0" y="46482"/>
                </a:lnTo>
                <a:lnTo>
                  <a:pt x="73" y="233510"/>
                </a:lnTo>
                <a:lnTo>
                  <a:pt x="20050" y="269031"/>
                </a:lnTo>
                <a:lnTo>
                  <a:pt x="46482" y="277368"/>
                </a:lnTo>
                <a:lnTo>
                  <a:pt x="1210394" y="277297"/>
                </a:lnTo>
                <a:lnTo>
                  <a:pt x="1245915" y="257649"/>
                </a:lnTo>
                <a:lnTo>
                  <a:pt x="1254252" y="230886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46" name="object 46"/>
          <p:cNvSpPr/>
          <p:nvPr/>
        </p:nvSpPr>
        <p:spPr>
          <a:xfrm>
            <a:off x="664905" y="2546286"/>
            <a:ext cx="984814" cy="233734"/>
          </a:xfrm>
          <a:custGeom>
            <a:avLst/>
            <a:gdLst/>
            <a:ahLst/>
            <a:cxnLst/>
            <a:rect l="l" t="t" r="r" b="b"/>
            <a:pathLst>
              <a:path w="1278889" h="303530">
                <a:moveTo>
                  <a:pt x="1278636" y="249174"/>
                </a:moveTo>
                <a:lnTo>
                  <a:pt x="1278636" y="52578"/>
                </a:lnTo>
                <a:lnTo>
                  <a:pt x="1275903" y="40014"/>
                </a:lnTo>
                <a:lnTo>
                  <a:pt x="1251091" y="9061"/>
                </a:lnTo>
                <a:lnTo>
                  <a:pt x="1219962" y="0"/>
                </a:lnTo>
                <a:lnTo>
                  <a:pt x="51027" y="686"/>
                </a:lnTo>
                <a:lnTo>
                  <a:pt x="16225" y="18585"/>
                </a:lnTo>
                <a:lnTo>
                  <a:pt x="0" y="54102"/>
                </a:lnTo>
                <a:lnTo>
                  <a:pt x="0" y="250698"/>
                </a:lnTo>
                <a:lnTo>
                  <a:pt x="22098" y="289560"/>
                </a:lnTo>
                <a:lnTo>
                  <a:pt x="25146" y="292100"/>
                </a:lnTo>
                <a:lnTo>
                  <a:pt x="25146" y="54864"/>
                </a:lnTo>
                <a:lnTo>
                  <a:pt x="26670" y="48768"/>
                </a:lnTo>
                <a:lnTo>
                  <a:pt x="28194" y="45720"/>
                </a:lnTo>
                <a:lnTo>
                  <a:pt x="32080" y="37096"/>
                </a:lnTo>
                <a:lnTo>
                  <a:pt x="32080" y="39178"/>
                </a:lnTo>
                <a:lnTo>
                  <a:pt x="38100" y="32766"/>
                </a:lnTo>
                <a:lnTo>
                  <a:pt x="40386" y="31242"/>
                </a:lnTo>
                <a:lnTo>
                  <a:pt x="49784" y="26527"/>
                </a:lnTo>
                <a:lnTo>
                  <a:pt x="49784" y="25869"/>
                </a:lnTo>
                <a:lnTo>
                  <a:pt x="52108" y="25361"/>
                </a:lnTo>
                <a:lnTo>
                  <a:pt x="52108" y="25869"/>
                </a:lnTo>
                <a:lnTo>
                  <a:pt x="1223772" y="25908"/>
                </a:lnTo>
                <a:lnTo>
                  <a:pt x="1229015" y="26948"/>
                </a:lnTo>
                <a:lnTo>
                  <a:pt x="1241104" y="32861"/>
                </a:lnTo>
                <a:lnTo>
                  <a:pt x="1249570" y="43313"/>
                </a:lnTo>
                <a:lnTo>
                  <a:pt x="1253490" y="56388"/>
                </a:lnTo>
                <a:lnTo>
                  <a:pt x="1253490" y="292195"/>
                </a:lnTo>
                <a:lnTo>
                  <a:pt x="1261806" y="285419"/>
                </a:lnTo>
                <a:lnTo>
                  <a:pt x="1270171" y="274738"/>
                </a:lnTo>
                <a:lnTo>
                  <a:pt x="1275933" y="262477"/>
                </a:lnTo>
                <a:lnTo>
                  <a:pt x="1278636" y="249174"/>
                </a:lnTo>
                <a:close/>
              </a:path>
              <a:path w="1278889" h="303530">
                <a:moveTo>
                  <a:pt x="1253490" y="292195"/>
                </a:moveTo>
                <a:lnTo>
                  <a:pt x="1253490" y="248412"/>
                </a:lnTo>
                <a:lnTo>
                  <a:pt x="1252211" y="253033"/>
                </a:lnTo>
                <a:lnTo>
                  <a:pt x="1245886" y="265264"/>
                </a:lnTo>
                <a:lnTo>
                  <a:pt x="1236448" y="273042"/>
                </a:lnTo>
                <a:lnTo>
                  <a:pt x="1223010" y="277368"/>
                </a:lnTo>
                <a:lnTo>
                  <a:pt x="56177" y="277351"/>
                </a:lnTo>
                <a:lnTo>
                  <a:pt x="43358" y="273756"/>
                </a:lnTo>
                <a:lnTo>
                  <a:pt x="32983" y="265368"/>
                </a:lnTo>
                <a:lnTo>
                  <a:pt x="26670" y="253746"/>
                </a:lnTo>
                <a:lnTo>
                  <a:pt x="25908" y="249936"/>
                </a:lnTo>
                <a:lnTo>
                  <a:pt x="25146" y="246888"/>
                </a:lnTo>
                <a:lnTo>
                  <a:pt x="25146" y="292100"/>
                </a:lnTo>
                <a:lnTo>
                  <a:pt x="58674" y="303276"/>
                </a:lnTo>
                <a:lnTo>
                  <a:pt x="1226820" y="302514"/>
                </a:lnTo>
                <a:lnTo>
                  <a:pt x="1239093" y="299892"/>
                </a:lnTo>
                <a:lnTo>
                  <a:pt x="1251295" y="293983"/>
                </a:lnTo>
                <a:lnTo>
                  <a:pt x="1253490" y="292195"/>
                </a:lnTo>
                <a:close/>
              </a:path>
              <a:path w="1278889" h="303530">
                <a:moveTo>
                  <a:pt x="32080" y="39178"/>
                </a:moveTo>
                <a:lnTo>
                  <a:pt x="32080" y="37096"/>
                </a:lnTo>
                <a:lnTo>
                  <a:pt x="31876" y="39395"/>
                </a:lnTo>
                <a:lnTo>
                  <a:pt x="32080" y="39178"/>
                </a:lnTo>
                <a:close/>
              </a:path>
              <a:path w="1278889" h="303530">
                <a:moveTo>
                  <a:pt x="52108" y="25361"/>
                </a:moveTo>
                <a:lnTo>
                  <a:pt x="49784" y="25869"/>
                </a:lnTo>
                <a:lnTo>
                  <a:pt x="51095" y="25869"/>
                </a:lnTo>
                <a:lnTo>
                  <a:pt x="52108" y="25361"/>
                </a:lnTo>
                <a:close/>
              </a:path>
              <a:path w="1278889" h="303530">
                <a:moveTo>
                  <a:pt x="51095" y="25869"/>
                </a:moveTo>
                <a:lnTo>
                  <a:pt x="49784" y="25869"/>
                </a:lnTo>
                <a:lnTo>
                  <a:pt x="49784" y="26527"/>
                </a:lnTo>
                <a:lnTo>
                  <a:pt x="51095" y="25869"/>
                </a:lnTo>
                <a:close/>
              </a:path>
              <a:path w="1278889" h="303530">
                <a:moveTo>
                  <a:pt x="52108" y="25869"/>
                </a:moveTo>
                <a:lnTo>
                  <a:pt x="52108" y="25361"/>
                </a:lnTo>
                <a:lnTo>
                  <a:pt x="51095" y="25869"/>
                </a:lnTo>
                <a:lnTo>
                  <a:pt x="52108" y="25869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47" name="object 47"/>
          <p:cNvSpPr txBox="1"/>
          <p:nvPr/>
        </p:nvSpPr>
        <p:spPr>
          <a:xfrm>
            <a:off x="794779" y="2564781"/>
            <a:ext cx="723696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吊装埋件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1638961" y="2659535"/>
            <a:ext cx="465024" cy="171633"/>
          </a:xfrm>
          <a:custGeom>
            <a:avLst/>
            <a:gdLst/>
            <a:ahLst/>
            <a:cxnLst/>
            <a:rect l="l" t="t" r="r" b="b"/>
            <a:pathLst>
              <a:path w="603885" h="222885">
                <a:moveTo>
                  <a:pt x="585944" y="195935"/>
                </a:moveTo>
                <a:lnTo>
                  <a:pt x="579449" y="188680"/>
                </a:lnTo>
                <a:lnTo>
                  <a:pt x="3048" y="0"/>
                </a:lnTo>
                <a:lnTo>
                  <a:pt x="0" y="9144"/>
                </a:lnTo>
                <a:lnTo>
                  <a:pt x="576656" y="197908"/>
                </a:lnTo>
                <a:lnTo>
                  <a:pt x="585944" y="195935"/>
                </a:lnTo>
                <a:close/>
              </a:path>
              <a:path w="603885" h="222885">
                <a:moveTo>
                  <a:pt x="596646" y="203435"/>
                </a:moveTo>
                <a:lnTo>
                  <a:pt x="596646" y="194309"/>
                </a:lnTo>
                <a:lnTo>
                  <a:pt x="593598" y="203453"/>
                </a:lnTo>
                <a:lnTo>
                  <a:pt x="576656" y="197908"/>
                </a:lnTo>
                <a:lnTo>
                  <a:pt x="507492" y="212597"/>
                </a:lnTo>
                <a:lnTo>
                  <a:pt x="505206" y="213359"/>
                </a:lnTo>
                <a:lnTo>
                  <a:pt x="503682" y="215645"/>
                </a:lnTo>
                <a:lnTo>
                  <a:pt x="503682" y="218693"/>
                </a:lnTo>
                <a:lnTo>
                  <a:pt x="504444" y="220979"/>
                </a:lnTo>
                <a:lnTo>
                  <a:pt x="506730" y="222503"/>
                </a:lnTo>
                <a:lnTo>
                  <a:pt x="509778" y="222503"/>
                </a:lnTo>
                <a:lnTo>
                  <a:pt x="596646" y="203435"/>
                </a:lnTo>
                <a:close/>
              </a:path>
              <a:path w="603885" h="222885">
                <a:moveTo>
                  <a:pt x="603504" y="201929"/>
                </a:moveTo>
                <a:lnTo>
                  <a:pt x="539496" y="129539"/>
                </a:lnTo>
                <a:lnTo>
                  <a:pt x="537972" y="128015"/>
                </a:lnTo>
                <a:lnTo>
                  <a:pt x="534924" y="128015"/>
                </a:lnTo>
                <a:lnTo>
                  <a:pt x="533400" y="129539"/>
                </a:lnTo>
                <a:lnTo>
                  <a:pt x="531114" y="131063"/>
                </a:lnTo>
                <a:lnTo>
                  <a:pt x="531114" y="134111"/>
                </a:lnTo>
                <a:lnTo>
                  <a:pt x="532638" y="136397"/>
                </a:lnTo>
                <a:lnTo>
                  <a:pt x="579449" y="188680"/>
                </a:lnTo>
                <a:lnTo>
                  <a:pt x="596646" y="194309"/>
                </a:lnTo>
                <a:lnTo>
                  <a:pt x="596646" y="203435"/>
                </a:lnTo>
                <a:lnTo>
                  <a:pt x="603504" y="201929"/>
                </a:lnTo>
                <a:close/>
              </a:path>
              <a:path w="603885" h="222885">
                <a:moveTo>
                  <a:pt x="593598" y="203453"/>
                </a:moveTo>
                <a:lnTo>
                  <a:pt x="593598" y="194309"/>
                </a:lnTo>
                <a:lnTo>
                  <a:pt x="591312" y="201929"/>
                </a:lnTo>
                <a:lnTo>
                  <a:pt x="585944" y="195935"/>
                </a:lnTo>
                <a:lnTo>
                  <a:pt x="576656" y="197908"/>
                </a:lnTo>
                <a:lnTo>
                  <a:pt x="593598" y="203453"/>
                </a:lnTo>
                <a:close/>
              </a:path>
              <a:path w="603885" h="222885">
                <a:moveTo>
                  <a:pt x="596646" y="194309"/>
                </a:moveTo>
                <a:lnTo>
                  <a:pt x="579449" y="188680"/>
                </a:lnTo>
                <a:lnTo>
                  <a:pt x="585944" y="195935"/>
                </a:lnTo>
                <a:lnTo>
                  <a:pt x="593598" y="194309"/>
                </a:lnTo>
                <a:lnTo>
                  <a:pt x="593598" y="203453"/>
                </a:lnTo>
                <a:lnTo>
                  <a:pt x="596646" y="194309"/>
                </a:lnTo>
                <a:close/>
              </a:path>
              <a:path w="603885" h="222885">
                <a:moveTo>
                  <a:pt x="593598" y="194309"/>
                </a:moveTo>
                <a:lnTo>
                  <a:pt x="585944" y="195935"/>
                </a:lnTo>
                <a:lnTo>
                  <a:pt x="591312" y="201929"/>
                </a:lnTo>
                <a:lnTo>
                  <a:pt x="593598" y="194309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49" name="object 49"/>
          <p:cNvSpPr/>
          <p:nvPr/>
        </p:nvSpPr>
        <p:spPr>
          <a:xfrm>
            <a:off x="4696675" y="2012902"/>
            <a:ext cx="944717" cy="233245"/>
          </a:xfrm>
          <a:custGeom>
            <a:avLst/>
            <a:gdLst/>
            <a:ahLst/>
            <a:cxnLst/>
            <a:rect l="l" t="t" r="r" b="b"/>
            <a:pathLst>
              <a:path w="1226820" h="302894">
                <a:moveTo>
                  <a:pt x="1226820" y="252221"/>
                </a:moveTo>
                <a:lnTo>
                  <a:pt x="1225955" y="41121"/>
                </a:lnTo>
                <a:lnTo>
                  <a:pt x="1202953" y="7800"/>
                </a:lnTo>
                <a:lnTo>
                  <a:pt x="1175766" y="0"/>
                </a:lnTo>
                <a:lnTo>
                  <a:pt x="41455" y="765"/>
                </a:lnTo>
                <a:lnTo>
                  <a:pt x="7726" y="23484"/>
                </a:lnTo>
                <a:lnTo>
                  <a:pt x="0" y="50291"/>
                </a:lnTo>
                <a:lnTo>
                  <a:pt x="741" y="260863"/>
                </a:lnTo>
                <a:lnTo>
                  <a:pt x="23146" y="294600"/>
                </a:lnTo>
                <a:lnTo>
                  <a:pt x="50292" y="302513"/>
                </a:lnTo>
                <a:lnTo>
                  <a:pt x="1185168" y="301650"/>
                </a:lnTo>
                <a:lnTo>
                  <a:pt x="1218985" y="278852"/>
                </a:lnTo>
                <a:lnTo>
                  <a:pt x="1226820" y="252221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50" name="object 50"/>
          <p:cNvSpPr/>
          <p:nvPr/>
        </p:nvSpPr>
        <p:spPr>
          <a:xfrm>
            <a:off x="4686700" y="2002926"/>
            <a:ext cx="964276" cy="253294"/>
          </a:xfrm>
          <a:custGeom>
            <a:avLst/>
            <a:gdLst/>
            <a:ahLst/>
            <a:cxnLst/>
            <a:rect l="l" t="t" r="r" b="b"/>
            <a:pathLst>
              <a:path w="1252220" h="328930">
                <a:moveTo>
                  <a:pt x="1251966" y="270510"/>
                </a:moveTo>
                <a:lnTo>
                  <a:pt x="1251966" y="56388"/>
                </a:lnTo>
                <a:lnTo>
                  <a:pt x="1247182" y="38933"/>
                </a:lnTo>
                <a:lnTo>
                  <a:pt x="1220659" y="8680"/>
                </a:lnTo>
                <a:lnTo>
                  <a:pt x="1189482" y="0"/>
                </a:lnTo>
                <a:lnTo>
                  <a:pt x="49877" y="1457"/>
                </a:lnTo>
                <a:lnTo>
                  <a:pt x="15903" y="21498"/>
                </a:lnTo>
                <a:lnTo>
                  <a:pt x="0" y="57912"/>
                </a:lnTo>
                <a:lnTo>
                  <a:pt x="0" y="272034"/>
                </a:lnTo>
                <a:lnTo>
                  <a:pt x="23622" y="313944"/>
                </a:lnTo>
                <a:lnTo>
                  <a:pt x="25146" y="315214"/>
                </a:lnTo>
                <a:lnTo>
                  <a:pt x="25146" y="58674"/>
                </a:lnTo>
                <a:lnTo>
                  <a:pt x="25908" y="54864"/>
                </a:lnTo>
                <a:lnTo>
                  <a:pt x="27432" y="51816"/>
                </a:lnTo>
                <a:lnTo>
                  <a:pt x="28194" y="48006"/>
                </a:lnTo>
                <a:lnTo>
                  <a:pt x="32067" y="43281"/>
                </a:lnTo>
                <a:lnTo>
                  <a:pt x="34010" y="36715"/>
                </a:lnTo>
                <a:lnTo>
                  <a:pt x="39624" y="33528"/>
                </a:lnTo>
                <a:lnTo>
                  <a:pt x="42672" y="32004"/>
                </a:lnTo>
                <a:lnTo>
                  <a:pt x="45720" y="29718"/>
                </a:lnTo>
                <a:lnTo>
                  <a:pt x="50787" y="27330"/>
                </a:lnTo>
                <a:lnTo>
                  <a:pt x="57594" y="25171"/>
                </a:lnTo>
                <a:lnTo>
                  <a:pt x="63246" y="25908"/>
                </a:lnTo>
                <a:lnTo>
                  <a:pt x="1194054" y="25908"/>
                </a:lnTo>
                <a:lnTo>
                  <a:pt x="1204218" y="28595"/>
                </a:lnTo>
                <a:lnTo>
                  <a:pt x="1215300" y="36032"/>
                </a:lnTo>
                <a:lnTo>
                  <a:pt x="1222948" y="47094"/>
                </a:lnTo>
                <a:lnTo>
                  <a:pt x="1226820" y="60198"/>
                </a:lnTo>
                <a:lnTo>
                  <a:pt x="1226820" y="315573"/>
                </a:lnTo>
                <a:lnTo>
                  <a:pt x="1236018" y="307285"/>
                </a:lnTo>
                <a:lnTo>
                  <a:pt x="1243877" y="296437"/>
                </a:lnTo>
                <a:lnTo>
                  <a:pt x="1249304" y="284061"/>
                </a:lnTo>
                <a:lnTo>
                  <a:pt x="1251966" y="270510"/>
                </a:lnTo>
                <a:close/>
              </a:path>
              <a:path w="1252220" h="328930">
                <a:moveTo>
                  <a:pt x="1226820" y="315573"/>
                </a:moveTo>
                <a:lnTo>
                  <a:pt x="1226820" y="269748"/>
                </a:lnTo>
                <a:lnTo>
                  <a:pt x="1224169" y="279421"/>
                </a:lnTo>
                <a:lnTo>
                  <a:pt x="1216550" y="290733"/>
                </a:lnTo>
                <a:lnTo>
                  <a:pt x="1205333" y="298995"/>
                </a:lnTo>
                <a:lnTo>
                  <a:pt x="1192530" y="302514"/>
                </a:lnTo>
                <a:lnTo>
                  <a:pt x="54627" y="301812"/>
                </a:lnTo>
                <a:lnTo>
                  <a:pt x="42543" y="296642"/>
                </a:lnTo>
                <a:lnTo>
                  <a:pt x="32849" y="287584"/>
                </a:lnTo>
                <a:lnTo>
                  <a:pt x="26670" y="275844"/>
                </a:lnTo>
                <a:lnTo>
                  <a:pt x="25146" y="268224"/>
                </a:lnTo>
                <a:lnTo>
                  <a:pt x="25146" y="315214"/>
                </a:lnTo>
                <a:lnTo>
                  <a:pt x="28194" y="317754"/>
                </a:lnTo>
                <a:lnTo>
                  <a:pt x="39199" y="323285"/>
                </a:lnTo>
                <a:lnTo>
                  <a:pt x="50286" y="326686"/>
                </a:lnTo>
                <a:lnTo>
                  <a:pt x="63246" y="328422"/>
                </a:lnTo>
                <a:lnTo>
                  <a:pt x="1196340" y="327660"/>
                </a:lnTo>
                <a:lnTo>
                  <a:pt x="1214344" y="322997"/>
                </a:lnTo>
                <a:lnTo>
                  <a:pt x="1226062" y="316256"/>
                </a:lnTo>
                <a:lnTo>
                  <a:pt x="1226820" y="315573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51" name="object 51"/>
          <p:cNvSpPr txBox="1"/>
          <p:nvPr/>
        </p:nvSpPr>
        <p:spPr>
          <a:xfrm>
            <a:off x="4806598" y="2030811"/>
            <a:ext cx="723696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脱模埋件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4108133" y="2126150"/>
            <a:ext cx="590693" cy="423949"/>
          </a:xfrm>
          <a:custGeom>
            <a:avLst/>
            <a:gdLst/>
            <a:ahLst/>
            <a:cxnLst/>
            <a:rect l="l" t="t" r="r" b="b"/>
            <a:pathLst>
              <a:path w="767079" h="550544">
                <a:moveTo>
                  <a:pt x="49530" y="464058"/>
                </a:moveTo>
                <a:lnTo>
                  <a:pt x="48006" y="461009"/>
                </a:lnTo>
                <a:lnTo>
                  <a:pt x="45720" y="459486"/>
                </a:lnTo>
                <a:lnTo>
                  <a:pt x="43434" y="458723"/>
                </a:lnTo>
                <a:lnTo>
                  <a:pt x="40386" y="459486"/>
                </a:lnTo>
                <a:lnTo>
                  <a:pt x="39624" y="462534"/>
                </a:lnTo>
                <a:lnTo>
                  <a:pt x="0" y="550164"/>
                </a:lnTo>
                <a:lnTo>
                  <a:pt x="5334" y="549656"/>
                </a:lnTo>
                <a:lnTo>
                  <a:pt x="5334" y="541020"/>
                </a:lnTo>
                <a:lnTo>
                  <a:pt x="18937" y="531283"/>
                </a:lnTo>
                <a:lnTo>
                  <a:pt x="48006" y="466344"/>
                </a:lnTo>
                <a:lnTo>
                  <a:pt x="49530" y="464058"/>
                </a:lnTo>
                <a:close/>
              </a:path>
              <a:path w="767079" h="550544">
                <a:moveTo>
                  <a:pt x="18937" y="531283"/>
                </a:moveTo>
                <a:lnTo>
                  <a:pt x="5334" y="541020"/>
                </a:lnTo>
                <a:lnTo>
                  <a:pt x="7620" y="544285"/>
                </a:lnTo>
                <a:lnTo>
                  <a:pt x="7620" y="540258"/>
                </a:lnTo>
                <a:lnTo>
                  <a:pt x="15247" y="539528"/>
                </a:lnTo>
                <a:lnTo>
                  <a:pt x="18937" y="531283"/>
                </a:lnTo>
                <a:close/>
              </a:path>
              <a:path w="767079" h="550544">
                <a:moveTo>
                  <a:pt x="100584" y="538734"/>
                </a:moveTo>
                <a:lnTo>
                  <a:pt x="100584" y="535686"/>
                </a:lnTo>
                <a:lnTo>
                  <a:pt x="99822" y="533400"/>
                </a:lnTo>
                <a:lnTo>
                  <a:pt x="97536" y="531876"/>
                </a:lnTo>
                <a:lnTo>
                  <a:pt x="95250" y="531876"/>
                </a:lnTo>
                <a:lnTo>
                  <a:pt x="24655" y="538628"/>
                </a:lnTo>
                <a:lnTo>
                  <a:pt x="10668" y="548640"/>
                </a:lnTo>
                <a:lnTo>
                  <a:pt x="5334" y="541020"/>
                </a:lnTo>
                <a:lnTo>
                  <a:pt x="5334" y="549656"/>
                </a:lnTo>
                <a:lnTo>
                  <a:pt x="95250" y="541092"/>
                </a:lnTo>
                <a:lnTo>
                  <a:pt x="98298" y="541020"/>
                </a:lnTo>
                <a:lnTo>
                  <a:pt x="100584" y="538734"/>
                </a:lnTo>
                <a:close/>
              </a:path>
              <a:path w="767079" h="550544">
                <a:moveTo>
                  <a:pt x="15247" y="539528"/>
                </a:moveTo>
                <a:lnTo>
                  <a:pt x="7620" y="540258"/>
                </a:lnTo>
                <a:lnTo>
                  <a:pt x="12192" y="546354"/>
                </a:lnTo>
                <a:lnTo>
                  <a:pt x="15247" y="539528"/>
                </a:lnTo>
                <a:close/>
              </a:path>
              <a:path w="767079" h="550544">
                <a:moveTo>
                  <a:pt x="24655" y="538628"/>
                </a:moveTo>
                <a:lnTo>
                  <a:pt x="15247" y="539528"/>
                </a:lnTo>
                <a:lnTo>
                  <a:pt x="12192" y="546354"/>
                </a:lnTo>
                <a:lnTo>
                  <a:pt x="7620" y="540258"/>
                </a:lnTo>
                <a:lnTo>
                  <a:pt x="7620" y="544285"/>
                </a:lnTo>
                <a:lnTo>
                  <a:pt x="10668" y="548640"/>
                </a:lnTo>
                <a:lnTo>
                  <a:pt x="24655" y="538628"/>
                </a:lnTo>
                <a:close/>
              </a:path>
              <a:path w="767079" h="550544">
                <a:moveTo>
                  <a:pt x="766572" y="7620"/>
                </a:moveTo>
                <a:lnTo>
                  <a:pt x="761238" y="0"/>
                </a:lnTo>
                <a:lnTo>
                  <a:pt x="18937" y="531283"/>
                </a:lnTo>
                <a:lnTo>
                  <a:pt x="15247" y="539528"/>
                </a:lnTo>
                <a:lnTo>
                  <a:pt x="24655" y="538628"/>
                </a:lnTo>
                <a:lnTo>
                  <a:pt x="766572" y="7620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53" name="object 53"/>
          <p:cNvSpPr/>
          <p:nvPr/>
        </p:nvSpPr>
        <p:spPr>
          <a:xfrm>
            <a:off x="563978" y="3746840"/>
            <a:ext cx="995571" cy="232756"/>
          </a:xfrm>
          <a:custGeom>
            <a:avLst/>
            <a:gdLst/>
            <a:ahLst/>
            <a:cxnLst/>
            <a:rect l="l" t="t" r="r" b="b"/>
            <a:pathLst>
              <a:path w="1292860" h="302260">
                <a:moveTo>
                  <a:pt x="1292352" y="251459"/>
                </a:moveTo>
                <a:lnTo>
                  <a:pt x="1291586" y="41455"/>
                </a:lnTo>
                <a:lnTo>
                  <a:pt x="1268867" y="7726"/>
                </a:lnTo>
                <a:lnTo>
                  <a:pt x="1242060" y="0"/>
                </a:lnTo>
                <a:lnTo>
                  <a:pt x="41455" y="741"/>
                </a:lnTo>
                <a:lnTo>
                  <a:pt x="7726" y="23146"/>
                </a:lnTo>
                <a:lnTo>
                  <a:pt x="0" y="50291"/>
                </a:lnTo>
                <a:lnTo>
                  <a:pt x="741" y="260296"/>
                </a:lnTo>
                <a:lnTo>
                  <a:pt x="23146" y="294025"/>
                </a:lnTo>
                <a:lnTo>
                  <a:pt x="50292" y="301751"/>
                </a:lnTo>
                <a:lnTo>
                  <a:pt x="1250701" y="301010"/>
                </a:lnTo>
                <a:lnTo>
                  <a:pt x="1284438" y="278605"/>
                </a:lnTo>
                <a:lnTo>
                  <a:pt x="1292352" y="251459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54" name="object 54"/>
          <p:cNvSpPr/>
          <p:nvPr/>
        </p:nvSpPr>
        <p:spPr>
          <a:xfrm>
            <a:off x="554003" y="3736864"/>
            <a:ext cx="1015131" cy="252316"/>
          </a:xfrm>
          <a:custGeom>
            <a:avLst/>
            <a:gdLst/>
            <a:ahLst/>
            <a:cxnLst/>
            <a:rect l="l" t="t" r="r" b="b"/>
            <a:pathLst>
              <a:path w="1318260" h="327660">
                <a:moveTo>
                  <a:pt x="1318260" y="264414"/>
                </a:moveTo>
                <a:lnTo>
                  <a:pt x="1318260" y="62484"/>
                </a:lnTo>
                <a:lnTo>
                  <a:pt x="1317498" y="55626"/>
                </a:lnTo>
                <a:lnTo>
                  <a:pt x="1296949" y="16063"/>
                </a:lnTo>
                <a:lnTo>
                  <a:pt x="1260348" y="0"/>
                </a:lnTo>
                <a:lnTo>
                  <a:pt x="49647" y="1301"/>
                </a:lnTo>
                <a:lnTo>
                  <a:pt x="15894" y="21197"/>
                </a:lnTo>
                <a:lnTo>
                  <a:pt x="0" y="57150"/>
                </a:lnTo>
                <a:lnTo>
                  <a:pt x="0" y="272034"/>
                </a:lnTo>
                <a:lnTo>
                  <a:pt x="23622" y="313944"/>
                </a:lnTo>
                <a:lnTo>
                  <a:pt x="25146" y="314960"/>
                </a:lnTo>
                <a:lnTo>
                  <a:pt x="25146" y="58674"/>
                </a:lnTo>
                <a:lnTo>
                  <a:pt x="25908" y="54864"/>
                </a:lnTo>
                <a:lnTo>
                  <a:pt x="27432" y="51054"/>
                </a:lnTo>
                <a:lnTo>
                  <a:pt x="28194" y="48006"/>
                </a:lnTo>
                <a:lnTo>
                  <a:pt x="31026" y="42849"/>
                </a:lnTo>
                <a:lnTo>
                  <a:pt x="34556" y="36779"/>
                </a:lnTo>
                <a:lnTo>
                  <a:pt x="39624" y="33528"/>
                </a:lnTo>
                <a:lnTo>
                  <a:pt x="42672" y="31242"/>
                </a:lnTo>
                <a:lnTo>
                  <a:pt x="45720" y="29718"/>
                </a:lnTo>
                <a:lnTo>
                  <a:pt x="50050" y="27012"/>
                </a:lnTo>
                <a:lnTo>
                  <a:pt x="58216" y="24828"/>
                </a:lnTo>
                <a:lnTo>
                  <a:pt x="63246" y="25146"/>
                </a:lnTo>
                <a:lnTo>
                  <a:pt x="1259586" y="25146"/>
                </a:lnTo>
                <a:lnTo>
                  <a:pt x="1270334" y="28617"/>
                </a:lnTo>
                <a:lnTo>
                  <a:pt x="1281393" y="36257"/>
                </a:lnTo>
                <a:lnTo>
                  <a:pt x="1289071" y="46913"/>
                </a:lnTo>
                <a:lnTo>
                  <a:pt x="1292352" y="60198"/>
                </a:lnTo>
                <a:lnTo>
                  <a:pt x="1292352" y="315325"/>
                </a:lnTo>
                <a:lnTo>
                  <a:pt x="1301429" y="307297"/>
                </a:lnTo>
                <a:lnTo>
                  <a:pt x="1309506" y="296302"/>
                </a:lnTo>
                <a:lnTo>
                  <a:pt x="1315008" y="283866"/>
                </a:lnTo>
                <a:lnTo>
                  <a:pt x="1317498" y="270510"/>
                </a:lnTo>
                <a:lnTo>
                  <a:pt x="1318260" y="264414"/>
                </a:lnTo>
                <a:close/>
              </a:path>
              <a:path w="1318260" h="327660">
                <a:moveTo>
                  <a:pt x="1292352" y="315325"/>
                </a:moveTo>
                <a:lnTo>
                  <a:pt x="1292352" y="268986"/>
                </a:lnTo>
                <a:lnTo>
                  <a:pt x="1289378" y="279878"/>
                </a:lnTo>
                <a:lnTo>
                  <a:pt x="1282031" y="290932"/>
                </a:lnTo>
                <a:lnTo>
                  <a:pt x="1271297" y="298593"/>
                </a:lnTo>
                <a:lnTo>
                  <a:pt x="1258062" y="302514"/>
                </a:lnTo>
                <a:lnTo>
                  <a:pt x="54680" y="301624"/>
                </a:lnTo>
                <a:lnTo>
                  <a:pt x="42477" y="296291"/>
                </a:lnTo>
                <a:lnTo>
                  <a:pt x="32767" y="287087"/>
                </a:lnTo>
                <a:lnTo>
                  <a:pt x="26670" y="275082"/>
                </a:lnTo>
                <a:lnTo>
                  <a:pt x="25146" y="267462"/>
                </a:lnTo>
                <a:lnTo>
                  <a:pt x="25146" y="314960"/>
                </a:lnTo>
                <a:lnTo>
                  <a:pt x="28194" y="316992"/>
                </a:lnTo>
                <a:lnTo>
                  <a:pt x="38229" y="322771"/>
                </a:lnTo>
                <a:lnTo>
                  <a:pt x="50653" y="326811"/>
                </a:lnTo>
                <a:lnTo>
                  <a:pt x="63246" y="327660"/>
                </a:lnTo>
                <a:lnTo>
                  <a:pt x="1261872" y="327660"/>
                </a:lnTo>
                <a:lnTo>
                  <a:pt x="1279302" y="322877"/>
                </a:lnTo>
                <a:lnTo>
                  <a:pt x="1291215" y="316329"/>
                </a:lnTo>
                <a:lnTo>
                  <a:pt x="1292352" y="315325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55" name="object 55"/>
          <p:cNvSpPr txBox="1"/>
          <p:nvPr/>
        </p:nvSpPr>
        <p:spPr>
          <a:xfrm>
            <a:off x="699134" y="3764748"/>
            <a:ext cx="723696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拉膜埋件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1557985" y="3664690"/>
            <a:ext cx="462579" cy="201950"/>
          </a:xfrm>
          <a:custGeom>
            <a:avLst/>
            <a:gdLst/>
            <a:ahLst/>
            <a:cxnLst/>
            <a:rect l="l" t="t" r="r" b="b"/>
            <a:pathLst>
              <a:path w="600710" h="262254">
                <a:moveTo>
                  <a:pt x="582557" y="20976"/>
                </a:moveTo>
                <a:lnTo>
                  <a:pt x="573276" y="19673"/>
                </a:lnTo>
                <a:lnTo>
                  <a:pt x="0" y="252983"/>
                </a:lnTo>
                <a:lnTo>
                  <a:pt x="3048" y="262127"/>
                </a:lnTo>
                <a:lnTo>
                  <a:pt x="576379" y="29096"/>
                </a:lnTo>
                <a:lnTo>
                  <a:pt x="582557" y="20976"/>
                </a:lnTo>
                <a:close/>
              </a:path>
              <a:path w="600710" h="262254">
                <a:moveTo>
                  <a:pt x="600456" y="13715"/>
                </a:moveTo>
                <a:lnTo>
                  <a:pt x="504444" y="0"/>
                </a:lnTo>
                <a:lnTo>
                  <a:pt x="502158" y="0"/>
                </a:lnTo>
                <a:lnTo>
                  <a:pt x="499872" y="1523"/>
                </a:lnTo>
                <a:lnTo>
                  <a:pt x="499110" y="4571"/>
                </a:lnTo>
                <a:lnTo>
                  <a:pt x="499110" y="6857"/>
                </a:lnTo>
                <a:lnTo>
                  <a:pt x="500634" y="9143"/>
                </a:lnTo>
                <a:lnTo>
                  <a:pt x="503682" y="9905"/>
                </a:lnTo>
                <a:lnTo>
                  <a:pt x="573276" y="19673"/>
                </a:lnTo>
                <a:lnTo>
                  <a:pt x="589788" y="12953"/>
                </a:lnTo>
                <a:lnTo>
                  <a:pt x="593598" y="22097"/>
                </a:lnTo>
                <a:lnTo>
                  <a:pt x="593598" y="22622"/>
                </a:lnTo>
                <a:lnTo>
                  <a:pt x="600456" y="13715"/>
                </a:lnTo>
                <a:close/>
              </a:path>
              <a:path w="600710" h="262254">
                <a:moveTo>
                  <a:pt x="593598" y="22622"/>
                </a:moveTo>
                <a:lnTo>
                  <a:pt x="593598" y="22097"/>
                </a:lnTo>
                <a:lnTo>
                  <a:pt x="576379" y="29096"/>
                </a:lnTo>
                <a:lnTo>
                  <a:pt x="534162" y="84581"/>
                </a:lnTo>
                <a:lnTo>
                  <a:pt x="532638" y="86867"/>
                </a:lnTo>
                <a:lnTo>
                  <a:pt x="532638" y="89153"/>
                </a:lnTo>
                <a:lnTo>
                  <a:pt x="536448" y="92963"/>
                </a:lnTo>
                <a:lnTo>
                  <a:pt x="539496" y="92201"/>
                </a:lnTo>
                <a:lnTo>
                  <a:pt x="541782" y="89915"/>
                </a:lnTo>
                <a:lnTo>
                  <a:pt x="593598" y="22622"/>
                </a:lnTo>
                <a:close/>
              </a:path>
              <a:path w="600710" h="262254">
                <a:moveTo>
                  <a:pt x="593598" y="22097"/>
                </a:moveTo>
                <a:lnTo>
                  <a:pt x="589788" y="12953"/>
                </a:lnTo>
                <a:lnTo>
                  <a:pt x="573276" y="19673"/>
                </a:lnTo>
                <a:lnTo>
                  <a:pt x="582557" y="20976"/>
                </a:lnTo>
                <a:lnTo>
                  <a:pt x="587502" y="14477"/>
                </a:lnTo>
                <a:lnTo>
                  <a:pt x="590550" y="22097"/>
                </a:lnTo>
                <a:lnTo>
                  <a:pt x="590550" y="23336"/>
                </a:lnTo>
                <a:lnTo>
                  <a:pt x="593598" y="22097"/>
                </a:lnTo>
                <a:close/>
              </a:path>
              <a:path w="600710" h="262254">
                <a:moveTo>
                  <a:pt x="590550" y="23336"/>
                </a:moveTo>
                <a:lnTo>
                  <a:pt x="590550" y="22097"/>
                </a:lnTo>
                <a:lnTo>
                  <a:pt x="582557" y="20976"/>
                </a:lnTo>
                <a:lnTo>
                  <a:pt x="576379" y="29096"/>
                </a:lnTo>
                <a:lnTo>
                  <a:pt x="590550" y="23336"/>
                </a:lnTo>
                <a:close/>
              </a:path>
              <a:path w="600710" h="262254">
                <a:moveTo>
                  <a:pt x="590550" y="22097"/>
                </a:moveTo>
                <a:lnTo>
                  <a:pt x="587502" y="14477"/>
                </a:lnTo>
                <a:lnTo>
                  <a:pt x="582557" y="20976"/>
                </a:lnTo>
                <a:lnTo>
                  <a:pt x="590550" y="22097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57" name="object 57"/>
          <p:cNvSpPr/>
          <p:nvPr/>
        </p:nvSpPr>
        <p:spPr>
          <a:xfrm>
            <a:off x="4585187" y="4192793"/>
            <a:ext cx="741300" cy="220043"/>
          </a:xfrm>
          <a:custGeom>
            <a:avLst/>
            <a:gdLst/>
            <a:ahLst/>
            <a:cxnLst/>
            <a:rect l="l" t="t" r="r" b="b"/>
            <a:pathLst>
              <a:path w="962659" h="285750">
                <a:moveTo>
                  <a:pt x="962406" y="238506"/>
                </a:moveTo>
                <a:lnTo>
                  <a:pt x="962142" y="42902"/>
                </a:lnTo>
                <a:lnTo>
                  <a:pt x="941256" y="8121"/>
                </a:lnTo>
                <a:lnTo>
                  <a:pt x="914400" y="0"/>
                </a:lnTo>
                <a:lnTo>
                  <a:pt x="42844" y="206"/>
                </a:lnTo>
                <a:lnTo>
                  <a:pt x="8203" y="20967"/>
                </a:lnTo>
                <a:lnTo>
                  <a:pt x="0" y="48006"/>
                </a:lnTo>
                <a:lnTo>
                  <a:pt x="155" y="242324"/>
                </a:lnTo>
                <a:lnTo>
                  <a:pt x="20599" y="277420"/>
                </a:lnTo>
                <a:lnTo>
                  <a:pt x="47244" y="285750"/>
                </a:lnTo>
                <a:lnTo>
                  <a:pt x="918922" y="285543"/>
                </a:lnTo>
                <a:lnTo>
                  <a:pt x="954161" y="264966"/>
                </a:lnTo>
                <a:lnTo>
                  <a:pt x="962406" y="238506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58" name="object 58"/>
          <p:cNvSpPr/>
          <p:nvPr/>
        </p:nvSpPr>
        <p:spPr>
          <a:xfrm>
            <a:off x="4575211" y="4183404"/>
            <a:ext cx="761347" cy="239602"/>
          </a:xfrm>
          <a:custGeom>
            <a:avLst/>
            <a:gdLst/>
            <a:ahLst/>
            <a:cxnLst/>
            <a:rect l="l" t="t" r="r" b="b"/>
            <a:pathLst>
              <a:path w="988695" h="311150">
                <a:moveTo>
                  <a:pt x="988313" y="250698"/>
                </a:moveTo>
                <a:lnTo>
                  <a:pt x="988313" y="59436"/>
                </a:lnTo>
                <a:lnTo>
                  <a:pt x="984570" y="39251"/>
                </a:lnTo>
                <a:lnTo>
                  <a:pt x="958976" y="8437"/>
                </a:lnTo>
                <a:lnTo>
                  <a:pt x="933450" y="0"/>
                </a:lnTo>
                <a:lnTo>
                  <a:pt x="50038" y="454"/>
                </a:lnTo>
                <a:lnTo>
                  <a:pt x="15258" y="20061"/>
                </a:lnTo>
                <a:lnTo>
                  <a:pt x="761" y="54864"/>
                </a:lnTo>
                <a:lnTo>
                  <a:pt x="0" y="60198"/>
                </a:lnTo>
                <a:lnTo>
                  <a:pt x="0" y="250698"/>
                </a:lnTo>
                <a:lnTo>
                  <a:pt x="13627" y="288388"/>
                </a:lnTo>
                <a:lnTo>
                  <a:pt x="25908" y="299720"/>
                </a:lnTo>
                <a:lnTo>
                  <a:pt x="25908" y="55626"/>
                </a:lnTo>
                <a:lnTo>
                  <a:pt x="26670" y="52578"/>
                </a:lnTo>
                <a:lnTo>
                  <a:pt x="27432" y="48768"/>
                </a:lnTo>
                <a:lnTo>
                  <a:pt x="28194" y="45720"/>
                </a:lnTo>
                <a:lnTo>
                  <a:pt x="30187" y="40271"/>
                </a:lnTo>
                <a:lnTo>
                  <a:pt x="35077" y="36868"/>
                </a:lnTo>
                <a:lnTo>
                  <a:pt x="38862" y="32766"/>
                </a:lnTo>
                <a:lnTo>
                  <a:pt x="931926" y="25146"/>
                </a:lnTo>
                <a:lnTo>
                  <a:pt x="938889" y="26765"/>
                </a:lnTo>
                <a:lnTo>
                  <a:pt x="950434" y="33710"/>
                </a:lnTo>
                <a:lnTo>
                  <a:pt x="959107" y="44632"/>
                </a:lnTo>
                <a:lnTo>
                  <a:pt x="962406" y="57150"/>
                </a:lnTo>
                <a:lnTo>
                  <a:pt x="962406" y="299377"/>
                </a:lnTo>
                <a:lnTo>
                  <a:pt x="970918" y="292359"/>
                </a:lnTo>
                <a:lnTo>
                  <a:pt x="979262" y="281659"/>
                </a:lnTo>
                <a:lnTo>
                  <a:pt x="984972" y="269388"/>
                </a:lnTo>
                <a:lnTo>
                  <a:pt x="987552" y="256032"/>
                </a:lnTo>
                <a:lnTo>
                  <a:pt x="988313" y="250698"/>
                </a:lnTo>
                <a:close/>
              </a:path>
              <a:path w="988695" h="311150">
                <a:moveTo>
                  <a:pt x="962406" y="299377"/>
                </a:moveTo>
                <a:lnTo>
                  <a:pt x="962406" y="254508"/>
                </a:lnTo>
                <a:lnTo>
                  <a:pt x="960740" y="261385"/>
                </a:lnTo>
                <a:lnTo>
                  <a:pt x="953975" y="273201"/>
                </a:lnTo>
                <a:lnTo>
                  <a:pt x="943439" y="281654"/>
                </a:lnTo>
                <a:lnTo>
                  <a:pt x="930402" y="284988"/>
                </a:lnTo>
                <a:lnTo>
                  <a:pt x="55057" y="284811"/>
                </a:lnTo>
                <a:lnTo>
                  <a:pt x="42653" y="280449"/>
                </a:lnTo>
                <a:lnTo>
                  <a:pt x="32788" y="271627"/>
                </a:lnTo>
                <a:lnTo>
                  <a:pt x="26670" y="259842"/>
                </a:lnTo>
                <a:lnTo>
                  <a:pt x="25908" y="256794"/>
                </a:lnTo>
                <a:lnTo>
                  <a:pt x="25908" y="299720"/>
                </a:lnTo>
                <a:lnTo>
                  <a:pt x="27432" y="300990"/>
                </a:lnTo>
                <a:lnTo>
                  <a:pt x="35152" y="305428"/>
                </a:lnTo>
                <a:lnTo>
                  <a:pt x="47633" y="308972"/>
                </a:lnTo>
                <a:lnTo>
                  <a:pt x="60198" y="310896"/>
                </a:lnTo>
                <a:lnTo>
                  <a:pt x="928116" y="310896"/>
                </a:lnTo>
                <a:lnTo>
                  <a:pt x="934212" y="310134"/>
                </a:lnTo>
                <a:lnTo>
                  <a:pt x="948307" y="307104"/>
                </a:lnTo>
                <a:lnTo>
                  <a:pt x="960434" y="301002"/>
                </a:lnTo>
                <a:lnTo>
                  <a:pt x="962406" y="299377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59" name="object 59"/>
          <p:cNvSpPr txBox="1"/>
          <p:nvPr/>
        </p:nvSpPr>
        <p:spPr>
          <a:xfrm>
            <a:off x="4681613" y="4204247"/>
            <a:ext cx="547662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灌浆孔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4256589" y="4264380"/>
            <a:ext cx="328597" cy="77259"/>
          </a:xfrm>
          <a:custGeom>
            <a:avLst/>
            <a:gdLst/>
            <a:ahLst/>
            <a:cxnLst/>
            <a:rect l="l" t="t" r="r" b="b"/>
            <a:pathLst>
              <a:path w="426720" h="100329">
                <a:moveTo>
                  <a:pt x="90677" y="94487"/>
                </a:moveTo>
                <a:lnTo>
                  <a:pt x="89915" y="91439"/>
                </a:lnTo>
                <a:lnTo>
                  <a:pt x="87629" y="90677"/>
                </a:lnTo>
                <a:lnTo>
                  <a:pt x="26928" y="54863"/>
                </a:lnTo>
                <a:lnTo>
                  <a:pt x="9144" y="54863"/>
                </a:lnTo>
                <a:lnTo>
                  <a:pt x="9144" y="44923"/>
                </a:lnTo>
                <a:lnTo>
                  <a:pt x="0" y="50291"/>
                </a:lnTo>
                <a:lnTo>
                  <a:pt x="83057" y="98298"/>
                </a:lnTo>
                <a:lnTo>
                  <a:pt x="85344" y="99821"/>
                </a:lnTo>
                <a:lnTo>
                  <a:pt x="88392" y="99060"/>
                </a:lnTo>
                <a:lnTo>
                  <a:pt x="89915" y="96774"/>
                </a:lnTo>
                <a:lnTo>
                  <a:pt x="90677" y="94487"/>
                </a:lnTo>
                <a:close/>
              </a:path>
              <a:path w="426720" h="100329">
                <a:moveTo>
                  <a:pt x="90677" y="5333"/>
                </a:moveTo>
                <a:lnTo>
                  <a:pt x="89915" y="3048"/>
                </a:lnTo>
                <a:lnTo>
                  <a:pt x="88392" y="762"/>
                </a:lnTo>
                <a:lnTo>
                  <a:pt x="85344" y="0"/>
                </a:lnTo>
                <a:lnTo>
                  <a:pt x="83057" y="1524"/>
                </a:lnTo>
                <a:lnTo>
                  <a:pt x="9144" y="44923"/>
                </a:lnTo>
                <a:lnTo>
                  <a:pt x="27195" y="44958"/>
                </a:lnTo>
                <a:lnTo>
                  <a:pt x="87629" y="9905"/>
                </a:lnTo>
                <a:lnTo>
                  <a:pt x="89915" y="8381"/>
                </a:lnTo>
                <a:lnTo>
                  <a:pt x="90677" y="5333"/>
                </a:lnTo>
                <a:close/>
              </a:path>
              <a:path w="426720" h="100329">
                <a:moveTo>
                  <a:pt x="27195" y="44958"/>
                </a:moveTo>
                <a:lnTo>
                  <a:pt x="9144" y="44958"/>
                </a:lnTo>
                <a:lnTo>
                  <a:pt x="9144" y="54863"/>
                </a:lnTo>
                <a:lnTo>
                  <a:pt x="11429" y="54863"/>
                </a:lnTo>
                <a:lnTo>
                  <a:pt x="11429" y="45719"/>
                </a:lnTo>
                <a:lnTo>
                  <a:pt x="18594" y="49946"/>
                </a:lnTo>
                <a:lnTo>
                  <a:pt x="27195" y="44958"/>
                </a:lnTo>
                <a:close/>
              </a:path>
              <a:path w="426720" h="100329">
                <a:moveTo>
                  <a:pt x="18594" y="49946"/>
                </a:moveTo>
                <a:lnTo>
                  <a:pt x="11429" y="45719"/>
                </a:lnTo>
                <a:lnTo>
                  <a:pt x="11429" y="54101"/>
                </a:lnTo>
                <a:lnTo>
                  <a:pt x="18594" y="49946"/>
                </a:lnTo>
                <a:close/>
              </a:path>
              <a:path w="426720" h="100329">
                <a:moveTo>
                  <a:pt x="26928" y="54863"/>
                </a:moveTo>
                <a:lnTo>
                  <a:pt x="18594" y="49946"/>
                </a:lnTo>
                <a:lnTo>
                  <a:pt x="11429" y="54101"/>
                </a:lnTo>
                <a:lnTo>
                  <a:pt x="11429" y="54863"/>
                </a:lnTo>
                <a:lnTo>
                  <a:pt x="26928" y="54863"/>
                </a:lnTo>
                <a:close/>
              </a:path>
              <a:path w="426720" h="100329">
                <a:moveTo>
                  <a:pt x="426720" y="54863"/>
                </a:moveTo>
                <a:lnTo>
                  <a:pt x="426720" y="44958"/>
                </a:lnTo>
                <a:lnTo>
                  <a:pt x="27195" y="44958"/>
                </a:lnTo>
                <a:lnTo>
                  <a:pt x="18594" y="49946"/>
                </a:lnTo>
                <a:lnTo>
                  <a:pt x="26928" y="54863"/>
                </a:lnTo>
                <a:lnTo>
                  <a:pt x="426720" y="54863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61" name="object 61"/>
          <p:cNvSpPr/>
          <p:nvPr/>
        </p:nvSpPr>
        <p:spPr>
          <a:xfrm>
            <a:off x="4263044" y="4389951"/>
            <a:ext cx="324196" cy="175545"/>
          </a:xfrm>
          <a:custGeom>
            <a:avLst/>
            <a:gdLst/>
            <a:ahLst/>
            <a:cxnLst/>
            <a:rect l="l" t="t" r="r" b="b"/>
            <a:pathLst>
              <a:path w="421004" h="227964">
                <a:moveTo>
                  <a:pt x="60197" y="144018"/>
                </a:moveTo>
                <a:lnTo>
                  <a:pt x="60197" y="140970"/>
                </a:lnTo>
                <a:lnTo>
                  <a:pt x="57911" y="140208"/>
                </a:lnTo>
                <a:lnTo>
                  <a:pt x="55625" y="138684"/>
                </a:lnTo>
                <a:lnTo>
                  <a:pt x="52577" y="139446"/>
                </a:lnTo>
                <a:lnTo>
                  <a:pt x="51053" y="141732"/>
                </a:lnTo>
                <a:lnTo>
                  <a:pt x="0" y="223266"/>
                </a:lnTo>
                <a:lnTo>
                  <a:pt x="6095" y="223556"/>
                </a:lnTo>
                <a:lnTo>
                  <a:pt x="6095" y="214122"/>
                </a:lnTo>
                <a:lnTo>
                  <a:pt x="21680" y="205982"/>
                </a:lnTo>
                <a:lnTo>
                  <a:pt x="59435" y="146304"/>
                </a:lnTo>
                <a:lnTo>
                  <a:pt x="60197" y="144018"/>
                </a:lnTo>
                <a:close/>
              </a:path>
              <a:path w="421004" h="227964">
                <a:moveTo>
                  <a:pt x="21680" y="205982"/>
                </a:moveTo>
                <a:lnTo>
                  <a:pt x="6095" y="214122"/>
                </a:lnTo>
                <a:lnTo>
                  <a:pt x="8381" y="218313"/>
                </a:lnTo>
                <a:lnTo>
                  <a:pt x="8381" y="214122"/>
                </a:lnTo>
                <a:lnTo>
                  <a:pt x="16314" y="214463"/>
                </a:lnTo>
                <a:lnTo>
                  <a:pt x="21680" y="205982"/>
                </a:lnTo>
                <a:close/>
              </a:path>
              <a:path w="421004" h="227964">
                <a:moveTo>
                  <a:pt x="101345" y="223265"/>
                </a:moveTo>
                <a:lnTo>
                  <a:pt x="101345" y="220218"/>
                </a:lnTo>
                <a:lnTo>
                  <a:pt x="99059" y="217932"/>
                </a:lnTo>
                <a:lnTo>
                  <a:pt x="96011" y="217899"/>
                </a:lnTo>
                <a:lnTo>
                  <a:pt x="25366" y="214854"/>
                </a:lnTo>
                <a:lnTo>
                  <a:pt x="10667" y="222504"/>
                </a:lnTo>
                <a:lnTo>
                  <a:pt x="6095" y="214122"/>
                </a:lnTo>
                <a:lnTo>
                  <a:pt x="6095" y="223556"/>
                </a:lnTo>
                <a:lnTo>
                  <a:pt x="96011" y="227838"/>
                </a:lnTo>
                <a:lnTo>
                  <a:pt x="99059" y="227838"/>
                </a:lnTo>
                <a:lnTo>
                  <a:pt x="100583" y="225552"/>
                </a:lnTo>
                <a:lnTo>
                  <a:pt x="101345" y="223265"/>
                </a:lnTo>
                <a:close/>
              </a:path>
              <a:path w="421004" h="227964">
                <a:moveTo>
                  <a:pt x="16314" y="214463"/>
                </a:moveTo>
                <a:lnTo>
                  <a:pt x="8381" y="214122"/>
                </a:lnTo>
                <a:lnTo>
                  <a:pt x="12191" y="220980"/>
                </a:lnTo>
                <a:lnTo>
                  <a:pt x="16314" y="214463"/>
                </a:lnTo>
                <a:close/>
              </a:path>
              <a:path w="421004" h="227964">
                <a:moveTo>
                  <a:pt x="25366" y="214854"/>
                </a:moveTo>
                <a:lnTo>
                  <a:pt x="16314" y="214463"/>
                </a:lnTo>
                <a:lnTo>
                  <a:pt x="12191" y="220980"/>
                </a:lnTo>
                <a:lnTo>
                  <a:pt x="8381" y="214122"/>
                </a:lnTo>
                <a:lnTo>
                  <a:pt x="8381" y="218313"/>
                </a:lnTo>
                <a:lnTo>
                  <a:pt x="10667" y="222504"/>
                </a:lnTo>
                <a:lnTo>
                  <a:pt x="25366" y="214854"/>
                </a:lnTo>
                <a:close/>
              </a:path>
              <a:path w="421004" h="227964">
                <a:moveTo>
                  <a:pt x="420623" y="9144"/>
                </a:moveTo>
                <a:lnTo>
                  <a:pt x="416051" y="0"/>
                </a:lnTo>
                <a:lnTo>
                  <a:pt x="21680" y="205982"/>
                </a:lnTo>
                <a:lnTo>
                  <a:pt x="16314" y="214463"/>
                </a:lnTo>
                <a:lnTo>
                  <a:pt x="25366" y="214854"/>
                </a:lnTo>
                <a:lnTo>
                  <a:pt x="420623" y="9144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62" name="object 62"/>
          <p:cNvSpPr/>
          <p:nvPr/>
        </p:nvSpPr>
        <p:spPr>
          <a:xfrm>
            <a:off x="4733056" y="3118983"/>
            <a:ext cx="821004" cy="239602"/>
          </a:xfrm>
          <a:custGeom>
            <a:avLst/>
            <a:gdLst/>
            <a:ahLst/>
            <a:cxnLst/>
            <a:rect l="l" t="t" r="r" b="b"/>
            <a:pathLst>
              <a:path w="1066165" h="311150">
                <a:moveTo>
                  <a:pt x="1066038" y="259079"/>
                </a:moveTo>
                <a:lnTo>
                  <a:pt x="1064856" y="40818"/>
                </a:lnTo>
                <a:lnTo>
                  <a:pt x="1041436" y="7720"/>
                </a:lnTo>
                <a:lnTo>
                  <a:pt x="1014222" y="0"/>
                </a:lnTo>
                <a:lnTo>
                  <a:pt x="40818" y="1216"/>
                </a:lnTo>
                <a:lnTo>
                  <a:pt x="7720" y="24939"/>
                </a:lnTo>
                <a:lnTo>
                  <a:pt x="0" y="51815"/>
                </a:lnTo>
                <a:lnTo>
                  <a:pt x="1216" y="270306"/>
                </a:lnTo>
                <a:lnTo>
                  <a:pt x="24939" y="303354"/>
                </a:lnTo>
                <a:lnTo>
                  <a:pt x="51816" y="310895"/>
                </a:lnTo>
                <a:lnTo>
                  <a:pt x="1025448" y="309714"/>
                </a:lnTo>
                <a:lnTo>
                  <a:pt x="1058496" y="286294"/>
                </a:lnTo>
                <a:lnTo>
                  <a:pt x="1066038" y="259079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63" name="object 63"/>
          <p:cNvSpPr/>
          <p:nvPr/>
        </p:nvSpPr>
        <p:spPr>
          <a:xfrm>
            <a:off x="4723666" y="3109008"/>
            <a:ext cx="840563" cy="259650"/>
          </a:xfrm>
          <a:custGeom>
            <a:avLst/>
            <a:gdLst/>
            <a:ahLst/>
            <a:cxnLst/>
            <a:rect l="l" t="t" r="r" b="b"/>
            <a:pathLst>
              <a:path w="1091565" h="337185">
                <a:moveTo>
                  <a:pt x="1091184" y="272034"/>
                </a:moveTo>
                <a:lnTo>
                  <a:pt x="1091184" y="64008"/>
                </a:lnTo>
                <a:lnTo>
                  <a:pt x="1090422" y="57912"/>
                </a:lnTo>
                <a:lnTo>
                  <a:pt x="1069234" y="16694"/>
                </a:lnTo>
                <a:lnTo>
                  <a:pt x="1032510" y="762"/>
                </a:lnTo>
                <a:lnTo>
                  <a:pt x="1026413" y="0"/>
                </a:lnTo>
                <a:lnTo>
                  <a:pt x="64769" y="695"/>
                </a:lnTo>
                <a:lnTo>
                  <a:pt x="24741" y="13981"/>
                </a:lnTo>
                <a:lnTo>
                  <a:pt x="2285" y="46482"/>
                </a:lnTo>
                <a:lnTo>
                  <a:pt x="0" y="58674"/>
                </a:lnTo>
                <a:lnTo>
                  <a:pt x="0" y="278892"/>
                </a:lnTo>
                <a:lnTo>
                  <a:pt x="23622" y="322326"/>
                </a:lnTo>
                <a:lnTo>
                  <a:pt x="25146" y="323414"/>
                </a:lnTo>
                <a:lnTo>
                  <a:pt x="25146" y="64770"/>
                </a:lnTo>
                <a:lnTo>
                  <a:pt x="25908" y="60198"/>
                </a:lnTo>
                <a:lnTo>
                  <a:pt x="25908" y="56388"/>
                </a:lnTo>
                <a:lnTo>
                  <a:pt x="28956" y="48768"/>
                </a:lnTo>
                <a:lnTo>
                  <a:pt x="32169" y="41922"/>
                </a:lnTo>
                <a:lnTo>
                  <a:pt x="33858" y="38811"/>
                </a:lnTo>
                <a:lnTo>
                  <a:pt x="40386" y="34290"/>
                </a:lnTo>
                <a:lnTo>
                  <a:pt x="42672" y="32004"/>
                </a:lnTo>
                <a:lnTo>
                  <a:pt x="46482" y="30480"/>
                </a:lnTo>
                <a:lnTo>
                  <a:pt x="49530" y="28194"/>
                </a:lnTo>
                <a:lnTo>
                  <a:pt x="60960" y="25908"/>
                </a:lnTo>
                <a:lnTo>
                  <a:pt x="1030986" y="25908"/>
                </a:lnTo>
                <a:lnTo>
                  <a:pt x="1062181" y="48604"/>
                </a:lnTo>
                <a:lnTo>
                  <a:pt x="1065276" y="61722"/>
                </a:lnTo>
                <a:lnTo>
                  <a:pt x="1065276" y="323559"/>
                </a:lnTo>
                <a:lnTo>
                  <a:pt x="1074613" y="314963"/>
                </a:lnTo>
                <a:lnTo>
                  <a:pt x="1082501" y="303950"/>
                </a:lnTo>
                <a:lnTo>
                  <a:pt x="1087904" y="291530"/>
                </a:lnTo>
                <a:lnTo>
                  <a:pt x="1090422" y="278130"/>
                </a:lnTo>
                <a:lnTo>
                  <a:pt x="1091184" y="272034"/>
                </a:lnTo>
                <a:close/>
              </a:path>
              <a:path w="1091565" h="337185">
                <a:moveTo>
                  <a:pt x="1065276" y="323559"/>
                </a:moveTo>
                <a:lnTo>
                  <a:pt x="1065276" y="276606"/>
                </a:lnTo>
                <a:lnTo>
                  <a:pt x="1062126" y="288110"/>
                </a:lnTo>
                <a:lnTo>
                  <a:pt x="1054261" y="299453"/>
                </a:lnTo>
                <a:lnTo>
                  <a:pt x="1043032" y="307667"/>
                </a:lnTo>
                <a:lnTo>
                  <a:pt x="1030224" y="310896"/>
                </a:lnTo>
                <a:lnTo>
                  <a:pt x="53936" y="309883"/>
                </a:lnTo>
                <a:lnTo>
                  <a:pt x="42225" y="304344"/>
                </a:lnTo>
                <a:lnTo>
                  <a:pt x="32920" y="295153"/>
                </a:lnTo>
                <a:lnTo>
                  <a:pt x="26670" y="283464"/>
                </a:lnTo>
                <a:lnTo>
                  <a:pt x="25146" y="275844"/>
                </a:lnTo>
                <a:lnTo>
                  <a:pt x="25146" y="323414"/>
                </a:lnTo>
                <a:lnTo>
                  <a:pt x="28956" y="326136"/>
                </a:lnTo>
                <a:lnTo>
                  <a:pt x="40864" y="332031"/>
                </a:lnTo>
                <a:lnTo>
                  <a:pt x="51672" y="335169"/>
                </a:lnTo>
                <a:lnTo>
                  <a:pt x="64770" y="336804"/>
                </a:lnTo>
                <a:lnTo>
                  <a:pt x="1027176" y="336804"/>
                </a:lnTo>
                <a:lnTo>
                  <a:pt x="1033272" y="336042"/>
                </a:lnTo>
                <a:lnTo>
                  <a:pt x="1052988" y="331062"/>
                </a:lnTo>
                <a:lnTo>
                  <a:pt x="1064641" y="324143"/>
                </a:lnTo>
                <a:lnTo>
                  <a:pt x="1065276" y="323559"/>
                </a:lnTo>
                <a:close/>
              </a:path>
            </a:pathLst>
          </a:custGeom>
          <a:solidFill>
            <a:srgbClr val="41719C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64" name="object 64"/>
          <p:cNvSpPr txBox="1"/>
          <p:nvPr/>
        </p:nvSpPr>
        <p:spPr>
          <a:xfrm>
            <a:off x="4869384" y="3140413"/>
            <a:ext cx="547662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385" dirty="0">
                <a:solidFill>
                  <a:srgbClr val="FFFF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拉结筋</a:t>
            </a:r>
            <a:endParaRPr sz="1385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3831173" y="3235753"/>
            <a:ext cx="903642" cy="403901"/>
          </a:xfrm>
          <a:custGeom>
            <a:avLst/>
            <a:gdLst/>
            <a:ahLst/>
            <a:cxnLst/>
            <a:rect l="l" t="t" r="r" b="b"/>
            <a:pathLst>
              <a:path w="1173479" h="524510">
                <a:moveTo>
                  <a:pt x="66294" y="438150"/>
                </a:moveTo>
                <a:lnTo>
                  <a:pt x="65532" y="435102"/>
                </a:lnTo>
                <a:lnTo>
                  <a:pt x="63246" y="433578"/>
                </a:lnTo>
                <a:lnTo>
                  <a:pt x="61722" y="432054"/>
                </a:lnTo>
                <a:lnTo>
                  <a:pt x="58674" y="432054"/>
                </a:lnTo>
                <a:lnTo>
                  <a:pt x="57150" y="434340"/>
                </a:lnTo>
                <a:lnTo>
                  <a:pt x="0" y="512064"/>
                </a:lnTo>
                <a:lnTo>
                  <a:pt x="6858" y="512886"/>
                </a:lnTo>
                <a:lnTo>
                  <a:pt x="6858" y="503682"/>
                </a:lnTo>
                <a:lnTo>
                  <a:pt x="23048" y="496668"/>
                </a:lnTo>
                <a:lnTo>
                  <a:pt x="64770" y="440436"/>
                </a:lnTo>
                <a:lnTo>
                  <a:pt x="66294" y="438150"/>
                </a:lnTo>
                <a:close/>
              </a:path>
              <a:path w="1173479" h="524510">
                <a:moveTo>
                  <a:pt x="23048" y="496668"/>
                </a:moveTo>
                <a:lnTo>
                  <a:pt x="6858" y="503682"/>
                </a:lnTo>
                <a:lnTo>
                  <a:pt x="9144" y="509168"/>
                </a:lnTo>
                <a:lnTo>
                  <a:pt x="9144" y="503682"/>
                </a:lnTo>
                <a:lnTo>
                  <a:pt x="17124" y="504653"/>
                </a:lnTo>
                <a:lnTo>
                  <a:pt x="23048" y="496668"/>
                </a:lnTo>
                <a:close/>
              </a:path>
              <a:path w="1173479" h="524510">
                <a:moveTo>
                  <a:pt x="101346" y="516636"/>
                </a:moveTo>
                <a:lnTo>
                  <a:pt x="99060" y="514350"/>
                </a:lnTo>
                <a:lnTo>
                  <a:pt x="96774" y="514350"/>
                </a:lnTo>
                <a:lnTo>
                  <a:pt x="26793" y="505830"/>
                </a:lnTo>
                <a:lnTo>
                  <a:pt x="10668" y="512826"/>
                </a:lnTo>
                <a:lnTo>
                  <a:pt x="6858" y="503682"/>
                </a:lnTo>
                <a:lnTo>
                  <a:pt x="6858" y="512886"/>
                </a:lnTo>
                <a:lnTo>
                  <a:pt x="95250" y="523494"/>
                </a:lnTo>
                <a:lnTo>
                  <a:pt x="98298" y="524256"/>
                </a:lnTo>
                <a:lnTo>
                  <a:pt x="100584" y="521970"/>
                </a:lnTo>
                <a:lnTo>
                  <a:pt x="100584" y="519684"/>
                </a:lnTo>
                <a:lnTo>
                  <a:pt x="101346" y="516636"/>
                </a:lnTo>
                <a:close/>
              </a:path>
              <a:path w="1173479" h="524510">
                <a:moveTo>
                  <a:pt x="17124" y="504653"/>
                </a:moveTo>
                <a:lnTo>
                  <a:pt x="9144" y="503682"/>
                </a:lnTo>
                <a:lnTo>
                  <a:pt x="12192" y="511302"/>
                </a:lnTo>
                <a:lnTo>
                  <a:pt x="17124" y="504653"/>
                </a:lnTo>
                <a:close/>
              </a:path>
              <a:path w="1173479" h="524510">
                <a:moveTo>
                  <a:pt x="26793" y="505830"/>
                </a:moveTo>
                <a:lnTo>
                  <a:pt x="17124" y="504653"/>
                </a:lnTo>
                <a:lnTo>
                  <a:pt x="12192" y="511302"/>
                </a:lnTo>
                <a:lnTo>
                  <a:pt x="9144" y="503682"/>
                </a:lnTo>
                <a:lnTo>
                  <a:pt x="9144" y="509168"/>
                </a:lnTo>
                <a:lnTo>
                  <a:pt x="10668" y="512826"/>
                </a:lnTo>
                <a:lnTo>
                  <a:pt x="26793" y="505830"/>
                </a:lnTo>
                <a:close/>
              </a:path>
              <a:path w="1173479" h="524510">
                <a:moveTo>
                  <a:pt x="1173480" y="8382"/>
                </a:moveTo>
                <a:lnTo>
                  <a:pt x="1169670" y="0"/>
                </a:lnTo>
                <a:lnTo>
                  <a:pt x="23048" y="496668"/>
                </a:lnTo>
                <a:lnTo>
                  <a:pt x="17124" y="504653"/>
                </a:lnTo>
                <a:lnTo>
                  <a:pt x="26793" y="505830"/>
                </a:lnTo>
                <a:lnTo>
                  <a:pt x="1173480" y="8382"/>
                </a:lnTo>
                <a:close/>
              </a:path>
            </a:pathLst>
          </a:custGeom>
          <a:solidFill>
            <a:srgbClr val="5698D3"/>
          </a:solidFill>
        </p:spPr>
        <p:txBody>
          <a:bodyPr wrap="square" lIns="0" tIns="0" rIns="0" bIns="0" rtlCol="0"/>
          <a:lstStyle/>
          <a:p>
            <a:endParaRPr sz="100"/>
          </a:p>
        </p:txBody>
      </p:sp>
      <p:sp>
        <p:nvSpPr>
          <p:cNvPr id="66" name="object 66"/>
          <p:cNvSpPr txBox="1"/>
          <p:nvPr/>
        </p:nvSpPr>
        <p:spPr>
          <a:xfrm>
            <a:off x="323898" y="908685"/>
            <a:ext cx="1395071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80"/>
              </a:lnSpc>
            </a:pPr>
            <a:r>
              <a:rPr sz="1540" b="1" dirty="0">
                <a:latin typeface="宋体" panose="02010600030101010101" pitchFamily="2" charset="-122"/>
                <a:cs typeface="宋体" panose="02010600030101010101" pitchFamily="2" charset="-122"/>
              </a:rPr>
              <a:t>预制</a:t>
            </a:r>
            <a:r>
              <a:rPr lang="zh-CN" sz="1540" b="1" dirty="0">
                <a:latin typeface="宋体" panose="02010600030101010101" pitchFamily="2" charset="-122"/>
                <a:cs typeface="宋体" panose="02010600030101010101" pitchFamily="2" charset="-122"/>
              </a:rPr>
              <a:t>内墙：</a:t>
            </a:r>
            <a:endParaRPr lang="zh-CN" sz="154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23850" y="116205"/>
            <a:ext cx="50387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sym typeface="+mn-ea"/>
              </a:rPr>
              <a:t>10</a:t>
            </a:r>
            <a:r>
              <a:rPr lang="zh-CN" altLang="en-US" dirty="0">
                <a:sym typeface="+mn-ea"/>
              </a:rPr>
              <a:t>、</a:t>
            </a:r>
            <a:r>
              <a:rPr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预制</a:t>
            </a:r>
            <a:r>
              <a:rPr lang="zh-CN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内墙</a:t>
            </a:r>
            <a:endParaRPr lang="zh-CN" altLang="en-US"/>
          </a:p>
        </p:txBody>
      </p:sp>
      <p:pic>
        <p:nvPicPr>
          <p:cNvPr id="68" name="图片 4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576580"/>
            <a:ext cx="2150110" cy="3121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" name="图片 5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4775" y="4149090"/>
            <a:ext cx="2417445" cy="2550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" name="object 23"/>
          <p:cNvSpPr txBox="1"/>
          <p:nvPr/>
        </p:nvSpPr>
        <p:spPr>
          <a:xfrm>
            <a:off x="6657975" y="188595"/>
            <a:ext cx="1778635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2155"/>
              </a:lnSpc>
            </a:pPr>
            <a:r>
              <a:rPr lang="zh-CN" sz="1385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承重内墙</a:t>
            </a:r>
            <a:endParaRPr lang="zh-CN" sz="1385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3" name="object 23"/>
          <p:cNvSpPr txBox="1"/>
          <p:nvPr/>
        </p:nvSpPr>
        <p:spPr>
          <a:xfrm>
            <a:off x="6884035" y="3716655"/>
            <a:ext cx="1558925" cy="276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ts val="2155"/>
              </a:lnSpc>
            </a:pPr>
            <a:r>
              <a:rPr lang="zh-CN" sz="1385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非承重内墙</a:t>
            </a:r>
            <a:endParaRPr lang="zh-CN" sz="1385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0825" y="115888"/>
            <a:ext cx="7993063" cy="5746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三、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与装配式建筑相关的规范、规程、标准、图集</a:t>
            </a:r>
            <a:endParaRPr kumimoji="1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23850" y="819785"/>
          <a:ext cx="8568690" cy="5753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90"/>
                <a:gridCol w="3564255"/>
                <a:gridCol w="2268220"/>
                <a:gridCol w="2016125"/>
              </a:tblGrid>
              <a:tr h="427355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序号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名称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编号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备注</a:t>
                      </a:r>
                      <a:endParaRPr lang="zh-CN" altLang="en-US" b="1" dirty="0"/>
                    </a:p>
                  </a:txBody>
                  <a:tcPr/>
                </a:tc>
              </a:tr>
              <a:tr h="42799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装配式混凝土建筑技术标准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GB/T 51231-2016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</a:tr>
              <a:tr h="427355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 dirty="0" smtClean="0"/>
                        <a:t>装配式混凝土结构技术规程</a:t>
                      </a:r>
                      <a:endParaRPr lang="zh-CN" alt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JGJ 1-2014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</a:tr>
              <a:tr h="427355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装配式住宅建筑设计标准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JGJ/T 398-2017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</a:tr>
              <a:tr h="428625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b="1" dirty="0" smtClean="0"/>
                        <a:t>装配式住宅装修技术规程</a:t>
                      </a:r>
                      <a:endParaRPr lang="zh-CN" altLang="en-US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DB34 /T 5070-2017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安徽省</a:t>
                      </a:r>
                      <a:endParaRPr lang="zh-CN" altLang="en-US" b="1" dirty="0"/>
                    </a:p>
                  </a:txBody>
                  <a:tcPr/>
                </a:tc>
              </a:tr>
              <a:tr h="427355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装配式钢结构建筑技术标准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GB/T 51232-2016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</a:tr>
              <a:tr h="738505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6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装配整体式建筑预制混凝土构件制作与验收规程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DB34 /T 5033-2015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安徽省</a:t>
                      </a:r>
                      <a:endParaRPr lang="zh-CN" altLang="en-US" b="1" dirty="0"/>
                    </a:p>
                  </a:txBody>
                  <a:tcPr/>
                </a:tc>
              </a:tr>
              <a:tr h="738505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装配整体式混凝土结构工程施工及验收规程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DB34 /T 5043-2016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安徽省</a:t>
                      </a:r>
                      <a:endParaRPr lang="zh-CN" altLang="en-US" b="1" dirty="0"/>
                    </a:p>
                  </a:txBody>
                  <a:tcPr/>
                </a:tc>
              </a:tr>
              <a:tr h="427355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装配式混凝土建筑施工规程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T/CCIAT 0001-2017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协会团体标准</a:t>
                      </a:r>
                      <a:endParaRPr lang="zh-CN" altLang="en-US" b="1" dirty="0"/>
                    </a:p>
                  </a:txBody>
                  <a:tcPr/>
                </a:tc>
              </a:tr>
              <a:tr h="427355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9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装配式建筑评价标准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 dirty="0" smtClean="0"/>
                        <a:t>GB/T 51129-2017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1" dirty="0"/>
                    </a:p>
                  </a:txBody>
                  <a:tcPr/>
                </a:tc>
              </a:tr>
              <a:tr h="42799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装配式混凝土结构施工技术标准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ZJQ08-SGJB 013-2017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中建八局</a:t>
                      </a:r>
                      <a:endParaRPr lang="zh-CN" altLang="en-US" b="1" dirty="0"/>
                    </a:p>
                  </a:txBody>
                  <a:tcPr/>
                </a:tc>
              </a:tr>
              <a:tr h="427355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11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装配式混凝土结构检测技术规程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DB34 /T 5072-2017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安徽省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Documents\Tencent Files\1047080558\FileRecv\MobileFile\IMG_20181105_07380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" y="116205"/>
            <a:ext cx="2299970" cy="3068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Picture 12" descr="D:\Documents\Tencent Files\1047080558\FileRecv\MobileFile\IMG_20181105_0737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95" y="1196340"/>
            <a:ext cx="2326640" cy="303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13" descr="D:\Documents\Tencent Files\1047080558\FileRecv\MobileFile\IMG_20181105_0737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2235200"/>
            <a:ext cx="2341245" cy="3122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Picture 8" descr="D:\Documents\Tencent Files\1047080558\FileRecv\MobileFile\IMG_20181105_0737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8085" y="3429000"/>
            <a:ext cx="2649855" cy="3220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8" name="Picture 9" descr="D:\Documents\Tencent Files\1047080558\FileRecv\MobileFile\IMG_20181105_07372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5920" y="135890"/>
            <a:ext cx="2286000" cy="3048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Picture 4" descr="D:\Documents\Tencent Files\1047080558\FileRecv\MobileFile\IMG_20181105_07363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4565" y="1628775"/>
            <a:ext cx="2135505" cy="284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7" descr="D:\Documents\Tencent Files\1047080558\FileRecv\MobileFile\IMG_20181105_073705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7160" y="3543935"/>
            <a:ext cx="2242820" cy="299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Picture 3" descr="D:\Documents\Tencent Files\1047080558\FileRecv\MobileFile\IMG_20181025_113046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36235" y="135890"/>
            <a:ext cx="2353945" cy="281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Picture 6" descr="D:\Documents\Tencent Files\1047080558\FileRecv\MobileFile\IMG_20181105_073657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68035" y="1412875"/>
            <a:ext cx="2083435" cy="2792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Picture 10" descr="D:\Documents\Tencent Files\1047080558\FileRecv\MobileFile\IMG_20181105_073728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99835" y="2780665"/>
            <a:ext cx="1806575" cy="2474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2" name="Picture 11" descr="D:\Documents\Tencent Files\1047080558\FileRecv\MobileFile\IMG_20181105_073736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92315" y="4004945"/>
            <a:ext cx="1791335" cy="23888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1"/>
          <p:cNvSpPr txBox="1"/>
          <p:nvPr/>
        </p:nvSpPr>
        <p:spPr>
          <a:xfrm>
            <a:off x="179388" y="411163"/>
            <a:ext cx="8856662" cy="618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15G107-1 </a:t>
            </a:r>
            <a:r>
              <a:rPr lang="zh-CN" altLang="en-US" dirty="0">
                <a:latin typeface="Arial" panose="020B0604020202020204" pitchFamily="34" charset="0"/>
              </a:rPr>
              <a:t>装配式混凝土结构表示方法及示例（剪力墙结构）</a:t>
            </a:r>
            <a:r>
              <a:rPr lang="en-US" altLang="zh-CN" dirty="0">
                <a:latin typeface="Arial" panose="020B0604020202020204" pitchFamily="34" charset="0"/>
              </a:rPr>
              <a:t>(1)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15G310-1 </a:t>
            </a:r>
            <a:r>
              <a:rPr lang="zh-CN" altLang="en-US" dirty="0">
                <a:latin typeface="Arial" panose="020B0604020202020204" pitchFamily="34" charset="0"/>
              </a:rPr>
              <a:t>装配式混凝土连接节点构造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15G310-2 </a:t>
            </a:r>
            <a:r>
              <a:rPr lang="zh-CN" altLang="en-US" dirty="0">
                <a:latin typeface="Arial" panose="020B0604020202020204" pitchFamily="34" charset="0"/>
              </a:rPr>
              <a:t>装配式混凝土连接节点构造</a:t>
            </a:r>
            <a:r>
              <a:rPr lang="en-US" altLang="zh-CN" dirty="0">
                <a:latin typeface="Arial" panose="020B0604020202020204" pitchFamily="34" charset="0"/>
              </a:rPr>
              <a:t>(2)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15G365-1 </a:t>
            </a:r>
            <a:r>
              <a:rPr lang="zh-CN" altLang="en-US" dirty="0">
                <a:latin typeface="Arial" panose="020B0604020202020204" pitchFamily="34" charset="0"/>
              </a:rPr>
              <a:t>预制混凝土剪力墙外墙板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15G365-2 </a:t>
            </a:r>
            <a:r>
              <a:rPr lang="zh-CN" altLang="en-US" dirty="0">
                <a:latin typeface="Arial" panose="020B0604020202020204" pitchFamily="34" charset="0"/>
              </a:rPr>
              <a:t>预制混凝土剪力墙内墙板</a:t>
            </a:r>
            <a:r>
              <a:rPr lang="en-US" altLang="zh-CN" dirty="0">
                <a:latin typeface="Arial" panose="020B0604020202020204" pitchFamily="34" charset="0"/>
              </a:rPr>
              <a:t>(1)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15G366-1 </a:t>
            </a:r>
            <a:r>
              <a:rPr lang="zh-CN" altLang="en-US" dirty="0">
                <a:latin typeface="Arial" panose="020B0604020202020204" pitchFamily="34" charset="0"/>
              </a:rPr>
              <a:t>桁架钢筋混凝土叠合板</a:t>
            </a:r>
            <a:r>
              <a:rPr lang="en-US" altLang="zh-CN" dirty="0">
                <a:latin typeface="Arial" panose="020B0604020202020204" pitchFamily="34" charset="0"/>
              </a:rPr>
              <a:t>(60mm</a:t>
            </a:r>
            <a:r>
              <a:rPr lang="zh-CN" altLang="en-US" dirty="0">
                <a:latin typeface="Arial" panose="020B0604020202020204" pitchFamily="34" charset="0"/>
              </a:rPr>
              <a:t>厚底板</a:t>
            </a:r>
            <a:r>
              <a:rPr lang="en-US" altLang="zh-CN" dirty="0">
                <a:latin typeface="Arial" panose="020B0604020202020204" pitchFamily="34" charset="0"/>
              </a:rPr>
              <a:t>)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15G367-1 </a:t>
            </a:r>
            <a:r>
              <a:rPr lang="zh-CN" altLang="en-US" dirty="0">
                <a:latin typeface="Arial" panose="020B0604020202020204" pitchFamily="34" charset="0"/>
              </a:rPr>
              <a:t>预制钢筋混凝土板式楼梯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15G368-1 </a:t>
            </a:r>
            <a:r>
              <a:rPr lang="zh-CN" altLang="en-US" dirty="0">
                <a:latin typeface="Arial" panose="020B0604020202020204" pitchFamily="34" charset="0"/>
              </a:rPr>
              <a:t>预制钢筋混凝土阳台板、空调板及女儿墙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15J939-1 </a:t>
            </a:r>
            <a:r>
              <a:rPr lang="zh-CN" altLang="en-US" dirty="0">
                <a:latin typeface="Arial" panose="020B0604020202020204" pitchFamily="34" charset="0"/>
              </a:rPr>
              <a:t>装配式混凝土结构住宅建筑设计示例（剪力墙结构）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16G906 </a:t>
            </a:r>
            <a:r>
              <a:rPr lang="zh-CN" altLang="en-US" dirty="0">
                <a:latin typeface="Arial" panose="020B0604020202020204" pitchFamily="34" charset="0"/>
              </a:rPr>
              <a:t>装配式混凝土剪力墙结构住宅施工工艺图解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DB34T5043-2016</a:t>
            </a:r>
            <a:r>
              <a:rPr lang="zh-CN" altLang="en-US" dirty="0">
                <a:latin typeface="Arial" panose="020B0604020202020204" pitchFamily="34" charset="0"/>
              </a:rPr>
              <a:t>装配整体式混凝土结构工程施工及验收规程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ts val="4000"/>
              </a:lnSpc>
            </a:pPr>
            <a:r>
              <a:rPr lang="en-US" altLang="zh-CN" dirty="0">
                <a:latin typeface="Arial" panose="020B0604020202020204" pitchFamily="34" charset="0"/>
              </a:rPr>
              <a:t>JGJ1-2014</a:t>
            </a:r>
            <a:r>
              <a:rPr lang="zh-CN" altLang="en-US" dirty="0">
                <a:latin typeface="Arial" panose="020B0604020202020204" pitchFamily="34" charset="0"/>
              </a:rPr>
              <a:t>装配式混凝土结构技术规程附条文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987" name="TextBox 2"/>
          <p:cNvSpPr txBox="1"/>
          <p:nvPr/>
        </p:nvSpPr>
        <p:spPr>
          <a:xfrm>
            <a:off x="395288" y="115888"/>
            <a:ext cx="24479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图集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 rot="5400000">
            <a:off x="115094" y="1835944"/>
            <a:ext cx="1279525" cy="1008063"/>
          </a:xfrm>
          <a:prstGeom prst="chevron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燕尾形 10"/>
          <p:cNvSpPr/>
          <p:nvPr/>
        </p:nvSpPr>
        <p:spPr>
          <a:xfrm rot="5400000">
            <a:off x="115888" y="4787900"/>
            <a:ext cx="1277938" cy="1008063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燕尾形 11"/>
          <p:cNvSpPr/>
          <p:nvPr/>
        </p:nvSpPr>
        <p:spPr>
          <a:xfrm rot="5400000">
            <a:off x="115888" y="3348038"/>
            <a:ext cx="1277938" cy="100806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7" name="文本框 12"/>
          <p:cNvSpPr txBox="1"/>
          <p:nvPr/>
        </p:nvSpPr>
        <p:spPr>
          <a:xfrm>
            <a:off x="179388" y="2060575"/>
            <a:ext cx="12795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起步期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8" name="文本框 13"/>
          <p:cNvSpPr txBox="1"/>
          <p:nvPr/>
        </p:nvSpPr>
        <p:spPr>
          <a:xfrm>
            <a:off x="250825" y="5157788"/>
            <a:ext cx="12096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成熟期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9" name="文本框 14"/>
          <p:cNvSpPr txBox="1"/>
          <p:nvPr/>
        </p:nvSpPr>
        <p:spPr>
          <a:xfrm>
            <a:off x="179388" y="3716338"/>
            <a:ext cx="12969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发展期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47813" y="1916113"/>
            <a:ext cx="7488238" cy="79216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20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世纪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60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年代） 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解决的重点是建立工业化生产（建造）体系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76375" y="3500438"/>
            <a:ext cx="7416800" cy="79216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20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世纪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70-80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年代）  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解决的重点是提高产品（住宅）的质量和性价比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03350" y="4797425"/>
            <a:ext cx="7416800" cy="101123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（20世纪90年代-至今）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解决的重点是进一步降低住宅的物耗和环境负荷，发展资源循环型住宅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8443" name="MH_SubTitle_2"/>
          <p:cNvSpPr txBox="1"/>
          <p:nvPr>
            <p:custDataLst>
              <p:tags r:id="rId1"/>
            </p:custDataLst>
          </p:nvPr>
        </p:nvSpPr>
        <p:spPr>
          <a:xfrm>
            <a:off x="323850" y="836613"/>
            <a:ext cx="648017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、国外装配式建筑发展状况</a:t>
            </a:r>
            <a:r>
              <a:rPr lang="en-US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--</a:t>
            </a:r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发展历程</a:t>
            </a:r>
            <a:endParaRPr lang="zh-CN" altLang="en-US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388" y="260350"/>
            <a:ext cx="53292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一、</a:t>
            </a:r>
            <a:r>
              <a:rPr kumimoji="0" lang="zh-CN" altLang="en-US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装配式建筑的发展历程</a:t>
            </a:r>
            <a:endParaRPr kumimoji="0" lang="en-US" altLang="zh-CN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54610"/>
            <a:ext cx="3380105" cy="2280285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301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591310"/>
            <a:ext cx="3380105" cy="223012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301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05" y="2996565"/>
            <a:ext cx="3380740" cy="2461895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4034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130" y="54610"/>
            <a:ext cx="3828415" cy="2157095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4035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6540" y="1412875"/>
            <a:ext cx="3836035" cy="241427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4036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6585" y="3141345"/>
            <a:ext cx="3828415" cy="194564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5058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0235" y="4439285"/>
            <a:ext cx="3122295" cy="210058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5060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38070" y="4511040"/>
            <a:ext cx="3137535" cy="2101215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5061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10050" y="4582795"/>
            <a:ext cx="3121660" cy="210185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45059" name="Pictur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50230" y="4654550"/>
            <a:ext cx="3166745" cy="2100580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组合 6"/>
          <p:cNvGrpSpPr/>
          <p:nvPr/>
        </p:nvGrpSpPr>
        <p:grpSpPr>
          <a:xfrm>
            <a:off x="141288" y="4764088"/>
            <a:ext cx="8861425" cy="1981200"/>
            <a:chOff x="97" y="4260"/>
            <a:chExt cx="19025" cy="4363"/>
          </a:xfrm>
        </p:grpSpPr>
        <p:sp>
          <p:nvSpPr>
            <p:cNvPr id="46109" name="矩形 12"/>
            <p:cNvSpPr/>
            <p:nvPr/>
          </p:nvSpPr>
          <p:spPr>
            <a:xfrm>
              <a:off x="98" y="7880"/>
              <a:ext cx="4621" cy="739"/>
            </a:xfrm>
            <a:prstGeom prst="rect">
              <a:avLst/>
            </a:prstGeom>
            <a:solidFill>
              <a:srgbClr val="005BAA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sz="1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6110" name="矩形 16"/>
            <p:cNvSpPr/>
            <p:nvPr/>
          </p:nvSpPr>
          <p:spPr>
            <a:xfrm>
              <a:off x="4929" y="7880"/>
              <a:ext cx="4618" cy="739"/>
            </a:xfrm>
            <a:prstGeom prst="rect">
              <a:avLst/>
            </a:prstGeom>
            <a:solidFill>
              <a:srgbClr val="ED7D31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sz="1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6111" name="矩形 20"/>
            <p:cNvSpPr/>
            <p:nvPr/>
          </p:nvSpPr>
          <p:spPr>
            <a:xfrm>
              <a:off x="9753" y="7880"/>
              <a:ext cx="4622" cy="739"/>
            </a:xfrm>
            <a:prstGeom prst="rect">
              <a:avLst/>
            </a:prstGeom>
            <a:solidFill>
              <a:srgbClr val="53C3B0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sz="1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6112" name="矩形 20"/>
            <p:cNvSpPr/>
            <p:nvPr/>
          </p:nvSpPr>
          <p:spPr>
            <a:xfrm>
              <a:off x="14500" y="7884"/>
              <a:ext cx="4622" cy="739"/>
            </a:xfrm>
            <a:prstGeom prst="rect">
              <a:avLst/>
            </a:prstGeom>
            <a:solidFill>
              <a:srgbClr val="91BA5B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sz="100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46113" name="Picture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" y="4267"/>
              <a:ext cx="4620" cy="362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6114" name="图片 5" descr="201603031635193135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29" y="4267"/>
              <a:ext cx="4618" cy="36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6115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00" y="4260"/>
              <a:ext cx="4622" cy="36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6116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500" y="6003"/>
              <a:ext cx="1417" cy="188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6083" name="TextBox 13"/>
          <p:cNvSpPr/>
          <p:nvPr/>
        </p:nvSpPr>
        <p:spPr>
          <a:xfrm>
            <a:off x="542925" y="6423025"/>
            <a:ext cx="1349375" cy="30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rPr>
              <a:t>预制外墙</a:t>
            </a:r>
            <a:endParaRPr lang="zh-CN" altLang="en-US" sz="1400" dirty="0">
              <a:solidFill>
                <a:schemeClr val="bg1"/>
              </a:solidFill>
              <a:latin typeface="方正兰亭粗黑_GBK"/>
              <a:sym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1412875"/>
            <a:ext cx="9144000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marR="0" lvl="0" indent="-1714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 装配整体式剪力墙结构体系竖向采用灌浆套筒连接，水平采用边缘构件连接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宋体" panose="02010600030101010101" pitchFamily="2" charset="-122"/>
              </a:rPr>
              <a:t>。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  <p:sp>
        <p:nvSpPr>
          <p:cNvPr id="46085" name="TextBox 13"/>
          <p:cNvSpPr/>
          <p:nvPr/>
        </p:nvSpPr>
        <p:spPr>
          <a:xfrm>
            <a:off x="2854325" y="6411913"/>
            <a:ext cx="1347788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rPr>
              <a:t>管件套筒</a:t>
            </a:r>
            <a:endParaRPr lang="zh-CN" altLang="en-US" sz="1400" dirty="0">
              <a:solidFill>
                <a:schemeClr val="bg1"/>
              </a:solidFill>
              <a:latin typeface="方正兰亭粗黑_GBK"/>
              <a:sym typeface="宋体" panose="02010600030101010101" pitchFamily="2" charset="-122"/>
            </a:endParaRPr>
          </a:p>
        </p:txBody>
      </p:sp>
      <p:sp>
        <p:nvSpPr>
          <p:cNvPr id="46086" name="TextBox 13"/>
          <p:cNvSpPr/>
          <p:nvPr/>
        </p:nvSpPr>
        <p:spPr>
          <a:xfrm>
            <a:off x="5041900" y="6408738"/>
            <a:ext cx="1347788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rPr>
              <a:t>保温连接件</a:t>
            </a:r>
            <a:endParaRPr lang="zh-CN" altLang="en-US" sz="1400" dirty="0">
              <a:solidFill>
                <a:schemeClr val="bg1"/>
              </a:solidFill>
              <a:latin typeface="方正兰亭粗黑_GBK"/>
              <a:sym typeface="宋体" panose="02010600030101010101" pitchFamily="2" charset="-122"/>
            </a:endParaRPr>
          </a:p>
        </p:txBody>
      </p:sp>
      <p:sp>
        <p:nvSpPr>
          <p:cNvPr id="46087" name="TextBox 13"/>
          <p:cNvSpPr/>
          <p:nvPr/>
        </p:nvSpPr>
        <p:spPr>
          <a:xfrm>
            <a:off x="7316788" y="6423025"/>
            <a:ext cx="1349375" cy="30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rPr>
              <a:t>灌浆料</a:t>
            </a:r>
            <a:endParaRPr lang="zh-CN" altLang="en-US" sz="1400" dirty="0">
              <a:solidFill>
                <a:schemeClr val="bg1"/>
              </a:solidFill>
              <a:latin typeface="方正兰亭粗黑_GBK"/>
              <a:sym typeface="宋体" panose="02010600030101010101" pitchFamily="2" charset="-122"/>
            </a:endParaRPr>
          </a:p>
        </p:txBody>
      </p:sp>
      <p:grpSp>
        <p:nvGrpSpPr>
          <p:cNvPr id="46088" name="组合 20"/>
          <p:cNvGrpSpPr/>
          <p:nvPr/>
        </p:nvGrpSpPr>
        <p:grpSpPr>
          <a:xfrm>
            <a:off x="274638" y="2513013"/>
            <a:ext cx="4767262" cy="2305050"/>
            <a:chOff x="70" y="2421"/>
            <a:chExt cx="13534" cy="7537"/>
          </a:xfrm>
        </p:grpSpPr>
        <p:pic>
          <p:nvPicPr>
            <p:cNvPr id="46100" name="图片 2"/>
            <p:cNvPicPr>
              <a:picLocks noChangeAspect="1"/>
            </p:cNvPicPr>
            <p:nvPr/>
          </p:nvPicPr>
          <p:blipFill>
            <a:blip r:embed="rId5"/>
            <a:srcRect l="-128" t="8983" r="128" b="3847"/>
            <a:stretch>
              <a:fillRect/>
            </a:stretch>
          </p:blipFill>
          <p:spPr>
            <a:xfrm>
              <a:off x="535" y="2728"/>
              <a:ext cx="11654" cy="723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7" name="直接箭头连接符 6"/>
            <p:cNvCxnSpPr/>
            <p:nvPr/>
          </p:nvCxnSpPr>
          <p:spPr>
            <a:xfrm flipV="1">
              <a:off x="3572" y="2992"/>
              <a:ext cx="613" cy="61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02" name="文本框 7"/>
            <p:cNvSpPr txBox="1"/>
            <p:nvPr/>
          </p:nvSpPr>
          <p:spPr>
            <a:xfrm>
              <a:off x="4275" y="2822"/>
              <a:ext cx="2129" cy="7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预制</a:t>
              </a:r>
              <a:r>
                <a:rPr lang="en-US" altLang="zh-CN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PCF</a:t>
              </a:r>
              <a:endParaRPr lang="en-US" altLang="zh-CN" sz="9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 flipH="1" flipV="1">
              <a:off x="1025" y="3532"/>
              <a:ext cx="352" cy="118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04" name="文本框 9"/>
            <p:cNvSpPr txBox="1"/>
            <p:nvPr/>
          </p:nvSpPr>
          <p:spPr>
            <a:xfrm>
              <a:off x="70" y="2595"/>
              <a:ext cx="2531" cy="12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预制复合保温外墙</a:t>
              </a:r>
              <a:endParaRPr lang="zh-CN" altLang="en-US" sz="9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" name="直接箭头连接符 5"/>
            <p:cNvCxnSpPr/>
            <p:nvPr/>
          </p:nvCxnSpPr>
          <p:spPr>
            <a:xfrm flipV="1">
              <a:off x="10111" y="2821"/>
              <a:ext cx="433" cy="62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06" name="文本框 13"/>
            <p:cNvSpPr txBox="1"/>
            <p:nvPr/>
          </p:nvSpPr>
          <p:spPr>
            <a:xfrm>
              <a:off x="10779" y="2421"/>
              <a:ext cx="2825" cy="7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预制叠合楼面板</a:t>
              </a:r>
              <a:endParaRPr lang="zh-CN" altLang="en-US" sz="9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 flipH="1">
              <a:off x="7394" y="7368"/>
              <a:ext cx="690" cy="123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108" name="文本框 17"/>
            <p:cNvSpPr txBox="1"/>
            <p:nvPr/>
          </p:nvSpPr>
          <p:spPr>
            <a:xfrm>
              <a:off x="6023" y="8595"/>
              <a:ext cx="2401" cy="7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900" dirty="0">
                  <a:solidFill>
                    <a:srgbClr val="0066FF"/>
                  </a:solidFill>
                  <a:latin typeface="Calibri" panose="020F0502020204030204" pitchFamily="34" charset="0"/>
                </a:rPr>
                <a:t>灌浆套筒</a:t>
              </a:r>
              <a:endParaRPr lang="zh-CN" altLang="en-US" sz="900" dirty="0">
                <a:solidFill>
                  <a:srgbClr val="0066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6089" name="组合 24"/>
          <p:cNvGrpSpPr/>
          <p:nvPr/>
        </p:nvGrpSpPr>
        <p:grpSpPr>
          <a:xfrm>
            <a:off x="4738688" y="2687638"/>
            <a:ext cx="2222500" cy="1692275"/>
            <a:chOff x="13245" y="1590"/>
            <a:chExt cx="4789" cy="4070"/>
          </a:xfrm>
        </p:grpSpPr>
        <p:pic>
          <p:nvPicPr>
            <p:cNvPr id="46097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245" y="1590"/>
              <a:ext cx="3693" cy="4070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9" name="直接箭头连接符 18"/>
            <p:cNvCxnSpPr/>
            <p:nvPr/>
          </p:nvCxnSpPr>
          <p:spPr>
            <a:xfrm flipV="1">
              <a:off x="15554" y="2865"/>
              <a:ext cx="452" cy="55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099" name="文本框 19"/>
            <p:cNvSpPr txBox="1"/>
            <p:nvPr/>
          </p:nvSpPr>
          <p:spPr>
            <a:xfrm>
              <a:off x="15555" y="2358"/>
              <a:ext cx="2479" cy="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临时固定斜撑</a:t>
              </a:r>
              <a:endParaRPr lang="zh-CN" altLang="en-US" sz="9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090" name="组合 25"/>
          <p:cNvGrpSpPr/>
          <p:nvPr/>
        </p:nvGrpSpPr>
        <p:grpSpPr>
          <a:xfrm>
            <a:off x="6772275" y="2665413"/>
            <a:ext cx="2230438" cy="1658937"/>
            <a:chOff x="12901" y="5508"/>
            <a:chExt cx="5957" cy="4585"/>
          </a:xfrm>
        </p:grpSpPr>
        <p:pic>
          <p:nvPicPr>
            <p:cNvPr id="46094" name="图片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901" y="6404"/>
              <a:ext cx="5639" cy="36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5" name="文本框 23"/>
            <p:cNvSpPr txBox="1"/>
            <p:nvPr/>
          </p:nvSpPr>
          <p:spPr>
            <a:xfrm>
              <a:off x="16738" y="5508"/>
              <a:ext cx="2120" cy="6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9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施工外挂架</a:t>
              </a:r>
              <a:endParaRPr lang="zh-CN" altLang="en-US" sz="9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 flipV="1">
              <a:off x="16200" y="6144"/>
              <a:ext cx="924" cy="93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091" name="图片 11"/>
          <p:cNvPicPr>
            <a:picLocks noChangeAspect="1"/>
          </p:cNvPicPr>
          <p:nvPr/>
        </p:nvPicPr>
        <p:blipFill>
          <a:blip r:embed="rId8"/>
          <a:srcRect l="5304"/>
          <a:stretch>
            <a:fillRect/>
          </a:stretch>
        </p:blipFill>
        <p:spPr>
          <a:xfrm>
            <a:off x="4629150" y="4818063"/>
            <a:ext cx="2200275" cy="1519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2" name="MH_SubTitle_2"/>
          <p:cNvSpPr txBox="1"/>
          <p:nvPr>
            <p:custDataLst>
              <p:tags r:id="rId9"/>
            </p:custDataLst>
          </p:nvPr>
        </p:nvSpPr>
        <p:spPr>
          <a:xfrm>
            <a:off x="179388" y="908050"/>
            <a:ext cx="7056437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、装配整体式剪力墙结构体系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TextBox 76"/>
          <p:cNvSpPr txBox="1">
            <a:spLocks noChangeArrowheads="1"/>
          </p:cNvSpPr>
          <p:nvPr/>
        </p:nvSpPr>
        <p:spPr bwMode="auto">
          <a:xfrm>
            <a:off x="179388" y="115888"/>
            <a:ext cx="81375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marR="0" indent="-34290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四、</a:t>
            </a:r>
            <a:r>
              <a:rPr kumimoji="0" lang="zh-CN" altLang="en-US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装配式建筑的主要结构体系</a:t>
            </a:r>
            <a:endParaRPr kumimoji="1" lang="en-US" altLang="zh-CN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8" descr="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4263" y="4051300"/>
            <a:ext cx="1924050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13" descr="DSC_04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463" y="1617663"/>
            <a:ext cx="1930400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8" name="灯片编号占位符 3"/>
          <p:cNvSpPr txBox="1">
            <a:spLocks noGrp="1"/>
          </p:cNvSpPr>
          <p:nvPr>
            <p:ph type="sldNum" sz="quarter" idx="4"/>
          </p:nvPr>
        </p:nvSpPr>
        <p:spPr>
          <a:xfrm>
            <a:off x="6478588" y="6450013"/>
            <a:ext cx="2057400" cy="365125"/>
          </a:xfrm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3130" lvl="2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0330" lvl="3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7530" lvl="4" indent="127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1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>
              <a:buFont typeface="Arial" panose="020B0604020202020204" pitchFamily="34" charset="0"/>
              <a:buChar char="•"/>
            </a:pPr>
            <a:fld id="{9A0DB2DC-4C9A-4742-B13C-FB6460FD3503}" type="slidenum">
              <a:rPr lang="zh-CN" altLang="en-US" sz="1400" dirty="0">
                <a:solidFill>
                  <a:srgbClr val="898989"/>
                </a:solidFill>
              </a:rPr>
            </a:fld>
            <a:endParaRPr lang="zh-CN" altLang="en-US" sz="1400" dirty="0">
              <a:solidFill>
                <a:srgbClr val="898989"/>
              </a:solidFill>
            </a:endParaRPr>
          </a:p>
        </p:txBody>
      </p:sp>
      <p:grpSp>
        <p:nvGrpSpPr>
          <p:cNvPr id="47109" name="组合 4"/>
          <p:cNvGrpSpPr/>
          <p:nvPr/>
        </p:nvGrpSpPr>
        <p:grpSpPr>
          <a:xfrm>
            <a:off x="250825" y="3408363"/>
            <a:ext cx="2160588" cy="500062"/>
            <a:chOff x="528" y="5672"/>
            <a:chExt cx="4521" cy="788"/>
          </a:xfrm>
        </p:grpSpPr>
        <p:sp>
          <p:nvSpPr>
            <p:cNvPr id="47138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005BAA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139" name="TextBox 13"/>
            <p:cNvSpPr/>
            <p:nvPr/>
          </p:nvSpPr>
          <p:spPr>
            <a:xfrm>
              <a:off x="528" y="5733"/>
              <a:ext cx="4521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预制叠合楼板</a:t>
              </a:r>
              <a:endParaRPr lang="en-US" altLang="zh-CN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sp>
        <p:nvSpPr>
          <p:cNvPr id="47110" name="文本框 7"/>
          <p:cNvSpPr txBox="1"/>
          <p:nvPr/>
        </p:nvSpPr>
        <p:spPr>
          <a:xfrm>
            <a:off x="179388" y="333375"/>
            <a:ext cx="8964612" cy="942975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lstStyle/>
          <a:p>
            <a:pPr algn="just" ea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宋体" panose="02010600030101010101" pitchFamily="2" charset="-122"/>
              </a:rPr>
              <a:t>装配式</a:t>
            </a:r>
            <a:r>
              <a:rPr lang="en-US" altLang="zh-CN" sz="2000" dirty="0">
                <a:solidFill>
                  <a:srgbClr val="595959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剪力墙结构主要部品部件：剪力墙、叠合楼板，叠合梁、楼梯、阳台、空调板、飘窗、内隔墙、PCF板等。</a:t>
            </a:r>
            <a:endParaRPr lang="en-US" altLang="zh-CN" sz="2000" dirty="0">
              <a:solidFill>
                <a:srgbClr val="595959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7111" name="组合 8"/>
          <p:cNvGrpSpPr/>
          <p:nvPr/>
        </p:nvGrpSpPr>
        <p:grpSpPr>
          <a:xfrm>
            <a:off x="2555875" y="3409950"/>
            <a:ext cx="2160588" cy="500063"/>
            <a:chOff x="705" y="5672"/>
            <a:chExt cx="4540" cy="788"/>
          </a:xfrm>
        </p:grpSpPr>
        <p:sp>
          <p:nvSpPr>
            <p:cNvPr id="47136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ED7D31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137" name="TextBox 13"/>
            <p:cNvSpPr/>
            <p:nvPr/>
          </p:nvSpPr>
          <p:spPr>
            <a:xfrm>
              <a:off x="705" y="5733"/>
              <a:ext cx="4540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预制剪力墙</a:t>
              </a:r>
              <a:endParaRPr lang="en-US" altLang="zh-CN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47112" name="组合 11"/>
          <p:cNvGrpSpPr/>
          <p:nvPr/>
        </p:nvGrpSpPr>
        <p:grpSpPr>
          <a:xfrm>
            <a:off x="4787900" y="3411538"/>
            <a:ext cx="2089150" cy="500062"/>
            <a:chOff x="752" y="5672"/>
            <a:chExt cx="4389" cy="788"/>
          </a:xfrm>
        </p:grpSpPr>
        <p:sp>
          <p:nvSpPr>
            <p:cNvPr id="47134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53C3B0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135" name="TextBox 13"/>
            <p:cNvSpPr/>
            <p:nvPr/>
          </p:nvSpPr>
          <p:spPr>
            <a:xfrm>
              <a:off x="752" y="5733"/>
              <a:ext cx="4389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预制楼梯</a:t>
              </a:r>
              <a:endParaRPr lang="en-US" altLang="zh-CN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pic>
        <p:nvPicPr>
          <p:cNvPr id="47113" name="图片 13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7538" y="1617663"/>
            <a:ext cx="1919287" cy="1800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14" name="组合 21"/>
          <p:cNvGrpSpPr/>
          <p:nvPr/>
        </p:nvGrpSpPr>
        <p:grpSpPr>
          <a:xfrm>
            <a:off x="6877050" y="3411538"/>
            <a:ext cx="2016125" cy="500062"/>
            <a:chOff x="797" y="5672"/>
            <a:chExt cx="4235" cy="788"/>
          </a:xfrm>
        </p:grpSpPr>
        <p:sp>
          <p:nvSpPr>
            <p:cNvPr id="47132" name="矩形 2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91BA5B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133" name="TextBox 13"/>
            <p:cNvSpPr/>
            <p:nvPr/>
          </p:nvSpPr>
          <p:spPr>
            <a:xfrm>
              <a:off x="797" y="5733"/>
              <a:ext cx="4234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预制阳台</a:t>
              </a:r>
              <a:endParaRPr lang="en-US" altLang="zh-CN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47115" name="组合 24"/>
          <p:cNvGrpSpPr/>
          <p:nvPr/>
        </p:nvGrpSpPr>
        <p:grpSpPr>
          <a:xfrm>
            <a:off x="323850" y="5849938"/>
            <a:ext cx="2087563" cy="500062"/>
            <a:chOff x="648" y="5672"/>
            <a:chExt cx="4384" cy="788"/>
          </a:xfrm>
        </p:grpSpPr>
        <p:sp>
          <p:nvSpPr>
            <p:cNvPr id="47130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005BAA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131" name="TextBox 13"/>
            <p:cNvSpPr/>
            <p:nvPr/>
          </p:nvSpPr>
          <p:spPr>
            <a:xfrm>
              <a:off x="648" y="5733"/>
              <a:ext cx="3891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预制内隔墙</a:t>
              </a:r>
              <a:endParaRPr lang="zh-CN" altLang="en-US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47116" name="组合 27"/>
          <p:cNvGrpSpPr/>
          <p:nvPr/>
        </p:nvGrpSpPr>
        <p:grpSpPr>
          <a:xfrm>
            <a:off x="2268538" y="5849938"/>
            <a:ext cx="2519362" cy="869950"/>
            <a:chOff x="975" y="5672"/>
            <a:chExt cx="4057" cy="1370"/>
          </a:xfrm>
        </p:grpSpPr>
        <p:sp>
          <p:nvSpPr>
            <p:cNvPr id="47128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ED7D31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129" name="TextBox 13"/>
            <p:cNvSpPr/>
            <p:nvPr/>
          </p:nvSpPr>
          <p:spPr>
            <a:xfrm>
              <a:off x="1665" y="5733"/>
              <a:ext cx="2874" cy="13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</a:t>
              </a:r>
              <a:r>
                <a:rPr lang="en-US" altLang="zh-CN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PCF</a:t>
              </a:r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板</a:t>
              </a:r>
              <a:endParaRPr lang="zh-CN" altLang="en-US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47117" name="组合 30"/>
          <p:cNvGrpSpPr/>
          <p:nvPr/>
        </p:nvGrpSpPr>
        <p:grpSpPr>
          <a:xfrm>
            <a:off x="4860925" y="5845175"/>
            <a:ext cx="1957388" cy="500063"/>
            <a:chOff x="920" y="5672"/>
            <a:chExt cx="4112" cy="788"/>
          </a:xfrm>
        </p:grpSpPr>
        <p:sp>
          <p:nvSpPr>
            <p:cNvPr id="47126" name="矩形 31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53C3B0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127" name="TextBox 13"/>
            <p:cNvSpPr/>
            <p:nvPr/>
          </p:nvSpPr>
          <p:spPr>
            <a:xfrm>
              <a:off x="920" y="5733"/>
              <a:ext cx="3619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预制叠合梁</a:t>
              </a:r>
              <a:endParaRPr lang="en-US" altLang="zh-CN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47118" name="组合 33"/>
          <p:cNvGrpSpPr/>
          <p:nvPr/>
        </p:nvGrpSpPr>
        <p:grpSpPr>
          <a:xfrm>
            <a:off x="6948488" y="5883275"/>
            <a:ext cx="1958975" cy="500063"/>
            <a:chOff x="918" y="5672"/>
            <a:chExt cx="4114" cy="788"/>
          </a:xfrm>
        </p:grpSpPr>
        <p:sp>
          <p:nvSpPr>
            <p:cNvPr id="47124" name="矩形 34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91BA5B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125" name="TextBox 13"/>
            <p:cNvSpPr/>
            <p:nvPr/>
          </p:nvSpPr>
          <p:spPr>
            <a:xfrm>
              <a:off x="918" y="5733"/>
              <a:ext cx="3621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预制飘窗</a:t>
              </a:r>
              <a:endParaRPr lang="en-US" altLang="zh-CN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pic>
        <p:nvPicPr>
          <p:cNvPr id="47119" name="图片 3" descr="IMG_05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4263" y="1617663"/>
            <a:ext cx="1930400" cy="179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20" name="图片 7" descr="IMG_04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1825" y="4048125"/>
            <a:ext cx="1911350" cy="183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21" name="图片 17" descr="IMG_66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425" y="4057650"/>
            <a:ext cx="1931988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22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138" y="1625600"/>
            <a:ext cx="1939925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23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84463" y="4067175"/>
            <a:ext cx="1919287" cy="1785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MH_SubTitle_2"/>
          <p:cNvSpPr txBox="1"/>
          <p:nvPr>
            <p:custDataLst>
              <p:tags r:id="rId1"/>
            </p:custDataLst>
          </p:nvPr>
        </p:nvSpPr>
        <p:spPr>
          <a:xfrm>
            <a:off x="179388" y="188913"/>
            <a:ext cx="7848600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、装配叠合式剪力墙结构体系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950" y="765175"/>
            <a:ext cx="9036050" cy="1081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-1714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r>
              <a:rPr kumimoji="1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  </a:t>
            </a:r>
            <a:r>
              <a:rPr kumimoji="1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该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技术叠合式墙板预制部分由两层预制板与桁架钢筋制作，现场安装就位后，在两层中间浇筑混凝土以形成整体式剪力墙。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  <p:pic>
        <p:nvPicPr>
          <p:cNvPr id="48132" name="图片 1" descr="365914140235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2205038"/>
            <a:ext cx="2520950" cy="378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图片 3" descr="54114140235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63" y="2205038"/>
            <a:ext cx="2700337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图片 5" descr="191514140235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2205038"/>
            <a:ext cx="2511425" cy="376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图片 10" descr="timg"/>
          <p:cNvPicPr>
            <a:picLocks noChangeAspect="1"/>
          </p:cNvPicPr>
          <p:nvPr/>
        </p:nvPicPr>
        <p:blipFill>
          <a:blip r:embed="rId5"/>
          <a:srcRect l="5762" r="2301"/>
          <a:stretch>
            <a:fillRect/>
          </a:stretch>
        </p:blipFill>
        <p:spPr>
          <a:xfrm>
            <a:off x="6011863" y="4076700"/>
            <a:ext cx="2714625" cy="196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文本框 7"/>
          <p:cNvSpPr/>
          <p:nvPr/>
        </p:nvSpPr>
        <p:spPr>
          <a:xfrm>
            <a:off x="4356100" y="5375275"/>
            <a:ext cx="421322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dirty="0">
                <a:latin typeface="方正兰亭粗黑_GBK"/>
              </a:rPr>
              <a:t>装配式混凝土框架结构</a:t>
            </a:r>
            <a:endParaRPr lang="zh-CN" altLang="en-US" sz="2000" dirty="0">
              <a:latin typeface="方正兰亭粗黑_GBK"/>
            </a:endParaRPr>
          </a:p>
        </p:txBody>
      </p:sp>
      <p:sp>
        <p:nvSpPr>
          <p:cNvPr id="49158" name="MH_SubTitle_2"/>
          <p:cNvSpPr txBox="1"/>
          <p:nvPr>
            <p:custDataLst>
              <p:tags r:id="rId1"/>
            </p:custDataLst>
          </p:nvPr>
        </p:nvSpPr>
        <p:spPr>
          <a:xfrm>
            <a:off x="179388" y="116840"/>
            <a:ext cx="7056437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装配式混凝土框架结构体系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388" y="549275"/>
            <a:ext cx="8640763" cy="1009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marR="0" lvl="0" indent="-1714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r>
              <a:rPr kumimoji="1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  </a:t>
            </a:r>
            <a:r>
              <a:rPr kumimoji="1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装配式混凝土框架结构体系</a:t>
            </a:r>
            <a:r>
              <a:rPr kumimoji="1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：</a:t>
            </a:r>
            <a:r>
              <a:rPr kumimoji="1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结构柱、梁、板采用预制装配，节点连接采用干式或湿式连接方式。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30" y="1845945"/>
            <a:ext cx="4381500" cy="1924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435" y="1774190"/>
            <a:ext cx="3895725" cy="2560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360" y="4004945"/>
            <a:ext cx="3399790" cy="27400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18" descr="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4263" y="4051300"/>
            <a:ext cx="1924050" cy="1800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0179" name="组合 4"/>
          <p:cNvGrpSpPr/>
          <p:nvPr/>
        </p:nvGrpSpPr>
        <p:grpSpPr>
          <a:xfrm>
            <a:off x="465138" y="3408363"/>
            <a:ext cx="1938337" cy="447675"/>
            <a:chOff x="975" y="5672"/>
            <a:chExt cx="4057" cy="705"/>
          </a:xfrm>
        </p:grpSpPr>
        <p:sp>
          <p:nvSpPr>
            <p:cNvPr id="50210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005BAA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211" name="TextBox 13"/>
            <p:cNvSpPr/>
            <p:nvPr/>
          </p:nvSpPr>
          <p:spPr>
            <a:xfrm>
              <a:off x="1131" y="5733"/>
              <a:ext cx="3408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预制结构柱</a:t>
              </a:r>
              <a:endParaRPr lang="en-US" altLang="zh-CN" sz="2000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sp>
        <p:nvSpPr>
          <p:cNvPr id="50180" name="文本框 7"/>
          <p:cNvSpPr txBox="1"/>
          <p:nvPr/>
        </p:nvSpPr>
        <p:spPr>
          <a:xfrm>
            <a:off x="179388" y="188913"/>
            <a:ext cx="87852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  <a:spcAft>
                <a:spcPts val="600"/>
              </a:spcAft>
            </a:pPr>
            <a:r>
              <a:rPr kumimoji="1" lang="zh-CN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</a:rPr>
              <a:t>装配式混凝土框架</a:t>
            </a:r>
            <a:r>
              <a:rPr kumimoji="1" lang="zh-CN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+mn-ea"/>
                <a:sym typeface="宋体" panose="02010600030101010101" pitchFamily="2" charset="-122"/>
              </a:rPr>
              <a:t>部品部件：预制柱、叠合梁、叠合楼板板、多孔板、外挂墙板、楼梯、内隔墙板等。</a:t>
            </a:r>
            <a:endParaRPr lang="zh-CN" altLang="en-US" dirty="0">
              <a:latin typeface="宋体" panose="02010600030101010101" pitchFamily="2" charset="-122"/>
              <a:ea typeface="华文细黑"/>
              <a:sym typeface="宋体" panose="02010600030101010101" pitchFamily="2" charset="-122"/>
            </a:endParaRPr>
          </a:p>
        </p:txBody>
      </p:sp>
      <p:grpSp>
        <p:nvGrpSpPr>
          <p:cNvPr id="50181" name="组合 8"/>
          <p:cNvGrpSpPr/>
          <p:nvPr/>
        </p:nvGrpSpPr>
        <p:grpSpPr>
          <a:xfrm>
            <a:off x="2627313" y="3409950"/>
            <a:ext cx="2160587" cy="447675"/>
            <a:chOff x="856" y="5672"/>
            <a:chExt cx="4540" cy="705"/>
          </a:xfrm>
        </p:grpSpPr>
        <p:sp>
          <p:nvSpPr>
            <p:cNvPr id="50208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ED7D31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209" name="TextBox 13"/>
            <p:cNvSpPr/>
            <p:nvPr/>
          </p:nvSpPr>
          <p:spPr>
            <a:xfrm>
              <a:off x="856" y="5733"/>
              <a:ext cx="4540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预应力叠合梁</a:t>
              </a:r>
              <a:endParaRPr lang="en-US" altLang="zh-CN" sz="2000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50182" name="组合 11"/>
          <p:cNvGrpSpPr/>
          <p:nvPr/>
        </p:nvGrpSpPr>
        <p:grpSpPr>
          <a:xfrm>
            <a:off x="4716463" y="3411538"/>
            <a:ext cx="2303462" cy="447675"/>
            <a:chOff x="600" y="5672"/>
            <a:chExt cx="4843" cy="705"/>
          </a:xfrm>
        </p:grpSpPr>
        <p:sp>
          <p:nvSpPr>
            <p:cNvPr id="50206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53C3B0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207" name="TextBox 13"/>
            <p:cNvSpPr/>
            <p:nvPr/>
          </p:nvSpPr>
          <p:spPr>
            <a:xfrm>
              <a:off x="600" y="5733"/>
              <a:ext cx="48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预制水磨石楼梯</a:t>
              </a:r>
              <a:endParaRPr lang="en-US" altLang="zh-CN" sz="2000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50183" name="组合 21"/>
          <p:cNvGrpSpPr/>
          <p:nvPr/>
        </p:nvGrpSpPr>
        <p:grpSpPr>
          <a:xfrm>
            <a:off x="6948488" y="3411538"/>
            <a:ext cx="2016125" cy="447675"/>
            <a:chOff x="948" y="5672"/>
            <a:chExt cx="4234" cy="705"/>
          </a:xfrm>
        </p:grpSpPr>
        <p:sp>
          <p:nvSpPr>
            <p:cNvPr id="50204" name="矩形 2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91BA5B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205" name="TextBox 13"/>
            <p:cNvSpPr/>
            <p:nvPr/>
          </p:nvSpPr>
          <p:spPr>
            <a:xfrm>
              <a:off x="948" y="5733"/>
              <a:ext cx="4234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预应力多孔板</a:t>
              </a:r>
              <a:endParaRPr lang="en-US" altLang="zh-CN" sz="2000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50184" name="组合 24"/>
          <p:cNvGrpSpPr/>
          <p:nvPr/>
        </p:nvGrpSpPr>
        <p:grpSpPr>
          <a:xfrm>
            <a:off x="479425" y="5849938"/>
            <a:ext cx="1931988" cy="447675"/>
            <a:chOff x="975" y="5672"/>
            <a:chExt cx="4057" cy="705"/>
          </a:xfrm>
        </p:grpSpPr>
        <p:sp>
          <p:nvSpPr>
            <p:cNvPr id="50202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005BAA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203" name="TextBox 13"/>
            <p:cNvSpPr/>
            <p:nvPr/>
          </p:nvSpPr>
          <p:spPr>
            <a:xfrm>
              <a:off x="1101" y="5733"/>
              <a:ext cx="3931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预制外挂墙板</a:t>
              </a:r>
              <a:endParaRPr lang="zh-CN" altLang="en-US" sz="2000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50185" name="组合 27"/>
          <p:cNvGrpSpPr/>
          <p:nvPr/>
        </p:nvGrpSpPr>
        <p:grpSpPr>
          <a:xfrm>
            <a:off x="2627313" y="5849938"/>
            <a:ext cx="2089150" cy="500062"/>
            <a:chOff x="856" y="5672"/>
            <a:chExt cx="4389" cy="788"/>
          </a:xfrm>
        </p:grpSpPr>
        <p:sp>
          <p:nvSpPr>
            <p:cNvPr id="50200" name="矩形 12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ED7D31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201" name="TextBox 13"/>
            <p:cNvSpPr/>
            <p:nvPr/>
          </p:nvSpPr>
          <p:spPr>
            <a:xfrm>
              <a:off x="856" y="5733"/>
              <a:ext cx="4389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先装法内隔板</a:t>
              </a:r>
              <a:endParaRPr lang="zh-CN" altLang="en-US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50186" name="组合 30"/>
          <p:cNvGrpSpPr/>
          <p:nvPr/>
        </p:nvGrpSpPr>
        <p:grpSpPr>
          <a:xfrm>
            <a:off x="4886325" y="5845175"/>
            <a:ext cx="1931988" cy="500063"/>
            <a:chOff x="975" y="5672"/>
            <a:chExt cx="4057" cy="788"/>
          </a:xfrm>
        </p:grpSpPr>
        <p:sp>
          <p:nvSpPr>
            <p:cNvPr id="50198" name="矩形 31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53C3B0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199" name="TextBox 13"/>
            <p:cNvSpPr/>
            <p:nvPr/>
          </p:nvSpPr>
          <p:spPr>
            <a:xfrm>
              <a:off x="1665" y="5733"/>
              <a:ext cx="2874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预制梁</a:t>
              </a:r>
              <a:endParaRPr lang="en-US" altLang="zh-CN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grpSp>
        <p:nvGrpSpPr>
          <p:cNvPr id="50187" name="组合 33"/>
          <p:cNvGrpSpPr/>
          <p:nvPr/>
        </p:nvGrpSpPr>
        <p:grpSpPr>
          <a:xfrm>
            <a:off x="6975475" y="5883275"/>
            <a:ext cx="1931988" cy="500063"/>
            <a:chOff x="975" y="5672"/>
            <a:chExt cx="4057" cy="788"/>
          </a:xfrm>
        </p:grpSpPr>
        <p:sp>
          <p:nvSpPr>
            <p:cNvPr id="50196" name="矩形 34"/>
            <p:cNvSpPr/>
            <p:nvPr/>
          </p:nvSpPr>
          <p:spPr>
            <a:xfrm>
              <a:off x="975" y="5672"/>
              <a:ext cx="4057" cy="705"/>
            </a:xfrm>
            <a:prstGeom prst="rect">
              <a:avLst/>
            </a:prstGeom>
            <a:solidFill>
              <a:srgbClr val="91BA5B"/>
            </a:solidFill>
            <a:ln w="25400">
              <a:noFill/>
            </a:ln>
          </p:spPr>
          <p:txBody>
            <a:bodyPr anchor="ctr" anchorCtr="0"/>
            <a:lstStyle/>
            <a:p>
              <a:pPr algn="ctr" eaLnBrk="0" hangingPunct="0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197" name="TextBox 13"/>
            <p:cNvSpPr/>
            <p:nvPr/>
          </p:nvSpPr>
          <p:spPr>
            <a:xfrm>
              <a:off x="1467" y="5733"/>
              <a:ext cx="3072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装饰</a:t>
              </a:r>
              <a:r>
                <a:rPr lang="en-US" altLang="zh-CN" dirty="0">
                  <a:solidFill>
                    <a:schemeClr val="bg1"/>
                  </a:solidFill>
                  <a:latin typeface="方正兰亭粗黑_GBK"/>
                  <a:sym typeface="宋体" panose="02010600030101010101" pitchFamily="2" charset="-122"/>
                </a:rPr>
                <a:t>GRC</a:t>
              </a:r>
              <a:endParaRPr lang="zh-CN" altLang="en-US" dirty="0">
                <a:solidFill>
                  <a:schemeClr val="bg1"/>
                </a:solidFill>
                <a:latin typeface="方正兰亭粗黑_GBK"/>
                <a:sym typeface="宋体" panose="02010600030101010101" pitchFamily="2" charset="-122"/>
              </a:endParaRPr>
            </a:p>
          </p:txBody>
        </p:sp>
      </p:grpSp>
      <p:pic>
        <p:nvPicPr>
          <p:cNvPr id="5018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463" y="4067175"/>
            <a:ext cx="1919287" cy="178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9" name="图片 3" descr="IMG_479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1188" y="1617663"/>
            <a:ext cx="1933575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0" name="图片 1" descr="IMG_48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4463" y="1617663"/>
            <a:ext cx="1919287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1" name="图片 4" descr="IMG_55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138" y="1617663"/>
            <a:ext cx="193992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2" name="图片 5" descr="IMG_63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0238" y="4083050"/>
            <a:ext cx="1912937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3" name="图片 6" descr="IMG_66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4463" y="4054475"/>
            <a:ext cx="1920875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4" name="图片 8" descr="IMG_637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9425" y="4054475"/>
            <a:ext cx="1931988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95" name="图片 9" descr="IMG_457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94263" y="1612900"/>
            <a:ext cx="192405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MH_SubTitle_2"/>
          <p:cNvSpPr txBox="1"/>
          <p:nvPr>
            <p:custDataLst>
              <p:tags r:id="rId1"/>
            </p:custDataLst>
          </p:nvPr>
        </p:nvSpPr>
        <p:spPr>
          <a:xfrm>
            <a:off x="179388" y="127953"/>
            <a:ext cx="6624637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4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、内浇外挂体系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388" y="551498"/>
            <a:ext cx="8280400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marR="0" lvl="0" indent="-1714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r>
              <a:rPr kumimoji="1" 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结构主体采用传统现浇，外围护结构采用预制</a:t>
            </a:r>
            <a:r>
              <a:rPr kumimoji="1" 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052830"/>
            <a:ext cx="7223760" cy="3583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920" y="2564765"/>
            <a:ext cx="6066790" cy="41954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右箭头 7"/>
          <p:cNvSpPr/>
          <p:nvPr/>
        </p:nvSpPr>
        <p:spPr>
          <a:xfrm>
            <a:off x="744538" y="4519613"/>
            <a:ext cx="735012" cy="917575"/>
          </a:xfrm>
          <a:prstGeom prst="rightArrow">
            <a:avLst>
              <a:gd name="adj1" fmla="val 50000"/>
              <a:gd name="adj2" fmla="val 50004"/>
            </a:avLst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2227" name="图片 2" descr="KJYF~S@6G)2$L26L1~K5%`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" y="3861435"/>
            <a:ext cx="8858885" cy="2881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8" name="文本框 1"/>
          <p:cNvSpPr txBox="1"/>
          <p:nvPr/>
        </p:nvSpPr>
        <p:spPr>
          <a:xfrm>
            <a:off x="250825" y="115888"/>
            <a:ext cx="51133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5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钢结构</a:t>
            </a:r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+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砌块</a:t>
            </a:r>
            <a:r>
              <a:rPr lang="zh-CN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组合结构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体系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52229" name="图片 1" descr="_O@ERSDD[HZR5_7NE6NPGN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790" y="693103"/>
            <a:ext cx="2087563" cy="324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0" name="图片 2" descr="R4HGUAG5EHKG$1NUK%ELY$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908" y="549275"/>
            <a:ext cx="201612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" y="789940"/>
            <a:ext cx="2990850" cy="24955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1"/>
          <p:cNvSpPr txBox="1"/>
          <p:nvPr/>
        </p:nvSpPr>
        <p:spPr>
          <a:xfrm>
            <a:off x="250825" y="260350"/>
            <a:ext cx="42084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6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钢结构+混凝土组合结构</a:t>
            </a:r>
            <a:endParaRPr lang="zh-CN" altLang="zh-CN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3251" name="文本框 2"/>
          <p:cNvSpPr txBox="1"/>
          <p:nvPr/>
        </p:nvSpPr>
        <p:spPr>
          <a:xfrm>
            <a:off x="250825" y="765175"/>
            <a:ext cx="8408988" cy="1682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</a:rPr>
              <a:t>       </a:t>
            </a:r>
            <a:r>
              <a:rPr lang="zh-CN" altLang="en-US" dirty="0">
                <a:latin typeface="Arial" panose="020B0604020202020204" pitchFamily="34" charset="0"/>
              </a:rPr>
              <a:t>目前钢—混凝土组合结构的主要形式包括组合梁、组合楼板、组合桁架、组合柱等组合承重体系以及组合斜撑、组合剪力墙等组合抗侧力体系。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3252" name="图片 7" descr="20153131131201861"/>
          <p:cNvPicPr>
            <a:picLocks noChangeAspect="1"/>
          </p:cNvPicPr>
          <p:nvPr/>
        </p:nvPicPr>
        <p:blipFill>
          <a:blip r:embed="rId1"/>
          <a:srcRect b="34891"/>
          <a:stretch>
            <a:fillRect/>
          </a:stretch>
        </p:blipFill>
        <p:spPr>
          <a:xfrm>
            <a:off x="611188" y="2708275"/>
            <a:ext cx="7561262" cy="3744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4"/>
          <p:cNvSpPr txBox="1"/>
          <p:nvPr/>
        </p:nvSpPr>
        <p:spPr>
          <a:xfrm>
            <a:off x="395288" y="188913"/>
            <a:ext cx="31083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7</a:t>
            </a: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钢结构</a:t>
            </a:r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+PC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54275" name="图片 7" descr="74068227_7"/>
          <p:cNvPicPr>
            <a:picLocks noChangeAspect="1"/>
          </p:cNvPicPr>
          <p:nvPr/>
        </p:nvPicPr>
        <p:blipFill>
          <a:blip r:embed="rId1"/>
          <a:srcRect r="43095"/>
          <a:stretch>
            <a:fillRect/>
          </a:stretch>
        </p:blipFill>
        <p:spPr>
          <a:xfrm>
            <a:off x="4859338" y="981075"/>
            <a:ext cx="3554412" cy="496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6" name="图片 10" descr="73173833_30"/>
          <p:cNvPicPr>
            <a:picLocks noChangeAspect="1"/>
          </p:cNvPicPr>
          <p:nvPr/>
        </p:nvPicPr>
        <p:blipFill>
          <a:blip r:embed="rId2"/>
          <a:srcRect b="10727"/>
          <a:stretch>
            <a:fillRect/>
          </a:stretch>
        </p:blipFill>
        <p:spPr>
          <a:xfrm>
            <a:off x="468313" y="908050"/>
            <a:ext cx="3887787" cy="504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7" descr="http://img.architectcom.com/img/201101/3490f42de0f0d4d482286b0c9a78bd21.jpg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133600"/>
            <a:ext cx="6019800" cy="320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3"/>
          <p:cNvSpPr/>
          <p:nvPr/>
        </p:nvSpPr>
        <p:spPr>
          <a:xfrm>
            <a:off x="1331913" y="5548313"/>
            <a:ext cx="2620962" cy="373062"/>
          </a:xfrm>
          <a:prstGeom prst="rect">
            <a:avLst/>
          </a:prstGeom>
          <a:noFill/>
          <a:ln w="9525">
            <a:noFill/>
          </a:ln>
        </p:spPr>
        <p:txBody>
          <a:bodyPr wrap="none" lIns="65298" tIns="32649" rIns="65298" bIns="32649" anchor="ctr" anchorCtr="0">
            <a:spAutoFit/>
          </a:bodyPr>
          <a:lstStyle/>
          <a:p>
            <a:pPr indent="161925" defTabSz="652780" eaLnBrk="0" hangingPunct="0"/>
            <a:r>
              <a:rPr lang="zh-CN" altLang="en-US" sz="2000" dirty="0">
                <a:latin typeface="宋体" panose="02010600030101010101" pitchFamily="2" charset="-122"/>
              </a:rPr>
              <a:t>法国巴黎</a:t>
            </a:r>
            <a:r>
              <a:rPr lang="en-US" altLang="zh-CN" sz="2000" dirty="0">
                <a:latin typeface="宋体" panose="02010600030101010101" pitchFamily="2" charset="-122"/>
              </a:rPr>
              <a:t>28</a:t>
            </a:r>
            <a:r>
              <a:rPr lang="zh-CN" altLang="en-US" sz="2000" dirty="0">
                <a:latin typeface="宋体" panose="02010600030101010101" pitchFamily="2" charset="-122"/>
              </a:rPr>
              <a:t>套公寓楼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19460" name="矩形 2"/>
          <p:cNvSpPr/>
          <p:nvPr/>
        </p:nvSpPr>
        <p:spPr>
          <a:xfrm>
            <a:off x="107950" y="620713"/>
            <a:ext cx="8959850" cy="1379537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lIns="65298" tIns="32649" rIns="65298" bIns="32649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 dirty="0">
                <a:latin typeface="宋体" panose="02010600030101010101" pitchFamily="2" charset="-122"/>
              </a:rPr>
              <a:t>发展状况：装配式建筑占比</a:t>
            </a:r>
            <a:r>
              <a:rPr lang="en-US" altLang="zh-CN" sz="2000" dirty="0">
                <a:latin typeface="宋体" panose="02010600030101010101" pitchFamily="2" charset="-122"/>
              </a:rPr>
              <a:t>85%</a:t>
            </a:r>
            <a:r>
              <a:rPr lang="zh-CN" altLang="en-US" sz="2000" dirty="0">
                <a:latin typeface="宋体" panose="02010600030101010101" pitchFamily="2" charset="-122"/>
              </a:rPr>
              <a:t>；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是世界上推行工业化建筑最早的国家之一；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000" dirty="0">
                <a:latin typeface="宋体" panose="02010600030101010101" pitchFamily="2" charset="-122"/>
              </a:rPr>
              <a:t>技术体系：以预应力混凝土装配式框架结构体系为主，钢、木结构体系为辅。</a:t>
            </a:r>
            <a:endParaRPr lang="zh-CN" altLang="zh-CN" sz="2000" dirty="0">
              <a:latin typeface="宋体" panose="02010600030101010101" pitchFamily="2" charset="-122"/>
            </a:endParaRPr>
          </a:p>
        </p:txBody>
      </p:sp>
      <p:pic>
        <p:nvPicPr>
          <p:cNvPr id="19461" name="图片 1" descr="1441180657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763" y="2133600"/>
            <a:ext cx="2760662" cy="169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6" descr="120414763423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7763" y="3860800"/>
            <a:ext cx="2787650" cy="148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文本框 3"/>
          <p:cNvSpPr txBox="1"/>
          <p:nvPr/>
        </p:nvSpPr>
        <p:spPr>
          <a:xfrm>
            <a:off x="6156325" y="5516563"/>
            <a:ext cx="28638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dirty="0">
                <a:latin typeface="宋体" panose="02010600030101010101" pitchFamily="2" charset="-122"/>
              </a:rPr>
              <a:t>预制预应力混凝土装配整体式框架结构</a:t>
            </a:r>
            <a:endParaRPr lang="en-US" altLang="zh-CN" sz="2000" dirty="0">
              <a:latin typeface="宋体" panose="02010600030101010101" pitchFamily="2" charset="-122"/>
            </a:endParaRPr>
          </a:p>
        </p:txBody>
      </p:sp>
      <p:sp>
        <p:nvSpPr>
          <p:cNvPr id="19464" name="MH_SubTitle_2"/>
          <p:cNvSpPr txBox="1"/>
          <p:nvPr>
            <p:custDataLst>
              <p:tags r:id="rId5"/>
            </p:custDataLst>
          </p:nvPr>
        </p:nvSpPr>
        <p:spPr>
          <a:xfrm>
            <a:off x="323850" y="115888"/>
            <a:ext cx="604837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国外装配式建筑发展状况</a:t>
            </a:r>
            <a:r>
              <a:rPr lang="en-US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--</a:t>
            </a:r>
            <a:r>
              <a:rPr lang="zh-CN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法国</a:t>
            </a:r>
            <a:endParaRPr lang="zh-CN" altLang="zh-CN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TextBox 76"/>
          <p:cNvSpPr txBox="1">
            <a:spLocks noChangeArrowheads="1"/>
          </p:cNvSpPr>
          <p:nvPr/>
        </p:nvSpPr>
        <p:spPr bwMode="auto">
          <a:xfrm>
            <a:off x="323850" y="260350"/>
            <a:ext cx="5594350" cy="655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marR="0" indent="-342900" defTabSz="9144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sz="2800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五</a:t>
            </a:r>
            <a:r>
              <a:rPr kumimoji="0" lang="zh-CN" altLang="en-US" sz="28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、装配式建筑部品部件生产过程</a:t>
            </a:r>
            <a:endParaRPr kumimoji="1" lang="en-US" altLang="zh-CN" sz="2800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3" y="1257300"/>
            <a:ext cx="8878888" cy="4429125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13" name="矩形 12"/>
          <p:cNvSpPr/>
          <p:nvPr/>
        </p:nvSpPr>
        <p:spPr>
          <a:xfrm>
            <a:off x="1949157" y="6005626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某企业自动化预制构件生产线平面图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9" descr="C:\Users\gf\Documents\Tencent Files\61379704\Image\C2C\TT{(JPC58F$APP4$6{LF_GY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16205"/>
            <a:ext cx="8135937" cy="604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 rot="1259819">
            <a:off x="4211638" y="4024313"/>
            <a:ext cx="1017587" cy="5842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内墙生产线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 rot="1044331">
            <a:off x="4564063" y="3135313"/>
            <a:ext cx="1017587" cy="5857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外墙生产线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cxnSp>
        <p:nvCxnSpPr>
          <p:cNvPr id="56329" name="直接连接符 16"/>
          <p:cNvCxnSpPr/>
          <p:nvPr/>
        </p:nvCxnSpPr>
        <p:spPr>
          <a:xfrm>
            <a:off x="2497138" y="2341563"/>
            <a:ext cx="5197475" cy="2071687"/>
          </a:xfrm>
          <a:prstGeom prst="line">
            <a:avLst/>
          </a:prstGeom>
          <a:ln w="38100" cap="flat" cmpd="sng">
            <a:solidFill>
              <a:srgbClr val="0000FF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13" name="TextBox 24"/>
          <p:cNvSpPr txBox="1">
            <a:spLocks noChangeArrowheads="1"/>
          </p:cNvSpPr>
          <p:nvPr/>
        </p:nvSpPr>
        <p:spPr bwMode="auto">
          <a:xfrm rot="1194161">
            <a:off x="2262188" y="2913063"/>
            <a:ext cx="1306512" cy="61595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钢筋</a:t>
            </a:r>
            <a:r>
              <a:rPr kumimoji="1" lang="en-US" altLang="zh-CN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1#</a:t>
            </a:r>
            <a:r>
              <a:rPr kumimoji="1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生产线</a:t>
            </a:r>
            <a:endParaRPr kumimoji="1" lang="zh-CN" altLang="en-US" sz="17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4" name="TextBox 25"/>
          <p:cNvSpPr txBox="1">
            <a:spLocks noChangeArrowheads="1"/>
          </p:cNvSpPr>
          <p:nvPr/>
        </p:nvSpPr>
        <p:spPr bwMode="auto">
          <a:xfrm rot="1068268">
            <a:off x="6478588" y="3433763"/>
            <a:ext cx="1273175" cy="58578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搅拌站生产线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5" name="TextBox 42"/>
          <p:cNvSpPr txBox="1">
            <a:spLocks noChangeArrowheads="1"/>
          </p:cNvSpPr>
          <p:nvPr/>
        </p:nvSpPr>
        <p:spPr bwMode="auto">
          <a:xfrm rot="1044331">
            <a:off x="3398838" y="2139950"/>
            <a:ext cx="1576387" cy="5842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固定模台生产线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cxnSp>
        <p:nvCxnSpPr>
          <p:cNvPr id="56339" name="直接连接符 50"/>
          <p:cNvCxnSpPr/>
          <p:nvPr/>
        </p:nvCxnSpPr>
        <p:spPr>
          <a:xfrm>
            <a:off x="2819400" y="2127250"/>
            <a:ext cx="3054350" cy="1071563"/>
          </a:xfrm>
          <a:prstGeom prst="line">
            <a:avLst/>
          </a:prstGeom>
          <a:ln w="28575" cap="flat" cmpd="sng">
            <a:solidFill>
              <a:srgbClr val="FFC000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211960" y="836712"/>
            <a:ext cx="2996948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HY견고딕" pitchFamily="18" charset="-127"/>
              </a:defRPr>
            </a:lvl9pPr>
          </a:lstStyle>
          <a:p>
            <a:pPr marL="0" marR="0" lvl="0" indent="0" algn="ctr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PC</a:t>
            </a:r>
            <a:r>
              <a:rPr kumimoji="1" lang="zh-CN" altLang="en-US" sz="2400" b="1" i="0" u="none" strike="noStrike" kern="1200" cap="none" spc="0" normalizeH="0" baseline="0" noProof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厂全局效果图</a:t>
            </a:r>
            <a:endParaRPr kumimoji="1" lang="zh-CN" altLang="en-US" sz="24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1499" y="5156546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n-ea"/>
                <a:ea typeface="+mn-ea"/>
                <a:cs typeface="+mn-cs"/>
                <a:sym typeface="+mn-ea"/>
              </a:rPr>
              <a:t>某企业自动化预制构件生产线平面图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3" name="右箭头 2">
            <a:hlinkClick r:id="rId2" action="ppaction://hlinkfile"/>
          </p:cNvPr>
          <p:cNvSpPr/>
          <p:nvPr/>
        </p:nvSpPr>
        <p:spPr>
          <a:xfrm>
            <a:off x="7092315" y="6093460"/>
            <a:ext cx="1392555" cy="50546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PC</a:t>
            </a: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工厂漫游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1075" y="636588"/>
            <a:ext cx="2325688" cy="226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文本框 79"/>
          <p:cNvSpPr txBox="1"/>
          <p:nvPr/>
        </p:nvSpPr>
        <p:spPr>
          <a:xfrm>
            <a:off x="722313" y="6272213"/>
            <a:ext cx="24828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全封闭搅拌站和半沉入地下式自动料仓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48" name="文本框 79"/>
          <p:cNvSpPr txBox="1"/>
          <p:nvPr/>
        </p:nvSpPr>
        <p:spPr>
          <a:xfrm>
            <a:off x="3332163" y="6272213"/>
            <a:ext cx="2481262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废弃混凝土砂石分离专区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49" name="文本框 79"/>
          <p:cNvSpPr txBox="1"/>
          <p:nvPr/>
        </p:nvSpPr>
        <p:spPr>
          <a:xfrm>
            <a:off x="5988050" y="6272213"/>
            <a:ext cx="2482850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自动化混凝土运送专线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50" name="文本框 79"/>
          <p:cNvSpPr txBox="1"/>
          <p:nvPr/>
        </p:nvSpPr>
        <p:spPr>
          <a:xfrm>
            <a:off x="5989638" y="3213100"/>
            <a:ext cx="2481262" cy="30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钢筋下料绑扎区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351" name="文本框 79"/>
          <p:cNvSpPr txBox="1"/>
          <p:nvPr/>
        </p:nvSpPr>
        <p:spPr>
          <a:xfrm>
            <a:off x="1835150" y="3227388"/>
            <a:ext cx="3529013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数控弯箍机+智能机械手配合钢筋下料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352" name="图片 5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463" y="620713"/>
            <a:ext cx="2400300" cy="227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3" name="图片 6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775" y="635000"/>
            <a:ext cx="2247900" cy="227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4" name="图片 34" descr="4562229644469158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63" y="3860800"/>
            <a:ext cx="2400300" cy="2227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5" name="图片 3" descr="IMG_2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3775" y="3862388"/>
            <a:ext cx="2247900" cy="222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6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1075" y="3862388"/>
            <a:ext cx="2327275" cy="2225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5488" y="765175"/>
            <a:ext cx="2727325" cy="2722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4017963"/>
            <a:ext cx="8208963" cy="208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2" name="文本框 79"/>
          <p:cNvSpPr txBox="1"/>
          <p:nvPr/>
        </p:nvSpPr>
        <p:spPr>
          <a:xfrm>
            <a:off x="779463" y="6164263"/>
            <a:ext cx="2482850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铝窗存放平台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373" name="文本框 79"/>
          <p:cNvSpPr txBox="1"/>
          <p:nvPr/>
        </p:nvSpPr>
        <p:spPr>
          <a:xfrm>
            <a:off x="3332163" y="6164263"/>
            <a:ext cx="2481262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钢筋网片存放平台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374" name="文本框 79"/>
          <p:cNvSpPr txBox="1"/>
          <p:nvPr/>
        </p:nvSpPr>
        <p:spPr>
          <a:xfrm>
            <a:off x="5781675" y="6164263"/>
            <a:ext cx="2482850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保温板存放平台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375" name="文本框 79"/>
          <p:cNvSpPr txBox="1"/>
          <p:nvPr/>
        </p:nvSpPr>
        <p:spPr>
          <a:xfrm>
            <a:off x="696913" y="3552825"/>
            <a:ext cx="2482850" cy="30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混凝土传送、落砼区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376" name="文本框 79"/>
          <p:cNvSpPr txBox="1"/>
          <p:nvPr/>
        </p:nvSpPr>
        <p:spPr>
          <a:xfrm>
            <a:off x="5659438" y="3552825"/>
            <a:ext cx="2482850" cy="30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立体蒸汽养护窑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377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692150"/>
            <a:ext cx="2622550" cy="2795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8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138" y="765175"/>
            <a:ext cx="2495550" cy="2722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9" name="文本框 79"/>
          <p:cNvSpPr txBox="1"/>
          <p:nvPr/>
        </p:nvSpPr>
        <p:spPr>
          <a:xfrm>
            <a:off x="3298825" y="3552825"/>
            <a:ext cx="2482850" cy="30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养护蒸养釜信息化控制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文本框 79"/>
          <p:cNvSpPr txBox="1"/>
          <p:nvPr/>
        </p:nvSpPr>
        <p:spPr>
          <a:xfrm>
            <a:off x="671513" y="3589338"/>
            <a:ext cx="2484437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立起式墙板拆模设备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6" name="对象 -2147482623"/>
          <p:cNvGraphicFramePr>
            <a:graphicFrameLocks noChangeAspect="1"/>
          </p:cNvGraphicFramePr>
          <p:nvPr/>
        </p:nvGraphicFramePr>
        <p:xfrm>
          <a:off x="6048375" y="549275"/>
          <a:ext cx="2627313" cy="293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3081655" imgH="2359025" progId="Picture.PicObj.1">
                  <p:embed/>
                </p:oleObj>
              </mc:Choice>
              <mc:Fallback>
                <p:oleObj name="" r:id="rId1" imgW="3081655" imgH="2359025" progId="Picture.PicObj.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48375" y="549275"/>
                        <a:ext cx="2627313" cy="2938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549275"/>
            <a:ext cx="2743200" cy="2938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文本框 79"/>
          <p:cNvSpPr txBox="1"/>
          <p:nvPr/>
        </p:nvSpPr>
        <p:spPr>
          <a:xfrm>
            <a:off x="5961063" y="3589338"/>
            <a:ext cx="2482850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运输产品支架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7" name="对象 -2147482624"/>
          <p:cNvGraphicFramePr>
            <a:graphicFrameLocks noChangeAspect="1"/>
          </p:cNvGraphicFramePr>
          <p:nvPr/>
        </p:nvGraphicFramePr>
        <p:xfrm>
          <a:off x="250825" y="4114800"/>
          <a:ext cx="2652713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4" imgW="2853055" imgH="2103120" progId="Picture.PicObj.1">
                  <p:embed/>
                </p:oleObj>
              </mc:Choice>
              <mc:Fallback>
                <p:oleObj name="" r:id="rId4" imgW="2853055" imgH="2103120" progId="Picture.PicObj.1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0825" y="4114800"/>
                        <a:ext cx="2652713" cy="210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1" name="文本框 79"/>
          <p:cNvSpPr txBox="1"/>
          <p:nvPr/>
        </p:nvSpPr>
        <p:spPr>
          <a:xfrm>
            <a:off x="590550" y="6280150"/>
            <a:ext cx="2484438" cy="30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自动换轨运输车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2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2138" y="4114800"/>
            <a:ext cx="2735262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3" name="文本框 79"/>
          <p:cNvSpPr txBox="1"/>
          <p:nvPr/>
        </p:nvSpPr>
        <p:spPr>
          <a:xfrm>
            <a:off x="3189288" y="3589338"/>
            <a:ext cx="2481262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摆渡车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4" name="图片 7" descr="P51202-15245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8375" y="4114800"/>
            <a:ext cx="2627313" cy="2106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5" name="文本框 79"/>
          <p:cNvSpPr txBox="1"/>
          <p:nvPr/>
        </p:nvSpPr>
        <p:spPr>
          <a:xfrm>
            <a:off x="5962650" y="6221413"/>
            <a:ext cx="2482850" cy="306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铝窗电动下料平台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6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32138" y="549275"/>
            <a:ext cx="2735262" cy="2938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文本框 79"/>
          <p:cNvSpPr txBox="1"/>
          <p:nvPr/>
        </p:nvSpPr>
        <p:spPr>
          <a:xfrm>
            <a:off x="3268663" y="6280150"/>
            <a:ext cx="2482850" cy="306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智能机械手臂拉毛工艺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2288" y="476250"/>
            <a:ext cx="2524125" cy="2636838"/>
          </a:xfrm>
          <a:prstGeom prst="rect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763" y="476250"/>
            <a:ext cx="3121025" cy="5584825"/>
          </a:xfrm>
          <a:prstGeom prst="rect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13" y="476250"/>
            <a:ext cx="2663825" cy="2636838"/>
          </a:xfrm>
          <a:prstGeom prst="rect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65113" y="3357563"/>
            <a:ext cx="5275263" cy="2800350"/>
          </a:xfrm>
          <a:prstGeom prst="rect">
            <a:avLst/>
          </a:prstGeom>
          <a:ln w="22225">
            <a:solidFill>
              <a:schemeClr val="accent6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260350"/>
            <a:ext cx="4848860" cy="3343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845" y="1509395"/>
            <a:ext cx="5019675" cy="3838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120" y="3140710"/>
            <a:ext cx="6477000" cy="3581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右箭头 7"/>
          <p:cNvSpPr/>
          <p:nvPr/>
        </p:nvSpPr>
        <p:spPr>
          <a:xfrm>
            <a:off x="744538" y="4519613"/>
            <a:ext cx="735012" cy="917575"/>
          </a:xfrm>
          <a:prstGeom prst="rightArrow">
            <a:avLst>
              <a:gd name="adj1" fmla="val 50000"/>
              <a:gd name="adj2" fmla="val 50004"/>
            </a:avLst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0419" name="图片 1" descr="微信图片_20171005151512"/>
          <p:cNvPicPr>
            <a:picLocks noChangeAspect="1"/>
          </p:cNvPicPr>
          <p:nvPr/>
        </p:nvPicPr>
        <p:blipFill>
          <a:blip r:embed="rId1"/>
          <a:srcRect l="7986" r="5676"/>
          <a:stretch>
            <a:fillRect/>
          </a:stretch>
        </p:blipFill>
        <p:spPr>
          <a:xfrm>
            <a:off x="684213" y="260350"/>
            <a:ext cx="3240087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2" descr="微信图片_201710051515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3544888"/>
            <a:ext cx="3240087" cy="3052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2" descr="微信图片_20171005151538"/>
          <p:cNvPicPr>
            <a:picLocks noChangeAspect="1"/>
          </p:cNvPicPr>
          <p:nvPr/>
        </p:nvPicPr>
        <p:blipFill>
          <a:blip r:embed="rId3"/>
          <a:srcRect b="8488"/>
          <a:stretch>
            <a:fillRect/>
          </a:stretch>
        </p:blipFill>
        <p:spPr>
          <a:xfrm>
            <a:off x="4643438" y="260350"/>
            <a:ext cx="3816350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2" name="图片 4" descr="微信图片_201710051516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3500438"/>
            <a:ext cx="3816350" cy="3097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7495" y="260350"/>
            <a:ext cx="857377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六、</a:t>
            </a:r>
            <a:r>
              <a:rPr kumimoji="1" lang="zh-CN" altLang="en-US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sym typeface="+mn-ea"/>
              </a:rPr>
              <a:t>装配整体式剪力墙结构施工工艺过程</a:t>
            </a:r>
            <a:endParaRPr kumimoji="1" lang="en-US" altLang="zh-CN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右箭头 6">
            <a:hlinkClick r:id="rId1" action="ppaction://hlinkfile"/>
          </p:cNvPr>
          <p:cNvSpPr/>
          <p:nvPr/>
        </p:nvSpPr>
        <p:spPr>
          <a:xfrm>
            <a:off x="6300470" y="6020643"/>
            <a:ext cx="2388870" cy="72072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装配式建筑施工模拟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9216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63" y="908368"/>
            <a:ext cx="3067050" cy="4543425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9216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665" y="908050"/>
            <a:ext cx="4394200" cy="454406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83895" y="5750560"/>
            <a:ext cx="398399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kern="1200" cap="none" spc="0" normalizeH="0" baseline="0" noProof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装配整体式混凝土结构工程施工及验收规程简介</a:t>
            </a:r>
            <a:endParaRPr kumimoji="0" lang="zh-CN" altLang="en-US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右箭头 2">
            <a:hlinkClick r:id="rId4" action="ppaction://hlinkfile"/>
          </p:cNvPr>
          <p:cNvSpPr/>
          <p:nvPr/>
        </p:nvSpPr>
        <p:spPr>
          <a:xfrm>
            <a:off x="6300470" y="5373216"/>
            <a:ext cx="2303978" cy="576064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FF0000"/>
                </a:solidFill>
              </a:rPr>
              <a:t>施工</a:t>
            </a:r>
            <a:r>
              <a:rPr lang="zh-CN" altLang="en-US" sz="1800" dirty="0">
                <a:solidFill>
                  <a:srgbClr val="FF0000"/>
                </a:solidFill>
              </a:rPr>
              <a:t>及验收</a:t>
            </a:r>
            <a:r>
              <a:rPr lang="zh-CN" altLang="en-US" sz="1800" dirty="0" smtClean="0">
                <a:solidFill>
                  <a:srgbClr val="FF0000"/>
                </a:solidFill>
              </a:rPr>
              <a:t>规程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470" y="188545"/>
            <a:ext cx="5936732" cy="430530"/>
          </a:xfrm>
          <a:prstGeom prst="rect">
            <a:avLst/>
          </a:prstGeom>
        </p:spPr>
        <p:txBody>
          <a:bodyPr wrap="square" lIns="102356" tIns="51179" rIns="102356" bIns="51179">
            <a:spAutoFit/>
          </a:bodyPr>
          <a:lstStyle/>
          <a:p>
            <a:r>
              <a:rPr lang="zh-CN" altLang="en-US" sz="214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装配</a:t>
            </a:r>
            <a:r>
              <a:rPr lang="zh-CN" altLang="en-US" sz="214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整体式混凝土剪力墙结构工程的</a:t>
            </a:r>
            <a:r>
              <a:rPr lang="zh-CN" altLang="en-US" sz="214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工序</a:t>
            </a:r>
            <a:r>
              <a:rPr lang="en-US" altLang="zh-CN" sz="214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14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18" b="32858"/>
          <a:stretch>
            <a:fillRect/>
          </a:stretch>
        </p:blipFill>
        <p:spPr bwMode="auto">
          <a:xfrm>
            <a:off x="86995" y="2987040"/>
            <a:ext cx="198183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14" y="762458"/>
            <a:ext cx="1831074" cy="137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2" descr="封仓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78"/>
          <a:stretch>
            <a:fillRect/>
          </a:stretch>
        </p:blipFill>
        <p:spPr bwMode="auto">
          <a:xfrm>
            <a:off x="4931837" y="762458"/>
            <a:ext cx="1960370" cy="137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" descr="IMG_33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1"/>
          <a:stretch>
            <a:fillRect/>
          </a:stretch>
        </p:blipFill>
        <p:spPr bwMode="auto">
          <a:xfrm>
            <a:off x="2699454" y="764363"/>
            <a:ext cx="1580029" cy="137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6" b="13377"/>
          <a:stretch>
            <a:fillRect/>
          </a:stretch>
        </p:blipFill>
        <p:spPr bwMode="auto">
          <a:xfrm>
            <a:off x="7402948" y="762458"/>
            <a:ext cx="1255737" cy="137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73" r="10074" b="17793"/>
          <a:stretch>
            <a:fillRect/>
          </a:stretch>
        </p:blipFill>
        <p:spPr bwMode="auto">
          <a:xfrm>
            <a:off x="2556510" y="2987040"/>
            <a:ext cx="122936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1" descr="叠合板三角支撑搭设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8" r="27768"/>
          <a:stretch>
            <a:fillRect/>
          </a:stretch>
        </p:blipFill>
        <p:spPr bwMode="auto">
          <a:xfrm>
            <a:off x="6635966" y="2986887"/>
            <a:ext cx="2023236" cy="137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1" descr="$0~EUIB6$8GDG9O3[WJ~M4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05" y="4941570"/>
            <a:ext cx="143065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" descr="板筋绑扎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879" y="4941417"/>
            <a:ext cx="1575080" cy="137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1" descr="W5K75K(L[W5R`RH@M)S5A_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92"/>
          <a:stretch>
            <a:fillRect/>
          </a:stretch>
        </p:blipFill>
        <p:spPr bwMode="auto">
          <a:xfrm>
            <a:off x="4646295" y="5013325"/>
            <a:ext cx="157162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文本框 22"/>
          <p:cNvSpPr txBox="1">
            <a:spLocks noChangeArrowheads="1"/>
          </p:cNvSpPr>
          <p:nvPr/>
        </p:nvSpPr>
        <p:spPr bwMode="auto">
          <a:xfrm flipH="1">
            <a:off x="4201190" y="3886309"/>
            <a:ext cx="218269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835" b="1">
                <a:solidFill>
                  <a:srgbClr val="FF0000"/>
                </a:solidFill>
                <a:ea typeface="微软雅黑" panose="020B0503020204020204" pitchFamily="34" charset="-122"/>
                <a:sym typeface="Wingdings" panose="05000000000000000000" pitchFamily="2" charset="2"/>
              </a:rPr>
              <a:t>9</a:t>
            </a:r>
            <a:endParaRPr lang="en-US" altLang="zh-CN" sz="1835" b="1">
              <a:solidFill>
                <a:srgbClr val="FF0000"/>
              </a:solidFill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pic>
        <p:nvPicPr>
          <p:cNvPr id="37" name="图片 7168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509" y="2997047"/>
            <a:ext cx="1834046" cy="137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矩形 48"/>
          <p:cNvSpPr/>
          <p:nvPr/>
        </p:nvSpPr>
        <p:spPr>
          <a:xfrm>
            <a:off x="281940" y="2209165"/>
            <a:ext cx="171958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测量放线，放置海绵条、墙体钢垫片 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059430" y="2247265"/>
            <a:ext cx="92011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墙板吊装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07990" y="2247265"/>
            <a:ext cx="100520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墙缝封堵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468235" y="2247265"/>
            <a:ext cx="132905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现浇区钢筋绑扎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11860" y="4471670"/>
            <a:ext cx="55308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灌浆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33980" y="4509770"/>
            <a:ext cx="116713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墙柱模板安装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843145" y="4509770"/>
            <a:ext cx="104394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外挂架安装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092315" y="4509770"/>
            <a:ext cx="135128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外楼板支撑搭设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95605" y="6453505"/>
            <a:ext cx="98234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叠合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板吊装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555875" y="6366510"/>
            <a:ext cx="116713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排钢筋绑扎和水电安装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97755" y="6453505"/>
            <a:ext cx="98234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混凝土浇筑</a:t>
            </a:r>
            <a:endParaRPr lang="zh-CN" altLang="en-US" sz="1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2195830" y="1484630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8676640" y="3717290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8676640" y="1557020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6967220" y="1484630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1" name="右箭头 10"/>
          <p:cNvSpPr/>
          <p:nvPr/>
        </p:nvSpPr>
        <p:spPr>
          <a:xfrm>
            <a:off x="6228080" y="3637915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3851910" y="3644900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2123440" y="3644900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4391660" y="1522730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1821815" y="5521325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4130040" y="5805170"/>
            <a:ext cx="360045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>
            <a:hlinkClick r:id="rId12" action="ppaction://hlinkfile"/>
          </p:cNvPr>
          <p:cNvSpPr/>
          <p:nvPr/>
        </p:nvSpPr>
        <p:spPr>
          <a:xfrm>
            <a:off x="6453505" y="5157470"/>
            <a:ext cx="2388870" cy="72072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安装橡塑棉条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0" name="右箭头 19">
            <a:hlinkClick r:id="rId13" action="ppaction://hlinkfile"/>
          </p:cNvPr>
          <p:cNvSpPr/>
          <p:nvPr/>
        </p:nvSpPr>
        <p:spPr>
          <a:xfrm>
            <a:off x="6453505" y="6021070"/>
            <a:ext cx="2388870" cy="72072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灌浆套筒--挤压枪灌浆</a:t>
            </a: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Inhaltsplatzhalter 3" descr="1. Decke liegt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156325" y="1989138"/>
            <a:ext cx="2735263" cy="1820862"/>
          </a:xfrm>
        </p:spPr>
      </p:pic>
      <p:sp>
        <p:nvSpPr>
          <p:cNvPr id="100" name="文本框 99"/>
          <p:cNvSpPr txBox="1"/>
          <p:nvPr/>
        </p:nvSpPr>
        <p:spPr>
          <a:xfrm>
            <a:off x="250825" y="549275"/>
            <a:ext cx="8658225" cy="1404938"/>
          </a:xfrm>
          <a:prstGeom prst="rect">
            <a:avLst/>
          </a:prstGeom>
          <a:solidFill>
            <a:srgbClr val="C1D4DB"/>
          </a:solidFill>
          <a:ln w="9525"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sz="20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发展状况：德国是世界上建筑能耗降低幅度最快的国家；</a:t>
            </a:r>
            <a:endParaRPr kumimoji="1" lang="zh-CN" sz="2000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sz="20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具有强大的预制装配式建筑产业链</a:t>
            </a:r>
            <a:r>
              <a:rPr kumimoji="1" lang="en-US" altLang="zh-CN" sz="20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;</a:t>
            </a:r>
            <a:r>
              <a:rPr kumimoji="1" lang="zh-CN" sz="20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预制构件生产线技术领先、设备先进；</a:t>
            </a:r>
            <a:endParaRPr kumimoji="1" lang="zh-CN" sz="2000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sz="20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技术体系：主要采用叠合板混凝土剪力墙结构体系。</a:t>
            </a:r>
            <a:endParaRPr kumimoji="1" lang="zh-CN" altLang="en-US" sz="20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825" y="2133600"/>
            <a:ext cx="3201988" cy="13827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sz="14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典型自动化生产线企业有：</a:t>
            </a:r>
            <a:endParaRPr kumimoji="1" lang="zh-CN" sz="1400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sz="14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德国艾巴维公司（</a:t>
            </a:r>
            <a:r>
              <a:rPr kumimoji="1" lang="en-US" altLang="zh-CN" sz="1400" kern="1200" cap="none" spc="0" normalizeH="0" baseline="0" noProof="0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Ebawe</a:t>
            </a:r>
            <a:r>
              <a:rPr kumimoji="1" lang="zh-CN" sz="14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）</a:t>
            </a:r>
            <a:endParaRPr kumimoji="1" lang="zh-CN" sz="1400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sz="14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德国安夫曼公司（</a:t>
            </a:r>
            <a:r>
              <a:rPr kumimoji="1" lang="en-US" altLang="zh-CN" sz="1400" kern="1200" cap="none" spc="0" normalizeH="0" baseline="0" noProof="0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Avermann</a:t>
            </a:r>
            <a:r>
              <a:rPr kumimoji="1" lang="zh-CN" sz="14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）</a:t>
            </a:r>
            <a:endParaRPr kumimoji="1" lang="zh-CN" sz="1400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sz="14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德国拓普维克集团（</a:t>
            </a:r>
            <a:r>
              <a:rPr kumimoji="1" lang="en-US" altLang="zh-CN" sz="1400" kern="1200" cap="none" spc="0" normalizeH="0" baseline="0" noProof="0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Topwerk</a:t>
            </a:r>
            <a:r>
              <a:rPr kumimoji="1" lang="en-US" altLang="zh-CN" sz="14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)</a:t>
            </a:r>
            <a:endParaRPr kumimoji="1" lang="zh-CN" altLang="zh-CN" sz="1400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sz="14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德国索玛（</a:t>
            </a:r>
            <a:r>
              <a:rPr kumimoji="1" lang="en-US" altLang="zh-CN" sz="1400" kern="1200" cap="none" spc="0" normalizeH="0" baseline="0" noProof="0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Sommer</a:t>
            </a:r>
            <a:r>
              <a:rPr kumimoji="1" lang="zh-CN" sz="1400" kern="1200" cap="none" spc="0" normalizeH="0" baseline="0" noProof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）集团</a:t>
            </a:r>
            <a:endParaRPr kumimoji="1" lang="zh-CN" sz="1400" kern="1200" cap="none" spc="0" normalizeH="0" baseline="0" noProof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1" lang="zh-CN" altLang="en-US" sz="1400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德国沃乐特（Vollert）</a:t>
            </a:r>
            <a:endParaRPr kumimoji="1" lang="zh-CN" altLang="en-US" sz="1400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048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3500438"/>
            <a:ext cx="3190875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9"/>
          <p:cNvPicPr>
            <a:picLocks noChangeAspect="1"/>
          </p:cNvPicPr>
          <p:nvPr/>
        </p:nvPicPr>
        <p:blipFill>
          <a:blip r:embed="rId3"/>
          <a:srcRect t="6248" b="16040"/>
          <a:stretch>
            <a:fillRect/>
          </a:stretch>
        </p:blipFill>
        <p:spPr>
          <a:xfrm>
            <a:off x="6156325" y="3860800"/>
            <a:ext cx="2811463" cy="1697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MH_SubTitle_2"/>
          <p:cNvSpPr txBox="1"/>
          <p:nvPr>
            <p:custDataLst>
              <p:tags r:id="rId4"/>
            </p:custDataLst>
          </p:nvPr>
        </p:nvSpPr>
        <p:spPr>
          <a:xfrm>
            <a:off x="250825" y="115888"/>
            <a:ext cx="6265863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国外装配式建筑发展状况</a:t>
            </a:r>
            <a:r>
              <a:rPr lang="en-US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--</a:t>
            </a:r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德</a:t>
            </a:r>
            <a:r>
              <a:rPr lang="zh-CN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国</a:t>
            </a:r>
            <a:endParaRPr lang="zh-CN" altLang="zh-CN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0488" name="图片 5" descr="84651498548370"/>
          <p:cNvPicPr>
            <a:picLocks noChangeAspect="1"/>
          </p:cNvPicPr>
          <p:nvPr/>
        </p:nvPicPr>
        <p:blipFill>
          <a:blip r:embed="rId5"/>
          <a:srcRect l="797" t="9401" r="1978" b="229"/>
          <a:stretch>
            <a:fillRect/>
          </a:stretch>
        </p:blipFill>
        <p:spPr>
          <a:xfrm>
            <a:off x="3419475" y="2060575"/>
            <a:ext cx="2716213" cy="350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9" name="Rectangle 3"/>
          <p:cNvSpPr/>
          <p:nvPr/>
        </p:nvSpPr>
        <p:spPr>
          <a:xfrm>
            <a:off x="3492500" y="6072188"/>
            <a:ext cx="4605338" cy="434975"/>
          </a:xfrm>
          <a:prstGeom prst="rect">
            <a:avLst/>
          </a:prstGeom>
          <a:noFill/>
          <a:ln w="9525">
            <a:noFill/>
          </a:ln>
        </p:spPr>
        <p:txBody>
          <a:bodyPr wrap="none" lIns="65298" tIns="32649" rIns="65298" bIns="32649" anchor="ctr" anchorCtr="0">
            <a:spAutoFit/>
          </a:bodyPr>
          <a:lstStyle/>
          <a:p>
            <a:pPr indent="161925" defTabSz="652780" eaLnBrk="0" hangingPunct="0"/>
            <a:r>
              <a:rPr lang="zh-CN" altLang="en-US" dirty="0">
                <a:latin typeface="宋体" panose="02010600030101010101" pitchFamily="2" charset="-122"/>
              </a:rPr>
              <a:t>法兰克福德国商业银行总部大楼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内容占位符 2"/>
          <p:cNvSpPr>
            <a:spLocks noGrp="1"/>
          </p:cNvSpPr>
          <p:nvPr>
            <p:ph idx="1"/>
          </p:nvPr>
        </p:nvSpPr>
        <p:spPr>
          <a:xfrm>
            <a:off x="107315" y="332740"/>
            <a:ext cx="9173210" cy="466090"/>
          </a:xfrm>
        </p:spPr>
        <p:txBody>
          <a:bodyPr lIns="91440" tIns="45720" rIns="91440" bIns="45720" anchor="t" anchorCtr="0"/>
          <a:lstStyle/>
          <a:p>
            <a:pPr marL="0" indent="0" defTabSz="514350" fontAlgn="base">
              <a:lnSpc>
                <a:spcPct val="80000"/>
              </a:lnSpc>
              <a:spcBef>
                <a:spcPct val="0"/>
              </a:spcBef>
              <a:buSzPct val="100000"/>
              <a:buFont typeface="Arial" panose="020B0604020202020204" pitchFamily="34" charset="0"/>
              <a:buNone/>
            </a:pPr>
            <a:r>
              <a:rPr lang="zh-CN" altLang="en-US" sz="2400" b="1" kern="1200" baseline="0" dirty="0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预制墙板吊装工艺流程：</a:t>
            </a:r>
            <a:endParaRPr lang="zh-CN" altLang="en-US" sz="2400" b="1" kern="1200" baseline="0" dirty="0" smtClean="0"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0" indent="0" defTabSz="514350" fontAlgn="base">
              <a:lnSpc>
                <a:spcPct val="80000"/>
              </a:lnSpc>
              <a:spcBef>
                <a:spcPct val="0"/>
              </a:spcBef>
              <a:buSzPct val="100000"/>
              <a:buFont typeface="Arial" panose="020B0604020202020204" pitchFamily="34" charset="0"/>
              <a:buNone/>
            </a:pPr>
            <a:r>
              <a:rPr lang="zh-CN" altLang="en-US" sz="2400" b="1" kern="1200" baseline="0" dirty="0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             </a:t>
            </a:r>
            <a:endParaRPr lang="zh-CN" altLang="en-US" sz="2400" b="1" kern="1200" baseline="0" dirty="0" smtClean="0"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0580" y="1254125"/>
            <a:ext cx="2640965" cy="323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构件检查与编号确认</a:t>
            </a:r>
            <a:endParaRPr lang="zh-CN" altLang="en-US" sz="2000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3370580" y="2000250"/>
            <a:ext cx="2640965" cy="558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放置垫片、分仓和封堵压条</a:t>
            </a:r>
            <a:endParaRPr lang="zh-CN" altLang="en-US" sz="2000" strike="noStrike" noProof="1"/>
          </a:p>
        </p:txBody>
      </p:sp>
      <p:sp>
        <p:nvSpPr>
          <p:cNvPr id="7" name="矩形 6"/>
          <p:cNvSpPr/>
          <p:nvPr/>
        </p:nvSpPr>
        <p:spPr>
          <a:xfrm>
            <a:off x="628650" y="1635125"/>
            <a:ext cx="2403475" cy="323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剪力墙钢筋校核</a:t>
            </a:r>
            <a:endParaRPr lang="zh-CN" altLang="en-US" sz="2000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6111875" y="1635125"/>
            <a:ext cx="2403475" cy="323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灌浆、溢浆孔清检</a:t>
            </a:r>
            <a:endParaRPr lang="zh-CN" altLang="en-US" sz="2000" strike="noStrike" noProof="1"/>
          </a:p>
        </p:txBody>
      </p:sp>
      <p:cxnSp>
        <p:nvCxnSpPr>
          <p:cNvPr id="9" name="直接箭头连接符 8"/>
          <p:cNvCxnSpPr>
            <a:stCxn id="7" idx="3"/>
          </p:cNvCxnSpPr>
          <p:nvPr/>
        </p:nvCxnSpPr>
        <p:spPr>
          <a:xfrm>
            <a:off x="3032125" y="1797050"/>
            <a:ext cx="1252538" cy="6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stCxn id="8" idx="1"/>
          </p:cNvCxnSpPr>
          <p:nvPr/>
        </p:nvCxnSpPr>
        <p:spPr>
          <a:xfrm flipH="1">
            <a:off x="4500563" y="1797050"/>
            <a:ext cx="1611313" cy="6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8" idx="1"/>
          </p:cNvCxnSpPr>
          <p:nvPr/>
        </p:nvCxnSpPr>
        <p:spPr>
          <a:xfrm>
            <a:off x="4425950" y="1604963"/>
            <a:ext cx="3175" cy="384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stCxn id="8" idx="1"/>
          </p:cNvCxnSpPr>
          <p:nvPr/>
        </p:nvCxnSpPr>
        <p:spPr>
          <a:xfrm>
            <a:off x="4429125" y="2565400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370580" y="2853055"/>
            <a:ext cx="2640965" cy="403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楼板上支撑端座安装</a:t>
            </a:r>
            <a:endParaRPr lang="zh-CN" altLang="en-US" sz="2000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3370580" y="3543300"/>
            <a:ext cx="2641600" cy="4400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起吊和安装</a:t>
            </a:r>
            <a:endParaRPr lang="zh-CN" altLang="en-US" sz="2000" strike="noStrike" noProof="1"/>
          </a:p>
        </p:txBody>
      </p:sp>
      <p:cxnSp>
        <p:nvCxnSpPr>
          <p:cNvPr id="16" name="直接箭头连接符 15"/>
          <p:cNvCxnSpPr>
            <a:stCxn id="8" idx="1"/>
          </p:cNvCxnSpPr>
          <p:nvPr/>
        </p:nvCxnSpPr>
        <p:spPr>
          <a:xfrm>
            <a:off x="4425950" y="3255963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3370580" y="4270375"/>
            <a:ext cx="2585085" cy="4083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位置调整和斜撑固定</a:t>
            </a:r>
            <a:endParaRPr lang="zh-CN" altLang="en-US" sz="2000" strike="noStrike" noProof="1"/>
          </a:p>
        </p:txBody>
      </p:sp>
      <p:cxnSp>
        <p:nvCxnSpPr>
          <p:cNvPr id="18" name="直接箭头连接符 17"/>
          <p:cNvCxnSpPr>
            <a:stCxn id="8" idx="1"/>
          </p:cNvCxnSpPr>
          <p:nvPr/>
        </p:nvCxnSpPr>
        <p:spPr>
          <a:xfrm>
            <a:off x="4429125" y="3983038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370580" y="4965700"/>
            <a:ext cx="2577465" cy="3638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垂直度调整</a:t>
            </a:r>
            <a:endParaRPr lang="zh-CN" altLang="en-US" sz="2000" strike="noStrike" noProof="1"/>
          </a:p>
        </p:txBody>
      </p:sp>
      <p:cxnSp>
        <p:nvCxnSpPr>
          <p:cNvPr id="20" name="直接箭头连接符 19"/>
          <p:cNvCxnSpPr>
            <a:stCxn id="8" idx="1"/>
          </p:cNvCxnSpPr>
          <p:nvPr/>
        </p:nvCxnSpPr>
        <p:spPr>
          <a:xfrm>
            <a:off x="4429125" y="4678363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370580" y="5654675"/>
            <a:ext cx="2577465" cy="3638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塔吊卸钩</a:t>
            </a:r>
            <a:endParaRPr lang="zh-CN" altLang="en-US" sz="2000" strike="noStrike" noProof="1"/>
          </a:p>
        </p:txBody>
      </p:sp>
      <p:cxnSp>
        <p:nvCxnSpPr>
          <p:cNvPr id="22" name="直接箭头连接符 21"/>
          <p:cNvCxnSpPr>
            <a:stCxn id="8" idx="1"/>
          </p:cNvCxnSpPr>
          <p:nvPr/>
        </p:nvCxnSpPr>
        <p:spPr>
          <a:xfrm>
            <a:off x="4429125" y="5300663"/>
            <a:ext cx="0" cy="3540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244" name="图片 22" descr="IMG_65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3175" y="4603750"/>
            <a:ext cx="1885950" cy="1414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5" name="图片 23" descr="IMG_65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525" y="2133600"/>
            <a:ext cx="1879600" cy="140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46" name="图片 24" descr="带门洞墙板两个吊点，中间吊钩扣安全带加一道保护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2133600"/>
            <a:ext cx="1920875" cy="388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47" name="文本框 22"/>
          <p:cNvSpPr txBox="1"/>
          <p:nvPr/>
        </p:nvSpPr>
        <p:spPr>
          <a:xfrm flipH="1">
            <a:off x="7953375" y="3095625"/>
            <a:ext cx="28575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2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sp>
        <p:nvSpPr>
          <p:cNvPr id="52248" name="文本框 22"/>
          <p:cNvSpPr txBox="1"/>
          <p:nvPr/>
        </p:nvSpPr>
        <p:spPr>
          <a:xfrm flipH="1">
            <a:off x="7953375" y="5473700"/>
            <a:ext cx="28575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3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sp>
        <p:nvSpPr>
          <p:cNvPr id="52249" name="文本框 22"/>
          <p:cNvSpPr txBox="1"/>
          <p:nvPr/>
        </p:nvSpPr>
        <p:spPr>
          <a:xfrm flipH="1">
            <a:off x="2492375" y="5567363"/>
            <a:ext cx="28575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460" y="692785"/>
            <a:ext cx="1623060" cy="470535"/>
          </a:xfrm>
          <a:prstGeom prst="rect">
            <a:avLst/>
          </a:prstGeom>
        </p:spPr>
        <p:txBody>
          <a:bodyPr wrap="square" lIns="102356" tIns="51179" rIns="102356" bIns="51179">
            <a:spAutoFit/>
          </a:bodyPr>
          <a:lstStyle/>
          <a:p>
            <a:r>
              <a:rPr lang="zh-CN" altLang="en-US" b="1" kern="0" dirty="0" smtClean="0">
                <a:latin typeface="宋体" panose="02010600030101010101" pitchFamily="2" charset="-122"/>
              </a:rPr>
              <a:t>灌浆工艺：</a:t>
            </a:r>
            <a:endParaRPr lang="zh-CN" altLang="en-US" b="1" kern="0" dirty="0" smtClean="0">
              <a:latin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5830" y="2205990"/>
            <a:ext cx="1835785" cy="3511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固定橡胶条分仓</a:t>
            </a:r>
            <a:endParaRPr lang="zh-CN" altLang="en-US" sz="137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0585" y="2187575"/>
            <a:ext cx="1835785" cy="35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吊装预制墙体并校正</a:t>
            </a:r>
            <a:endParaRPr lang="zh-CN" altLang="en-US" sz="137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76465" y="2205355"/>
            <a:ext cx="1332230" cy="307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缝隙封堵</a:t>
            </a:r>
            <a:endParaRPr lang="zh-CN" altLang="en-US" sz="137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2140" y="4517390"/>
            <a:ext cx="1290955" cy="3359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拌制灌浆料</a:t>
            </a:r>
            <a:endParaRPr lang="zh-CN" altLang="en-US" sz="137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18530" y="4529455"/>
            <a:ext cx="1336040" cy="3117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试块留置</a:t>
            </a:r>
            <a:endParaRPr lang="zh-CN" altLang="en-US" sz="137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75965" y="6525260"/>
            <a:ext cx="1044575" cy="277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注浆</a:t>
            </a:r>
            <a:endParaRPr lang="zh-CN" altLang="en-US" sz="137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10935" y="6525260"/>
            <a:ext cx="911860" cy="277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堵孔</a:t>
            </a:r>
            <a:endParaRPr lang="zh-CN" altLang="en-US" sz="137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685" y="332740"/>
            <a:ext cx="2118995" cy="166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55" y="332740"/>
            <a:ext cx="1872615" cy="16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315" y="332740"/>
            <a:ext cx="1701165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3" descr="Ⅴ灌浆料倒进灌浆泵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085080"/>
            <a:ext cx="1511300" cy="1363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5" descr="Ⅴ搅拌浆料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37155"/>
            <a:ext cx="1511300" cy="173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6" descr="Ⅴ浆料静沉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920" y="2822575"/>
            <a:ext cx="179832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2" descr="Ⅰ试块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870" y="2853055"/>
            <a:ext cx="148399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7" descr="mmexport149025963976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5100320"/>
            <a:ext cx="1453515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34" descr="Cache_-4357e5a700f6168f.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5" t="2687"/>
          <a:stretch>
            <a:fillRect/>
          </a:stretch>
        </p:blipFill>
        <p:spPr bwMode="auto">
          <a:xfrm rot="5400000">
            <a:off x="3161030" y="4855845"/>
            <a:ext cx="1297305" cy="178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矩形 43"/>
          <p:cNvSpPr/>
          <p:nvPr/>
        </p:nvSpPr>
        <p:spPr>
          <a:xfrm>
            <a:off x="2915718" y="4508931"/>
            <a:ext cx="1835882" cy="311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测</a:t>
            </a:r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流动度</a:t>
            </a:r>
            <a:endParaRPr lang="zh-CN" altLang="en-US" sz="137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55650" y="6525895"/>
            <a:ext cx="1044575" cy="277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375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注浆</a:t>
            </a:r>
            <a:endParaRPr lang="zh-CN" altLang="en-US" sz="1375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右箭头 46"/>
          <p:cNvSpPr/>
          <p:nvPr/>
        </p:nvSpPr>
        <p:spPr>
          <a:xfrm>
            <a:off x="6659880" y="1268730"/>
            <a:ext cx="288290" cy="216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右箭头 47"/>
          <p:cNvSpPr/>
          <p:nvPr/>
        </p:nvSpPr>
        <p:spPr>
          <a:xfrm>
            <a:off x="4262755" y="1196975"/>
            <a:ext cx="288290" cy="216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>
            <a:off x="5220335" y="3432175"/>
            <a:ext cx="288290" cy="216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右箭头 49"/>
          <p:cNvSpPr/>
          <p:nvPr/>
        </p:nvSpPr>
        <p:spPr>
          <a:xfrm>
            <a:off x="2411730" y="3394710"/>
            <a:ext cx="288290" cy="216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右箭头 50"/>
          <p:cNvSpPr/>
          <p:nvPr/>
        </p:nvSpPr>
        <p:spPr>
          <a:xfrm>
            <a:off x="107315" y="3321050"/>
            <a:ext cx="288290" cy="216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右箭头 51"/>
          <p:cNvSpPr/>
          <p:nvPr/>
        </p:nvSpPr>
        <p:spPr>
          <a:xfrm>
            <a:off x="107315" y="5733415"/>
            <a:ext cx="288290" cy="216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右箭头 52"/>
          <p:cNvSpPr/>
          <p:nvPr/>
        </p:nvSpPr>
        <p:spPr>
          <a:xfrm>
            <a:off x="2339975" y="5733415"/>
            <a:ext cx="288290" cy="216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右箭头 53"/>
          <p:cNvSpPr/>
          <p:nvPr/>
        </p:nvSpPr>
        <p:spPr>
          <a:xfrm>
            <a:off x="5220335" y="5733415"/>
            <a:ext cx="288290" cy="216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内容占位符 2"/>
          <p:cNvSpPr>
            <a:spLocks noGrp="1"/>
          </p:cNvSpPr>
          <p:nvPr>
            <p:ph idx="1"/>
          </p:nvPr>
        </p:nvSpPr>
        <p:spPr>
          <a:xfrm>
            <a:off x="251460" y="620395"/>
            <a:ext cx="7886700" cy="441325"/>
          </a:xfrm>
        </p:spPr>
        <p:txBody>
          <a:bodyPr lIns="91440" tIns="45720" rIns="91440" bIns="45720" anchor="t" anchorCtr="0"/>
          <a:lstStyle/>
          <a:p>
            <a:pPr marL="0" indent="0" defTabSz="514350" fontAlgn="base">
              <a:lnSpc>
                <a:spcPct val="80000"/>
              </a:lnSpc>
              <a:spcBef>
                <a:spcPct val="0"/>
              </a:spcBef>
              <a:buSzPct val="100000"/>
              <a:buFont typeface="Arial" panose="020B0604020202020204" pitchFamily="34" charset="0"/>
              <a:buNone/>
            </a:pPr>
            <a:r>
              <a:rPr lang="zh-CN" altLang="en-US" sz="2400" b="1" kern="1200" baseline="0" dirty="0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叠合楼板吊装工艺流程：</a:t>
            </a:r>
            <a:endParaRPr lang="zh-CN" altLang="en-US" sz="2400" b="1" kern="1200" baseline="0" dirty="0" smtClean="0"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0" indent="0" defTabSz="514350" fontAlgn="base">
              <a:lnSpc>
                <a:spcPct val="80000"/>
              </a:lnSpc>
              <a:spcBef>
                <a:spcPct val="0"/>
              </a:spcBef>
              <a:buSzPct val="100000"/>
              <a:buFont typeface="Arial" panose="020B0604020202020204" pitchFamily="34" charset="0"/>
              <a:buNone/>
            </a:pPr>
            <a:r>
              <a:rPr lang="zh-CN" altLang="en-US" sz="2400" b="1" kern="1200" baseline="0" dirty="0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             </a:t>
            </a:r>
            <a:endParaRPr lang="zh-CN" altLang="en-US" sz="2400" b="1" kern="1200" baseline="0" dirty="0" smtClean="0"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0263" y="1565275"/>
            <a:ext cx="2403475" cy="468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600" strike="noStrike" noProof="1"/>
              <a:t>叠合板支撑体系安装</a:t>
            </a:r>
            <a:endParaRPr lang="zh-CN" altLang="en-US" sz="1600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3370263" y="2292350"/>
            <a:ext cx="2403475" cy="560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600" strike="noStrike" noProof="1"/>
              <a:t>构件检查与编号确认</a:t>
            </a:r>
            <a:endParaRPr lang="zh-CN" altLang="en-US" sz="1600" strike="noStrike" noProof="1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4429125" y="1771650"/>
            <a:ext cx="0" cy="5048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4429125" y="2565400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370263" y="3997325"/>
            <a:ext cx="2403475" cy="523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600" strike="noStrike" noProof="1"/>
              <a:t>叠合板挂钩起吊就位</a:t>
            </a:r>
            <a:endParaRPr lang="zh-CN" altLang="en-US" sz="1600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3370263" y="4805363"/>
            <a:ext cx="2403475" cy="512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600" strike="noStrike" noProof="1"/>
              <a:t>校核板底接缝高低差</a:t>
            </a:r>
            <a:endParaRPr lang="zh-CN" altLang="en-US" sz="1600" strike="noStrike" noProof="1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4429125" y="2852738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4429125" y="4127500"/>
            <a:ext cx="0" cy="677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370263" y="5526088"/>
            <a:ext cx="2403475" cy="4921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600" strike="noStrike" noProof="1"/>
              <a:t>塔吊卸钩</a:t>
            </a:r>
            <a:endParaRPr lang="zh-CN" altLang="en-US" sz="1600" strike="noStrike" noProof="1"/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429125" y="4805363"/>
            <a:ext cx="0" cy="711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261" name="图片 13748" descr="叠合板支撑搭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5338" y="1565275"/>
            <a:ext cx="2432050" cy="220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62" name="文本框 22"/>
          <p:cNvSpPr txBox="1"/>
          <p:nvPr/>
        </p:nvSpPr>
        <p:spPr>
          <a:xfrm flipH="1">
            <a:off x="8021638" y="3355975"/>
            <a:ext cx="327025" cy="410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1</a:t>
            </a:r>
            <a:endParaRPr lang="en-US" altLang="zh-CN" sz="1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pic>
        <p:nvPicPr>
          <p:cNvPr id="53263" name="图片 13750" descr="叠合板吊装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750" y="3863975"/>
            <a:ext cx="2433638" cy="2201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64" name="文本框 22"/>
          <p:cNvSpPr txBox="1"/>
          <p:nvPr/>
        </p:nvSpPr>
        <p:spPr>
          <a:xfrm flipH="1">
            <a:off x="8021638" y="5618163"/>
            <a:ext cx="285750" cy="410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2</a:t>
            </a:r>
            <a:endParaRPr lang="en-US" altLang="zh-CN" sz="1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pic>
        <p:nvPicPr>
          <p:cNvPr id="53265" name="图片 13749" descr="叠合板安装就位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" y="1565275"/>
            <a:ext cx="2476500" cy="220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66" name="文本框 22"/>
          <p:cNvSpPr txBox="1"/>
          <p:nvPr/>
        </p:nvSpPr>
        <p:spPr>
          <a:xfrm flipH="1">
            <a:off x="2833688" y="5618163"/>
            <a:ext cx="285750" cy="410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3</a:t>
            </a:r>
            <a:endParaRPr lang="en-US" altLang="zh-CN" sz="1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70263" y="3149600"/>
            <a:ext cx="2403475" cy="560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600" strike="noStrike" noProof="1"/>
              <a:t>叠合楼板底标高复核</a:t>
            </a:r>
            <a:endParaRPr lang="zh-CN" altLang="en-US" sz="1600" strike="noStrike" noProof="1"/>
          </a:p>
        </p:txBody>
      </p:sp>
      <p:cxnSp>
        <p:nvCxnSpPr>
          <p:cNvPr id="31" name="直接箭头连接符 30"/>
          <p:cNvCxnSpPr/>
          <p:nvPr/>
        </p:nvCxnSpPr>
        <p:spPr>
          <a:xfrm>
            <a:off x="4429125" y="3709988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269" name="图片 1" descr="六楼板下降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8" y="3863975"/>
            <a:ext cx="2476500" cy="2201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70" name="文本框 22"/>
          <p:cNvSpPr txBox="1"/>
          <p:nvPr/>
        </p:nvSpPr>
        <p:spPr>
          <a:xfrm flipH="1">
            <a:off x="2833688" y="5618163"/>
            <a:ext cx="285750" cy="410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3</a:t>
            </a:r>
            <a:endParaRPr lang="en-US" altLang="zh-CN" sz="1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sp>
        <p:nvSpPr>
          <p:cNvPr id="53271" name="文本框 22"/>
          <p:cNvSpPr txBox="1"/>
          <p:nvPr/>
        </p:nvSpPr>
        <p:spPr>
          <a:xfrm flipH="1">
            <a:off x="2833688" y="2701925"/>
            <a:ext cx="285750" cy="410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4</a:t>
            </a:r>
            <a:endParaRPr lang="en-US" altLang="zh-CN" sz="16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内容占位符 2"/>
          <p:cNvSpPr>
            <a:spLocks noGrp="1"/>
          </p:cNvSpPr>
          <p:nvPr>
            <p:ph idx="1"/>
          </p:nvPr>
        </p:nvSpPr>
        <p:spPr>
          <a:xfrm>
            <a:off x="107315" y="404495"/>
            <a:ext cx="7886700" cy="546735"/>
          </a:xfrm>
        </p:spPr>
        <p:txBody>
          <a:bodyPr lIns="91440" tIns="45720" rIns="91440" bIns="45720" anchor="t" anchorCtr="0"/>
          <a:lstStyle/>
          <a:p>
            <a:pPr marL="0" indent="0" defTabSz="514350" fontAlgn="base">
              <a:lnSpc>
                <a:spcPct val="80000"/>
              </a:lnSpc>
              <a:spcBef>
                <a:spcPct val="0"/>
              </a:spcBef>
              <a:buSzPct val="100000"/>
              <a:buFont typeface="Arial" panose="020B0604020202020204" pitchFamily="34" charset="0"/>
              <a:buNone/>
            </a:pPr>
            <a:r>
              <a:rPr lang="zh-CN" altLang="en-US" kern="1200" baseline="0" dirty="0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其他构件吊装工艺流程：</a:t>
            </a:r>
            <a:endParaRPr lang="zh-CN" altLang="en-US" kern="1200" baseline="0" dirty="0" smtClean="0"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0" indent="0" defTabSz="514350" fontAlgn="base">
              <a:lnSpc>
                <a:spcPct val="80000"/>
              </a:lnSpc>
              <a:spcBef>
                <a:spcPct val="0"/>
              </a:spcBef>
              <a:buSzPct val="100000"/>
              <a:buFont typeface="Arial" panose="020B0604020202020204" pitchFamily="34" charset="0"/>
              <a:buNone/>
            </a:pPr>
            <a:r>
              <a:rPr lang="zh-CN" altLang="en-US" kern="1200" baseline="0" dirty="0" smtClean="0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             </a:t>
            </a:r>
            <a:endParaRPr lang="zh-CN" altLang="en-US" kern="1200" baseline="0" dirty="0" smtClean="0"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0263" y="1585595"/>
            <a:ext cx="2403475" cy="4683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支撑体系安装</a:t>
            </a:r>
            <a:endParaRPr lang="zh-CN" altLang="en-US" sz="2000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3370263" y="2292350"/>
            <a:ext cx="2403475" cy="560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构件检查与编号确认</a:t>
            </a:r>
            <a:endParaRPr lang="zh-CN" altLang="en-US" sz="2000" strike="noStrike" noProof="1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4429125" y="1771650"/>
            <a:ext cx="0" cy="5048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4429125" y="2565400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370263" y="3997325"/>
            <a:ext cx="2403475" cy="5238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构件临时固定</a:t>
            </a:r>
            <a:endParaRPr lang="zh-CN" altLang="en-US" sz="2000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3370263" y="4805363"/>
            <a:ext cx="2403475" cy="5127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安装精度校核</a:t>
            </a:r>
            <a:endParaRPr lang="zh-CN" altLang="en-US" sz="2000" strike="noStrike" noProof="1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4429125" y="2852738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4429125" y="4127500"/>
            <a:ext cx="0" cy="6778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3370263" y="5526088"/>
            <a:ext cx="2403475" cy="4921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塔吊卸钩</a:t>
            </a:r>
            <a:endParaRPr lang="zh-CN" altLang="en-US" sz="2000" strike="noStrike" noProof="1"/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429125" y="4805363"/>
            <a:ext cx="0" cy="711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5" name="文本框 22"/>
          <p:cNvSpPr txBox="1"/>
          <p:nvPr/>
        </p:nvSpPr>
        <p:spPr>
          <a:xfrm flipH="1">
            <a:off x="8077200" y="4308475"/>
            <a:ext cx="28575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3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70263" y="3149600"/>
            <a:ext cx="2403475" cy="560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000" strike="noStrike" noProof="1"/>
              <a:t>构件就位安装</a:t>
            </a:r>
            <a:endParaRPr lang="zh-CN" altLang="en-US" sz="2000" strike="noStrike" noProof="1"/>
          </a:p>
        </p:txBody>
      </p:sp>
      <p:cxnSp>
        <p:nvCxnSpPr>
          <p:cNvPr id="31" name="直接箭头连接符 30"/>
          <p:cNvCxnSpPr/>
          <p:nvPr/>
        </p:nvCxnSpPr>
        <p:spPr>
          <a:xfrm>
            <a:off x="4429125" y="3709988"/>
            <a:ext cx="0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288" name="图片 3" descr="叠合板照片"/>
          <p:cNvPicPr>
            <a:picLocks noChangeAspect="1"/>
          </p:cNvPicPr>
          <p:nvPr/>
        </p:nvPicPr>
        <p:blipFill>
          <a:blip r:embed="rId1"/>
          <a:srcRect l="37343" b="28090"/>
          <a:stretch>
            <a:fillRect/>
          </a:stretch>
        </p:blipFill>
        <p:spPr>
          <a:xfrm>
            <a:off x="628650" y="3014663"/>
            <a:ext cx="2543175" cy="1641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9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475" y="1565275"/>
            <a:ext cx="2333625" cy="174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90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625" y="4308475"/>
            <a:ext cx="2473325" cy="1709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91" name="文本框 22"/>
          <p:cNvSpPr txBox="1"/>
          <p:nvPr/>
        </p:nvSpPr>
        <p:spPr>
          <a:xfrm flipH="1">
            <a:off x="8007350" y="2867025"/>
            <a:ext cx="28575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sp>
        <p:nvSpPr>
          <p:cNvPr id="54292" name="文本框 22"/>
          <p:cNvSpPr txBox="1"/>
          <p:nvPr/>
        </p:nvSpPr>
        <p:spPr>
          <a:xfrm flipH="1">
            <a:off x="8077200" y="4357688"/>
            <a:ext cx="28575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2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sp>
        <p:nvSpPr>
          <p:cNvPr id="54293" name="文本框 22"/>
          <p:cNvSpPr txBox="1"/>
          <p:nvPr/>
        </p:nvSpPr>
        <p:spPr>
          <a:xfrm flipH="1">
            <a:off x="2886075" y="3014663"/>
            <a:ext cx="28575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Wingdings" panose="05000000000000000000" charset="0"/>
              </a:rPr>
              <a:t>3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7495" y="274320"/>
            <a:ext cx="8498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noProof="0" dirty="0">
                <a:solidFill>
                  <a:srgbClr val="FF0000"/>
                </a:solidFill>
                <a:sym typeface="+mn-ea"/>
              </a:rPr>
              <a:t>七、装配式建筑装配率计算简介（安徽省DB34/T 3830-2021）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45980"/>
          <a:stretch>
            <a:fillRect/>
          </a:stretch>
        </p:blipFill>
        <p:spPr>
          <a:xfrm>
            <a:off x="277495" y="1052195"/>
            <a:ext cx="4025900" cy="5033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43755" y="1555750"/>
            <a:ext cx="4318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本规范适合于安徽省民用建筑的装配率计算和装配式建筑评价，其他类型的装配式建筑可参照执行。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44390" y="3501390"/>
            <a:ext cx="42646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装配率：单体建筑室外地坪以上的主体结构、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+mn-ea"/>
              </a:rPr>
              <a:t>围护墙和内隔墙、装修和设备管线等采用预制部品部件的综合比例。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稻壳儿小白白(http://dwz.cn/Wu2UP)"/>
          <p:cNvSpPr txBox="1">
            <a:spLocks noChangeArrowheads="1"/>
          </p:cNvSpPr>
          <p:nvPr/>
        </p:nvSpPr>
        <p:spPr bwMode="auto">
          <a:xfrm>
            <a:off x="731520" y="188278"/>
            <a:ext cx="7681436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>
                <a:solidFill>
                  <a:srgbClr val="383842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装配率计算表</a:t>
            </a:r>
            <a:r>
              <a:rPr lang="en-US" b="1" dirty="0">
                <a:solidFill>
                  <a:schemeClr val="tx1"/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sz="1500" b="1" dirty="0">
              <a:solidFill>
                <a:srgbClr val="7030A0"/>
              </a:solidFill>
              <a:latin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1295" y="685483"/>
          <a:ext cx="8726805" cy="59956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2970"/>
                <a:gridCol w="1110615"/>
                <a:gridCol w="831215"/>
                <a:gridCol w="2549525"/>
                <a:gridCol w="850265"/>
                <a:gridCol w="1371600"/>
                <a:gridCol w="1110615"/>
              </a:tblGrid>
              <a:tr h="293370">
                <a:tc gridSpan="4">
                  <a:txBody>
                    <a:bodyPr/>
                    <a:lstStyle/>
                    <a:p>
                      <a:pPr algn="ctr"/>
                      <a:r>
                        <a:rPr lang="zh-CN" sz="1350" kern="0" dirty="0">
                          <a:effectLst/>
                        </a:rPr>
                        <a:t>评价项</a:t>
                      </a:r>
                      <a:endParaRPr lang="zh-CN" sz="13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350" kern="0" dirty="0">
                          <a:effectLst/>
                        </a:rPr>
                        <a:t>评价要求</a:t>
                      </a:r>
                      <a:endParaRPr lang="zh-CN" sz="13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350" kern="0" dirty="0">
                          <a:effectLst/>
                        </a:rPr>
                        <a:t>评价分值</a:t>
                      </a:r>
                      <a:endParaRPr lang="zh-CN" sz="13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30505">
                <a:tc rowSpan="3"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effectLst/>
                        </a:rPr>
                        <a:t>主体结构</a:t>
                      </a:r>
                      <a:r>
                        <a:rPr lang="en-US" sz="1050" kern="0" dirty="0">
                          <a:effectLst/>
                        </a:rPr>
                        <a:t>Q</a:t>
                      </a:r>
                      <a:r>
                        <a:rPr lang="en-US" sz="1050" kern="0" baseline="-25000" dirty="0">
                          <a:effectLst/>
                        </a:rPr>
                        <a:t>1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/>
                      <a:r>
                        <a:rPr lang="zh-CN" sz="1050" kern="0" dirty="0">
                          <a:effectLst/>
                        </a:rPr>
                        <a:t>（</a:t>
                      </a:r>
                      <a:r>
                        <a:rPr lang="en-US" sz="1050" kern="0" dirty="0">
                          <a:effectLst/>
                        </a:rPr>
                        <a:t>50</a:t>
                      </a:r>
                      <a:r>
                        <a:rPr lang="zh-CN" sz="1050" kern="0" dirty="0">
                          <a:effectLst/>
                        </a:rPr>
                        <a:t>分）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1a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effectLst/>
                        </a:rPr>
                        <a:t>柱、支撑、承重墙、延性墙板等竖向构件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35%</a:t>
                      </a:r>
                      <a:r>
                        <a:rPr lang="zh-CN" sz="1050" kern="0" dirty="0">
                          <a:effectLst/>
                        </a:rPr>
                        <a:t>≤比例≤</a:t>
                      </a:r>
                      <a:r>
                        <a:rPr lang="en-US" sz="1050" kern="0" dirty="0">
                          <a:effectLst/>
                        </a:rPr>
                        <a:t>80%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20-30*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vMerge="1">
                  <a:tcPr/>
                </a:tc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rgbClr val="FF0000"/>
                          </a:solidFill>
                          <a:effectLst/>
                        </a:rPr>
                        <a:t>15%</a:t>
                      </a:r>
                      <a:r>
                        <a:rPr lang="zh-CN" sz="1050" kern="0" dirty="0">
                          <a:solidFill>
                            <a:srgbClr val="FF0000"/>
                          </a:solidFill>
                          <a:effectLst/>
                        </a:rPr>
                        <a:t>≤比例＜</a:t>
                      </a:r>
                      <a:r>
                        <a:rPr lang="en-US" sz="1050" kern="0" dirty="0">
                          <a:solidFill>
                            <a:srgbClr val="FF0000"/>
                          </a:solidFill>
                          <a:effectLst/>
                        </a:rPr>
                        <a:t>35%</a:t>
                      </a:r>
                      <a:endParaRPr lang="en-US" sz="1050" kern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5-20*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1b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effectLst/>
                        </a:rPr>
                        <a:t>梁、板、楼梯、阳台、空调板等水平构件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50%</a:t>
                      </a:r>
                      <a:r>
                        <a:rPr lang="zh-CN" sz="1050" kern="0">
                          <a:effectLst/>
                        </a:rPr>
                        <a:t>≤比例≤</a:t>
                      </a:r>
                      <a:r>
                        <a:rPr lang="en-US" sz="1050" kern="0">
                          <a:effectLst/>
                        </a:rPr>
                        <a:t>80%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1050" kern="0">
                          <a:effectLst/>
                        </a:rPr>
                        <a:t>-20*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060">
                <a:tc rowSpan="8"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effectLst/>
                        </a:rPr>
                        <a:t>围护墙和内隔墙</a:t>
                      </a:r>
                      <a:r>
                        <a:rPr lang="en-US" sz="1050" kern="0" dirty="0">
                          <a:effectLst/>
                        </a:rPr>
                        <a:t>Q</a:t>
                      </a:r>
                      <a:r>
                        <a:rPr lang="en-US" sz="1050" kern="0" baseline="-25000" dirty="0">
                          <a:effectLst/>
                        </a:rPr>
                        <a:t>2</a:t>
                      </a:r>
                      <a:endParaRPr lang="zh-CN" sz="1050" kern="100" dirty="0">
                        <a:effectLst/>
                      </a:endParaRPr>
                    </a:p>
                    <a:p>
                      <a:pPr algn="ctr"/>
                      <a:r>
                        <a:rPr lang="zh-CN" sz="1050" kern="0" dirty="0">
                          <a:effectLst/>
                        </a:rPr>
                        <a:t>（</a:t>
                      </a:r>
                      <a:r>
                        <a:rPr lang="en-US" sz="1050" kern="0" dirty="0">
                          <a:effectLst/>
                        </a:rPr>
                        <a:t>22</a:t>
                      </a:r>
                      <a:r>
                        <a:rPr lang="zh-CN" sz="1050" kern="0" dirty="0">
                          <a:effectLst/>
                        </a:rPr>
                        <a:t>分）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Q</a:t>
                      </a:r>
                      <a:r>
                        <a:rPr lang="en-US" sz="1050" kern="0" baseline="-25000" dirty="0">
                          <a:effectLst/>
                        </a:rPr>
                        <a:t>2a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sz="1050" kern="100">
                          <a:effectLst/>
                        </a:rPr>
                        <a:t>非承重围护墙非现场砌筑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effectLst/>
                        </a:rPr>
                        <a:t>比例≥</a:t>
                      </a:r>
                      <a:r>
                        <a:rPr lang="en-US" sz="1050" kern="0">
                          <a:effectLst/>
                        </a:rPr>
                        <a:t>80%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5425">
                <a:tc vMerge="1">
                  <a:tcPr/>
                </a:tc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50%</a:t>
                      </a:r>
                      <a:r>
                        <a:rPr lang="zh-CN" sz="1050" kern="0">
                          <a:solidFill>
                            <a:srgbClr val="FF0000"/>
                          </a:solidFill>
                          <a:effectLst/>
                        </a:rPr>
                        <a:t>≤比例＜</a:t>
                      </a:r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80%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2-5*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713740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Q</a:t>
                      </a:r>
                      <a:r>
                        <a:rPr lang="en-US" sz="1050" kern="0" baseline="-25000" dirty="0">
                          <a:effectLst/>
                        </a:rPr>
                        <a:t>2b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Q</a:t>
                      </a:r>
                      <a:r>
                        <a:rPr lang="en-US" sz="1050" kern="0" baseline="-25000" dirty="0">
                          <a:effectLst/>
                        </a:rPr>
                        <a:t>2b1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050" kern="0" dirty="0">
                          <a:effectLst/>
                        </a:rPr>
                        <a:t>围护墙与保温、隔热、装饰一体化</a:t>
                      </a:r>
                      <a:endParaRPr lang="zh-CN" altLang="en-US" sz="1050" dirty="0"/>
                    </a:p>
                  </a:txBody>
                  <a:tcPr marL="22205" marR="2220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35%</a:t>
                      </a:r>
                      <a:r>
                        <a:rPr lang="zh-CN" sz="1050" kern="0">
                          <a:effectLst/>
                        </a:rPr>
                        <a:t>≤比例≤</a:t>
                      </a:r>
                      <a:r>
                        <a:rPr lang="en-US" sz="1050" kern="0">
                          <a:effectLst/>
                        </a:rPr>
                        <a:t>80%  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050" kern="0">
                          <a:effectLst/>
                        </a:rPr>
                        <a:t>-5*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3749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Q</a:t>
                      </a:r>
                      <a:r>
                        <a:rPr lang="en-US" sz="1050" kern="0" baseline="-25000" dirty="0">
                          <a:effectLst/>
                        </a:rPr>
                        <a:t>2b2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>
                  <a:txBody>
                    <a:bodyPr/>
                    <a:lstStyle/>
                    <a:p>
                      <a:r>
                        <a:rPr lang="zh-CN" sz="1050" kern="0" dirty="0">
                          <a:solidFill>
                            <a:srgbClr val="FF0000"/>
                          </a:solidFill>
                          <a:effectLst/>
                        </a:rPr>
                        <a:t>保温装饰板</a:t>
                      </a:r>
                      <a:endParaRPr lang="zh-CN" altLang="en-US" sz="1050" kern="0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22205" marR="2220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50%</a:t>
                      </a:r>
                      <a:r>
                        <a:rPr lang="zh-CN" sz="1050" kern="0">
                          <a:solidFill>
                            <a:srgbClr val="FF0000"/>
                          </a:solidFill>
                          <a:effectLst/>
                        </a:rPr>
                        <a:t>≤比例≤</a:t>
                      </a:r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80%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1-3*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7330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2c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内隔墙非现场砌筑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effectLst/>
                        </a:rPr>
                        <a:t>比例≥</a:t>
                      </a:r>
                      <a:r>
                        <a:rPr lang="en-US" sz="1050" kern="0">
                          <a:effectLst/>
                        </a:rPr>
                        <a:t>50%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vMerge="1">
                  <a:tcPr/>
                </a:tc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30%</a:t>
                      </a:r>
                      <a:r>
                        <a:rPr lang="zh-CN" sz="1050" kern="0">
                          <a:solidFill>
                            <a:srgbClr val="FF0000"/>
                          </a:solidFill>
                          <a:effectLst/>
                        </a:rPr>
                        <a:t>≤比例＜</a:t>
                      </a:r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50%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2-5*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06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2d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effectLst/>
                        </a:rPr>
                        <a:t>内隔墙与管线、装修一体化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35%</a:t>
                      </a:r>
                      <a:r>
                        <a:rPr lang="zh-CN" sz="1050" kern="0">
                          <a:effectLst/>
                        </a:rPr>
                        <a:t>≤比例≤</a:t>
                      </a:r>
                      <a:r>
                        <a:rPr lang="en-US" sz="1050" kern="0">
                          <a:effectLst/>
                        </a:rPr>
                        <a:t>80%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050" kern="0">
                          <a:effectLst/>
                        </a:rPr>
                        <a:t>-5*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2e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rgbClr val="FF0000"/>
                          </a:solidFill>
                          <a:effectLst/>
                        </a:rPr>
                        <a:t>预制混凝土栏板</a:t>
                      </a:r>
                      <a:endParaRPr lang="zh-CN" sz="1050" kern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50%</a:t>
                      </a:r>
                      <a:r>
                        <a:rPr lang="zh-CN" sz="1050" kern="0">
                          <a:solidFill>
                            <a:srgbClr val="FF0000"/>
                          </a:solidFill>
                          <a:effectLst/>
                        </a:rPr>
                        <a:t>≤比例≤</a:t>
                      </a:r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80%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1-2*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rowSpan="7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effectLst/>
                        </a:rPr>
                        <a:t>装修和设备管线</a:t>
                      </a:r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3</a:t>
                      </a:r>
                      <a:endParaRPr lang="zh-CN" sz="1050" kern="100">
                        <a:effectLst/>
                      </a:endParaRPr>
                    </a:p>
                    <a:p>
                      <a:pPr algn="ctr"/>
                      <a:r>
                        <a:rPr lang="zh-CN" sz="1050" kern="0">
                          <a:effectLst/>
                        </a:rPr>
                        <a:t>（</a:t>
                      </a:r>
                      <a:r>
                        <a:rPr lang="en-US" sz="1050" kern="0">
                          <a:effectLst/>
                        </a:rPr>
                        <a:t>28</a:t>
                      </a:r>
                      <a:r>
                        <a:rPr lang="zh-CN" sz="1050" kern="0">
                          <a:effectLst/>
                        </a:rPr>
                        <a:t>分）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effectLst/>
                        </a:rPr>
                        <a:t>全装修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6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5425"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3a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effectLst/>
                        </a:rPr>
                        <a:t>干式工法楼面、地面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rowSpan="2"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effectLst/>
                        </a:rPr>
                        <a:t>比例≥</a:t>
                      </a:r>
                      <a:r>
                        <a:rPr lang="en-US" sz="1050" kern="0">
                          <a:effectLst/>
                        </a:rPr>
                        <a:t>70%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6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7330">
                <a:tc vMerge="1">
                  <a:tcPr/>
                </a:tc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rgbClr val="FF0000"/>
                          </a:solidFill>
                          <a:effectLst/>
                        </a:rPr>
                        <a:t>50%</a:t>
                      </a:r>
                      <a:r>
                        <a:rPr lang="zh-CN" sz="1050" kern="0" dirty="0">
                          <a:solidFill>
                            <a:srgbClr val="FF0000"/>
                          </a:solidFill>
                          <a:effectLst/>
                        </a:rPr>
                        <a:t>≤比例＜</a:t>
                      </a:r>
                      <a:r>
                        <a:rPr lang="en-US" sz="1050" kern="0" dirty="0">
                          <a:solidFill>
                            <a:srgbClr val="FF0000"/>
                          </a:solidFill>
                          <a:effectLst/>
                        </a:rPr>
                        <a:t>70%</a:t>
                      </a:r>
                      <a:endParaRPr lang="en-US" sz="1050" kern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3-6*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06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3b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effectLst/>
                        </a:rPr>
                        <a:t>集成厨房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70%</a:t>
                      </a:r>
                      <a:r>
                        <a:rPr lang="zh-CN" sz="1050" kern="0" dirty="0">
                          <a:effectLst/>
                        </a:rPr>
                        <a:t>≤比例≤</a:t>
                      </a:r>
                      <a:r>
                        <a:rPr lang="en-US" sz="1050" kern="0" dirty="0">
                          <a:effectLst/>
                        </a:rPr>
                        <a:t>90%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3-</a:t>
                      </a:r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5*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3c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effectLst/>
                        </a:rPr>
                        <a:t>集成卫生间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70%</a:t>
                      </a:r>
                      <a:r>
                        <a:rPr lang="zh-CN" sz="1050" kern="0" dirty="0">
                          <a:effectLst/>
                        </a:rPr>
                        <a:t>≤比例≤</a:t>
                      </a:r>
                      <a:r>
                        <a:rPr lang="en-US" sz="1050" kern="0" dirty="0">
                          <a:effectLst/>
                        </a:rPr>
                        <a:t>90%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3-</a:t>
                      </a:r>
                      <a:r>
                        <a:rPr lang="en-US" sz="1050" kern="0">
                          <a:solidFill>
                            <a:srgbClr val="FF0000"/>
                          </a:solidFill>
                          <a:effectLst/>
                        </a:rPr>
                        <a:t>5*</a:t>
                      </a:r>
                      <a:endParaRPr lang="en-US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3d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solidFill>
                            <a:srgbClr val="FF0000"/>
                          </a:solidFill>
                          <a:effectLst/>
                        </a:rPr>
                        <a:t>水、暖管线分离</a:t>
                      </a:r>
                      <a:endParaRPr lang="zh-CN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</a:rPr>
                        <a:t>50%</a:t>
                      </a:r>
                      <a:r>
                        <a:rPr lang="zh-CN" sz="1050" kern="0" dirty="0">
                          <a:solidFill>
                            <a:schemeClr val="tx1"/>
                          </a:solidFill>
                          <a:effectLst/>
                        </a:rPr>
                        <a:t>≤比例≤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</a:rPr>
                        <a:t>70%</a:t>
                      </a:r>
                      <a:endParaRPr lang="en-US" sz="105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1-3*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3e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solidFill>
                            <a:srgbClr val="FF0000"/>
                          </a:solidFill>
                          <a:effectLst/>
                        </a:rPr>
                        <a:t>电气管线分离</a:t>
                      </a:r>
                      <a:endParaRPr lang="zh-CN" sz="1050" ker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</a:rPr>
                        <a:t>50%</a:t>
                      </a:r>
                      <a:r>
                        <a:rPr lang="zh-CN" sz="1050" kern="0" dirty="0">
                          <a:solidFill>
                            <a:schemeClr val="tx1"/>
                          </a:solidFill>
                          <a:effectLst/>
                        </a:rPr>
                        <a:t>≤比例≤</a:t>
                      </a:r>
                      <a:r>
                        <a:rPr lang="en-US" sz="1050" kern="0" dirty="0">
                          <a:solidFill>
                            <a:schemeClr val="tx1"/>
                          </a:solidFill>
                          <a:effectLst/>
                        </a:rPr>
                        <a:t>70%</a:t>
                      </a:r>
                      <a:endParaRPr lang="en-US" sz="105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1-3*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rowSpan="5">
                  <a:txBody>
                    <a:bodyPr/>
                    <a:lstStyle/>
                    <a:p>
                      <a:pPr algn="l"/>
                      <a:r>
                        <a:rPr lang="zh-CN" sz="1050" kern="0">
                          <a:effectLst/>
                        </a:rPr>
                        <a:t>鼓励项</a:t>
                      </a:r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5</a:t>
                      </a:r>
                      <a:br>
                        <a:rPr lang="en-US" sz="1050" kern="0">
                          <a:effectLst/>
                        </a:rPr>
                      </a:br>
                      <a:r>
                        <a:rPr lang="zh-CN" sz="1050" kern="0">
                          <a:effectLst/>
                        </a:rPr>
                        <a:t>（</a:t>
                      </a:r>
                      <a:r>
                        <a:rPr lang="en-US" sz="1050" kern="0">
                          <a:effectLst/>
                        </a:rPr>
                        <a:t>10</a:t>
                      </a:r>
                      <a:r>
                        <a:rPr lang="zh-CN" sz="1050" kern="0">
                          <a:effectLst/>
                        </a:rPr>
                        <a:t>分）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effectLst/>
                        </a:rPr>
                        <a:t>绿色建筑与绿色建材应用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1-3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1653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effectLst/>
                        </a:rPr>
                        <a:t>Q</a:t>
                      </a:r>
                      <a:r>
                        <a:rPr lang="en-US" sz="1050" kern="0" baseline="-25000">
                          <a:effectLst/>
                        </a:rPr>
                        <a:t>5a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effectLst/>
                        </a:rPr>
                        <a:t>采用高精度模板或免拆模板技术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 marL="29607" marR="29607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50%≤</a:t>
                      </a:r>
                      <a:r>
                        <a:rPr lang="zh-CN" sz="1050" kern="0" dirty="0">
                          <a:effectLst/>
                        </a:rPr>
                        <a:t>比例</a:t>
                      </a:r>
                      <a:r>
                        <a:rPr lang="en-US" sz="1050" kern="0" dirty="0">
                          <a:effectLst/>
                        </a:rPr>
                        <a:t>≤70%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1-2*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7965">
                <a:tc vMerge="1"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effectLst/>
                        </a:rPr>
                        <a:t>标准化设计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1.5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b"/>
                </a:tc>
              </a:tr>
              <a:tr h="225425">
                <a:tc vMerge="1"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BIM</a:t>
                      </a:r>
                      <a:r>
                        <a:rPr lang="zh-CN" sz="1050" kern="0" dirty="0">
                          <a:effectLst/>
                        </a:rPr>
                        <a:t>技术与信息化管理应用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1-2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  <a:tr h="226695">
                <a:tc vMerge="1"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effectLst/>
                        </a:rPr>
                        <a:t>工程总承包</a:t>
                      </a:r>
                      <a:r>
                        <a:rPr lang="en-US" sz="1050" kern="0">
                          <a:effectLst/>
                        </a:rPr>
                        <a:t>(EPC)</a:t>
                      </a:r>
                      <a:r>
                        <a:rPr lang="zh-CN" sz="1050" kern="0">
                          <a:effectLst/>
                        </a:rPr>
                        <a:t>管理模式</a:t>
                      </a:r>
                      <a:endParaRPr lang="zh-CN" sz="105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effectLst/>
                        </a:rPr>
                        <a:t>1.5</a:t>
                      </a:r>
                      <a:endParaRPr lang="zh-CN" sz="105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2205" marR="22205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332740"/>
            <a:ext cx="7157085" cy="3629660"/>
          </a:xfrm>
          <a:prstGeom prst="rect">
            <a:avLst/>
          </a:prstGeom>
        </p:spPr>
      </p:pic>
      <p:sp>
        <p:nvSpPr>
          <p:cNvPr id="3" name="右箭头 2">
            <a:hlinkClick r:id="rId2" action="ppaction://hlinkfile"/>
          </p:cNvPr>
          <p:cNvSpPr/>
          <p:nvPr/>
        </p:nvSpPr>
        <p:spPr>
          <a:xfrm>
            <a:off x="5507990" y="4580890"/>
            <a:ext cx="2278380" cy="86550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600" dirty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装配式建筑评价规范</a:t>
            </a:r>
            <a:endParaRPr lang="zh-CN" altLang="zh-CN" sz="1600" dirty="0">
              <a:solidFill>
                <a:srgbClr val="FF0000"/>
              </a:solidFill>
              <a:latin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/>
          <p:nvPr/>
        </p:nvSpPr>
        <p:spPr>
          <a:xfrm>
            <a:off x="250825" y="765175"/>
            <a:ext cx="74041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00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1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、墙板机电集成一体化、精装一体化技术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25603" name="图片 4" descr="IMG_04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0" y="1412875"/>
            <a:ext cx="1490663" cy="166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5" descr="IMG_04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3" y="1425575"/>
            <a:ext cx="1370012" cy="1668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文本框 16"/>
          <p:cNvSpPr txBox="1"/>
          <p:nvPr/>
        </p:nvSpPr>
        <p:spPr>
          <a:xfrm>
            <a:off x="179388" y="6021388"/>
            <a:ext cx="35909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成品内隔墙预留接线盒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6" name="Picture 2" descr="H:\陈渊2014年工作\01南京万科项目+镇江万科项目汇总\37南京上坊经适房项目-4号地块6-05栋\上坊照片（陈渊）\DSC0125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220663" y="4076700"/>
            <a:ext cx="1301750" cy="1693863"/>
          </a:xfrm>
          <a:prstGeom prst="rect">
            <a:avLst/>
          </a:prstGeom>
          <a:noFill/>
          <a:ln w="9525" cap="flat" cmpd="sng">
            <a:solidFill>
              <a:srgbClr val="26262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5607" name="文本框 16"/>
          <p:cNvSpPr txBox="1"/>
          <p:nvPr/>
        </p:nvSpPr>
        <p:spPr>
          <a:xfrm>
            <a:off x="107950" y="3284538"/>
            <a:ext cx="36004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预制构件预埋线盒及管槽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5608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5625" y="4108450"/>
            <a:ext cx="1501775" cy="166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1484313"/>
            <a:ext cx="1552575" cy="1573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0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3738" y="1497013"/>
            <a:ext cx="1577975" cy="157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1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9613" y="3933825"/>
            <a:ext cx="1595437" cy="282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2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4325" y="3949700"/>
            <a:ext cx="1568450" cy="280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3" name="文本框 16"/>
          <p:cNvSpPr txBox="1"/>
          <p:nvPr/>
        </p:nvSpPr>
        <p:spPr>
          <a:xfrm>
            <a:off x="4356100" y="3213100"/>
            <a:ext cx="3286125" cy="574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精装一体化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14" name="文本框 16"/>
          <p:cNvSpPr txBox="1"/>
          <p:nvPr/>
        </p:nvSpPr>
        <p:spPr>
          <a:xfrm>
            <a:off x="7524750" y="5157788"/>
            <a:ext cx="14827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整体式厨卫设施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15" name="TextBox 19"/>
          <p:cNvSpPr txBox="1"/>
          <p:nvPr/>
        </p:nvSpPr>
        <p:spPr>
          <a:xfrm>
            <a:off x="323850" y="188913"/>
            <a:ext cx="80645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八、装配式建筑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部分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新技术应用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/>
          <p:nvPr/>
        </p:nvSpPr>
        <p:spPr>
          <a:xfrm>
            <a:off x="323850" y="188913"/>
            <a:ext cx="4594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FF"/>
                </a:solidFill>
                <a:sym typeface="Wingdings" panose="05000000000000000000" pitchFamily="2" charset="2"/>
              </a:rPr>
              <a:t>2、景观构件产业化</a:t>
            </a:r>
            <a:endParaRPr lang="zh-CN" altLang="en-US" dirty="0">
              <a:solidFill>
                <a:srgbClr val="0066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6627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4005263"/>
            <a:ext cx="2303463" cy="205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2773363"/>
            <a:ext cx="1635125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TextBox 7"/>
          <p:cNvSpPr/>
          <p:nvPr/>
        </p:nvSpPr>
        <p:spPr>
          <a:xfrm>
            <a:off x="250825" y="765175"/>
            <a:ext cx="8574088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景观构件产业化</a:t>
            </a:r>
            <a:r>
              <a:rPr lang="en-US" altLang="zh-CN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采用造型混凝土、彩色混凝土等装饰混凝土材料对庭院种植池、休闲座椅、种植箱、水钵、台阶、宝瓶栏杆、地面铺砖、排水沟、排水井等景观构件进行产业化生产</a:t>
            </a:r>
            <a:endParaRPr lang="en-US" altLang="zh-CN" dirty="0">
              <a:solidFill>
                <a:srgbClr val="40404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0" name="TextBox 7"/>
          <p:cNvSpPr txBox="1"/>
          <p:nvPr/>
        </p:nvSpPr>
        <p:spPr>
          <a:xfrm>
            <a:off x="468313" y="4927600"/>
            <a:ext cx="1374775" cy="41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预制成品水钵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1" name="TextBox 7"/>
          <p:cNvSpPr txBox="1"/>
          <p:nvPr/>
        </p:nvSpPr>
        <p:spPr>
          <a:xfrm>
            <a:off x="4427538" y="4919663"/>
            <a:ext cx="2016125" cy="41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预制成品种植箱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2" name="TextBox 7"/>
          <p:cNvSpPr txBox="1"/>
          <p:nvPr/>
        </p:nvSpPr>
        <p:spPr>
          <a:xfrm>
            <a:off x="2195513" y="6237288"/>
            <a:ext cx="1944687" cy="41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预制成品休闲座椅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33" name="Picture 4" descr="http://files.b2b.cn/product/ProductImages/2012_04/18/180/181806409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88" y="4005263"/>
            <a:ext cx="2025650" cy="202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Picture 6" descr="https://timgsa.baidu.com/timg?image&amp;quality=80&amp;size=b9999_10000&amp;sec=1497806336165&amp;di=85f5f3c495a0aa1a9e0a7e04c3fcc45c&amp;imgtype=0&amp;src=http%3A%2F%2Fdimg.cnlist.org%2Fthumbnail%2Forigin%2Ffc108d5272f23d8263a73b78807fe26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538" y="2781300"/>
            <a:ext cx="2281237" cy="205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5" name="TextBox 7"/>
          <p:cNvSpPr txBox="1"/>
          <p:nvPr/>
        </p:nvSpPr>
        <p:spPr>
          <a:xfrm>
            <a:off x="7308850" y="6237288"/>
            <a:ext cx="1112838" cy="41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预制广场砖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2"/>
          <p:cNvSpPr txBox="1"/>
          <p:nvPr/>
        </p:nvSpPr>
        <p:spPr>
          <a:xfrm>
            <a:off x="250825" y="333375"/>
            <a:ext cx="4681538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sym typeface="Wingdings" panose="05000000000000000000" pitchFamily="2" charset="2"/>
              </a:rPr>
              <a:t>3、外墙保温整体预制体系</a:t>
            </a:r>
            <a:endParaRPr lang="en-US" altLang="zh-CN" dirty="0">
              <a:solidFill>
                <a:srgbClr val="0066FF"/>
              </a:solidFill>
              <a:latin typeface="宋体" panose="02010600030101010101" pitchFamily="2" charset="-122"/>
              <a:cs typeface="宋体" panose="02010600030101010101" pitchFamily="2" charset="-122"/>
              <a:sym typeface="Wingdings" panose="05000000000000000000" pitchFamily="2" charset="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dirty="0">
                <a:latin typeface="宋体" panose="02010600030101010101" pitchFamily="2" charset="-122"/>
                <a:cs typeface="宋体" panose="02010600030101010101" pitchFamily="2" charset="-122"/>
              </a:rPr>
              <a:t>外墙保温在工厂一次浇筑成型，可使分项工程施工工期节约百分之五十，解决了保温施工困难、质量参差不齐及现场施工防火的问题。</a:t>
            </a:r>
            <a:endParaRPr lang="zh-CN" altLang="en-US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51" name="TextBox 3"/>
          <p:cNvSpPr txBox="1"/>
          <p:nvPr/>
        </p:nvSpPr>
        <p:spPr>
          <a:xfrm>
            <a:off x="250825" y="3429000"/>
            <a:ext cx="453707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sym typeface="Wingdings" panose="05000000000000000000" pitchFamily="2" charset="2"/>
              </a:rPr>
              <a:t>4、外墙-窗户一体浇注体系</a:t>
            </a:r>
            <a:endParaRPr lang="en-US" altLang="zh-CN" dirty="0">
              <a:solidFill>
                <a:srgbClr val="0066FF"/>
              </a:solidFill>
              <a:latin typeface="宋体" panose="02010600030101010101" pitchFamily="2" charset="-122"/>
              <a:cs typeface="宋体" panose="02010600030101010101" pitchFamily="2" charset="-122"/>
              <a:sym typeface="Wingdings" panose="05000000000000000000" pitchFamily="2" charset="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 dirty="0">
                <a:latin typeface="宋体" panose="02010600030101010101" pitchFamily="2" charset="-122"/>
                <a:cs typeface="宋体" panose="02010600030101010101" pitchFamily="2" charset="-122"/>
              </a:rPr>
              <a:t>外墙窗已在工厂连同混凝土一次性成型，彻底解决了窗台渗水的问题，有效避免施工引起的窗洞误差问题，减少材料和人工的浪费。</a:t>
            </a:r>
            <a:endParaRPr lang="en-US" altLang="zh-CN" sz="20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7652" name="Picture 29"/>
          <p:cNvPicPr/>
          <p:nvPr/>
        </p:nvPicPr>
        <p:blipFill>
          <a:blip r:embed="rId1"/>
          <a:stretch>
            <a:fillRect/>
          </a:stretch>
        </p:blipFill>
        <p:spPr>
          <a:xfrm>
            <a:off x="5435600" y="620713"/>
            <a:ext cx="3024188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2" descr="F:\照片\成品照片\2014.产品-卓敏华\产品_p00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0" y="4005263"/>
            <a:ext cx="3168650" cy="2376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芬兰考察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2565400"/>
            <a:ext cx="4521200" cy="33909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507" name="文本框 1"/>
          <p:cNvSpPr txBox="1"/>
          <p:nvPr/>
        </p:nvSpPr>
        <p:spPr>
          <a:xfrm>
            <a:off x="179388" y="692150"/>
            <a:ext cx="8785225" cy="1406525"/>
          </a:xfrm>
          <a:prstGeom prst="rect">
            <a:avLst/>
          </a:prstGeom>
          <a:solidFill>
            <a:srgbClr val="C6D9F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发展现状：芬兰装配式行业发达，国内拥有装配式国际化大公司及众多工厂企业；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装配式建筑技术应用普及程度较高；</a:t>
            </a:r>
            <a:endParaRPr lang="en-US" altLang="zh-CN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技术体系：采用全装配式结构体系。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21508" name="Rectangle 3"/>
          <p:cNvSpPr/>
          <p:nvPr/>
        </p:nvSpPr>
        <p:spPr>
          <a:xfrm>
            <a:off x="5535613" y="6111875"/>
            <a:ext cx="2439987" cy="373063"/>
          </a:xfrm>
          <a:prstGeom prst="rect">
            <a:avLst/>
          </a:prstGeom>
          <a:noFill/>
          <a:ln w="9525">
            <a:noFill/>
          </a:ln>
        </p:spPr>
        <p:txBody>
          <a:bodyPr wrap="none" lIns="65298" tIns="32649" rIns="65298" bIns="32649" anchor="ctr" anchorCtr="0">
            <a:spAutoFit/>
          </a:bodyPr>
          <a:lstStyle/>
          <a:p>
            <a:pPr algn="ctr" eaLnBrk="0" hangingPunct="0"/>
            <a:r>
              <a:rPr lang="zh-CN" altLang="zh-CN" sz="2000" dirty="0">
                <a:latin typeface="宋体" panose="02010600030101010101" pitchFamily="2" charset="-122"/>
                <a:sym typeface="+mn-ea"/>
              </a:rPr>
              <a:t>芬兰全预制装配板式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pic>
        <p:nvPicPr>
          <p:cNvPr id="2150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2276475"/>
            <a:ext cx="3060700" cy="163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文本框 4"/>
          <p:cNvSpPr txBox="1"/>
          <p:nvPr/>
        </p:nvSpPr>
        <p:spPr>
          <a:xfrm>
            <a:off x="3348038" y="2852738"/>
            <a:ext cx="11001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200" dirty="0">
                <a:latin typeface="宋体" panose="02010600030101010101" pitchFamily="2" charset="-122"/>
              </a:rPr>
              <a:t>E</a:t>
            </a:r>
            <a:r>
              <a:rPr lang="en-US" altLang="zh-CN" sz="1200" dirty="0">
                <a:latin typeface="宋体" panose="02010600030101010101" pitchFamily="2" charset="-122"/>
              </a:rPr>
              <a:t>lemtic</a:t>
            </a:r>
            <a:endParaRPr lang="en-US" altLang="zh-CN" sz="1200" dirty="0">
              <a:latin typeface="宋体" panose="02010600030101010101" pitchFamily="2" charset="-122"/>
            </a:endParaRPr>
          </a:p>
          <a:p>
            <a:pPr algn="ctr" eaLnBrk="0" hangingPunct="0"/>
            <a:r>
              <a:rPr lang="zh-CN" altLang="en-US" sz="1200" dirty="0">
                <a:latin typeface="宋体" panose="02010600030101010101" pitchFamily="2" charset="-122"/>
              </a:rPr>
              <a:t>（阿克太克）</a:t>
            </a:r>
            <a:endParaRPr lang="zh-CN" altLang="en-US" sz="1200" dirty="0">
              <a:latin typeface="宋体" panose="02010600030101010101" pitchFamily="2" charset="-122"/>
            </a:endParaRPr>
          </a:p>
          <a:p>
            <a:pPr algn="ctr" eaLnBrk="0" hangingPunct="0"/>
            <a:r>
              <a:rPr lang="zh-CN" altLang="en-US" sz="1200" dirty="0">
                <a:latin typeface="宋体" panose="02010600030101010101" pitchFamily="2" charset="-122"/>
              </a:rPr>
              <a:t>设备总装工厂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sp>
        <p:nvSpPr>
          <p:cNvPr id="21511" name="文本框 5"/>
          <p:cNvSpPr txBox="1"/>
          <p:nvPr/>
        </p:nvSpPr>
        <p:spPr>
          <a:xfrm>
            <a:off x="3276600" y="4868863"/>
            <a:ext cx="1098550" cy="61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200" dirty="0">
                <a:latin typeface="宋体" panose="02010600030101010101" pitchFamily="2" charset="-122"/>
                <a:sym typeface="+mn-ea"/>
              </a:rPr>
              <a:t>E</a:t>
            </a:r>
            <a:r>
              <a:rPr lang="en-US" altLang="zh-CN" sz="1200" dirty="0">
                <a:latin typeface="宋体" panose="02010600030101010101" pitchFamily="2" charset="-122"/>
                <a:sym typeface="+mn-ea"/>
              </a:rPr>
              <a:t>lemtic</a:t>
            </a:r>
            <a:endParaRPr lang="en-US" altLang="zh-CN" sz="1200" dirty="0">
              <a:latin typeface="宋体" panose="02010600030101010101" pitchFamily="2" charset="-122"/>
              <a:sym typeface="+mn-ea"/>
            </a:endParaRPr>
          </a:p>
          <a:p>
            <a:pPr algn="ctr" eaLnBrk="0" hangingPunct="0"/>
            <a:r>
              <a:rPr lang="zh-CN" altLang="en-US" sz="1000" dirty="0">
                <a:latin typeface="宋体" panose="02010600030101010101" pitchFamily="2" charset="-122"/>
                <a:sym typeface="+mn-ea"/>
              </a:rPr>
              <a:t>（阿克太克）</a:t>
            </a:r>
            <a:endParaRPr lang="zh-CN" altLang="en-US" sz="1200" dirty="0">
              <a:latin typeface="宋体" panose="02010600030101010101" pitchFamily="2" charset="-122"/>
            </a:endParaRPr>
          </a:p>
          <a:p>
            <a:pPr algn="ctr" eaLnBrk="0" hangingPunct="0"/>
            <a:r>
              <a:rPr lang="zh-CN" altLang="en-US" sz="1200" dirty="0">
                <a:latin typeface="宋体" panose="02010600030101010101" pitchFamily="2" charset="-122"/>
              </a:rPr>
              <a:t>自动化生产线</a:t>
            </a:r>
            <a:endParaRPr lang="zh-CN" altLang="en-US" sz="1200" dirty="0">
              <a:latin typeface="宋体" panose="02010600030101010101" pitchFamily="2" charset="-122"/>
            </a:endParaRPr>
          </a:p>
        </p:txBody>
      </p:sp>
      <p:pic>
        <p:nvPicPr>
          <p:cNvPr id="21512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4221163"/>
            <a:ext cx="3059113" cy="205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3" name="MH_SubTitle_2"/>
          <p:cNvSpPr txBox="1"/>
          <p:nvPr>
            <p:custDataLst>
              <p:tags r:id="rId4"/>
            </p:custDataLst>
          </p:nvPr>
        </p:nvSpPr>
        <p:spPr>
          <a:xfrm>
            <a:off x="323850" y="127000"/>
            <a:ext cx="626427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国外装配式建筑发展状况</a:t>
            </a:r>
            <a:r>
              <a:rPr lang="en-US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--</a:t>
            </a:r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芬兰</a:t>
            </a:r>
            <a:endParaRPr lang="zh-CN" altLang="en-US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/>
          <p:nvPr/>
        </p:nvSpPr>
        <p:spPr>
          <a:xfrm>
            <a:off x="250825" y="188913"/>
            <a:ext cx="5545138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sym typeface="Wingdings" panose="05000000000000000000" pitchFamily="2" charset="2"/>
              </a:rPr>
              <a:t>5、卫生间整体预制</a:t>
            </a:r>
            <a:endParaRPr lang="en-US" altLang="zh-CN" dirty="0">
              <a:solidFill>
                <a:srgbClr val="0066FF"/>
              </a:solidFill>
              <a:latin typeface="宋体" panose="02010600030101010101" pitchFamily="2" charset="-122"/>
              <a:cs typeface="宋体" panose="02010600030101010101" pitchFamily="2" charset="-122"/>
              <a:sym typeface="Wingdings" panose="05000000000000000000" pitchFamily="2" charset="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latin typeface="仿宋_GB2312"/>
                <a:ea typeface="仿宋_GB2312"/>
              </a:rPr>
              <a:t>    </a:t>
            </a:r>
            <a:r>
              <a:rPr lang="zh-CN" altLang="en-US" sz="2000" dirty="0">
                <a:latin typeface="仿宋_GB2312"/>
                <a:ea typeface="仿宋_GB2312"/>
              </a:rPr>
              <a:t>整体卫生间在工厂一次浇筑成型，卫生间的给排水管道口提前预留，位置准确一次成型，方便标准化施工，防水防漏采用装配拼口防水槽设计，更进一步解决了卫生间四周的渗水漏水问题，大大提高装修施工进度和质量。</a:t>
            </a:r>
            <a:endParaRPr lang="zh-CN" altLang="en-US" dirty="0">
              <a:latin typeface="仿宋_GB2312"/>
              <a:ea typeface="仿宋_GB2312"/>
            </a:endParaRPr>
          </a:p>
        </p:txBody>
      </p:sp>
      <p:sp>
        <p:nvSpPr>
          <p:cNvPr id="28675" name="TextBox 2"/>
          <p:cNvSpPr txBox="1"/>
          <p:nvPr/>
        </p:nvSpPr>
        <p:spPr>
          <a:xfrm>
            <a:off x="250825" y="3573463"/>
            <a:ext cx="5400675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FF"/>
                </a:solidFill>
                <a:sym typeface="Wingdings" panose="05000000000000000000" pitchFamily="2" charset="2"/>
              </a:rPr>
              <a:t>6、外墙多种材料一次成型</a:t>
            </a:r>
            <a:endParaRPr lang="en-US" altLang="zh-CN" dirty="0">
              <a:solidFill>
                <a:srgbClr val="0066FF"/>
              </a:solidFill>
              <a:latin typeface="宋体" panose="02010600030101010101" pitchFamily="2" charset="-122"/>
              <a:cs typeface="宋体" panose="02010600030101010101" pitchFamily="2" charset="-122"/>
              <a:sym typeface="Wingdings" panose="05000000000000000000" pitchFamily="2" charset="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latin typeface="仿宋_GB2312"/>
                <a:ea typeface="仿宋_GB2312"/>
              </a:rPr>
              <a:t>    </a:t>
            </a:r>
            <a:r>
              <a:rPr lang="zh-CN" altLang="en-US" sz="2000" dirty="0">
                <a:latin typeface="仿宋_GB2312"/>
                <a:ea typeface="仿宋_GB2312"/>
              </a:rPr>
              <a:t>通过在工厂完成建筑外立面装饰（油漆、瓷砖、</a:t>
            </a:r>
            <a:r>
              <a:rPr lang="en-US" altLang="zh-CN" sz="2000" dirty="0">
                <a:latin typeface="仿宋_GB2312"/>
                <a:ea typeface="仿宋_GB2312"/>
              </a:rPr>
              <a:t>GRC</a:t>
            </a:r>
            <a:r>
              <a:rPr lang="zh-CN" altLang="en-US" sz="2000" dirty="0">
                <a:latin typeface="仿宋_GB2312"/>
                <a:ea typeface="仿宋_GB2312"/>
              </a:rPr>
              <a:t>）的方式，可提高施工效率和质量，减少了人工费和材料损耗。</a:t>
            </a:r>
            <a:endParaRPr lang="zh-CN" altLang="en-US" sz="2000" dirty="0">
              <a:latin typeface="仿宋_GB2312"/>
              <a:ea typeface="仿宋_GB2312"/>
            </a:endParaRPr>
          </a:p>
        </p:txBody>
      </p:sp>
      <p:pic>
        <p:nvPicPr>
          <p:cNvPr id="28676" name="图片 6" descr="图片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260350"/>
            <a:ext cx="2303462" cy="273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5" descr="{2CE55419-CD76-4437-9681-41B74018CFAD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425" y="3644900"/>
            <a:ext cx="2879725" cy="2592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ext Box 2"/>
          <p:cNvSpPr txBox="1">
            <a:spLocks noChangeArrowheads="1"/>
          </p:cNvSpPr>
          <p:nvPr/>
        </p:nvSpPr>
        <p:spPr bwMode="auto">
          <a:xfrm>
            <a:off x="179388" y="333375"/>
            <a:ext cx="8353425" cy="41148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8398" dir="1593903" algn="ctr" rotWithShape="0">
              <a:srgbClr val="EAEAEA"/>
            </a:outerShdw>
          </a:effectLst>
        </p:spPr>
        <p:txBody>
          <a:bodyPr>
            <a:spAutoFit/>
          </a:bodyPr>
          <a:lstStyle/>
          <a:p>
            <a:pPr marR="0" defTabSz="914400" eaLnBrk="0" hangingPunct="0">
              <a:lnSpc>
                <a:spcPts val="2500"/>
              </a:lnSpc>
              <a:buClr>
                <a:srgbClr val="00B0F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dirty="0">
                <a:solidFill>
                  <a:srgbClr val="0000FF"/>
                </a:solidFill>
                <a:sym typeface="Wingdings" panose="05000000000000000000" pitchFamily="2" charset="2"/>
              </a:rPr>
              <a:t>7、装配式建筑使新材料新产品得到更广泛的应用</a:t>
            </a:r>
            <a:endParaRPr kumimoji="0" lang="en-US" altLang="zh-CN" kern="1200" cap="none" spc="0" normalizeH="0" baseline="0" noProof="0">
              <a:solidFill>
                <a:srgbClr val="0066FF"/>
              </a:solidFill>
              <a:effectLst/>
              <a:latin typeface="宋体" panose="02010600030101010101" pitchFamily="2" charset="-122"/>
              <a:cs typeface="宋体" panose="0201060003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29699" name="Picture 10" descr="G:\部门联系人\朱云红\新建文件夹\DSC05903.JPG"/>
          <p:cNvPicPr/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457200" y="1204913"/>
            <a:ext cx="2590800" cy="176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TextBox 34"/>
          <p:cNvSpPr txBox="1"/>
          <p:nvPr/>
        </p:nvSpPr>
        <p:spPr>
          <a:xfrm>
            <a:off x="457200" y="3141663"/>
            <a:ext cx="2819400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600" dirty="0">
                <a:latin typeface="仿宋_GB2312"/>
                <a:ea typeface="仿宋_GB2312"/>
              </a:rPr>
              <a:t>陶粒混凝土轻质保温墙体</a:t>
            </a:r>
            <a:endParaRPr lang="zh-CN" altLang="en-US" sz="1600" dirty="0">
              <a:latin typeface="仿宋_GB2312"/>
              <a:ea typeface="仿宋_GB2312"/>
            </a:endParaRPr>
          </a:p>
        </p:txBody>
      </p:sp>
      <p:sp>
        <p:nvSpPr>
          <p:cNvPr id="29701" name="TextBox 35"/>
          <p:cNvSpPr txBox="1"/>
          <p:nvPr/>
        </p:nvSpPr>
        <p:spPr>
          <a:xfrm>
            <a:off x="6324600" y="3141663"/>
            <a:ext cx="1981200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600" dirty="0">
                <a:latin typeface="仿宋_GB2312"/>
                <a:ea typeface="仿宋_GB2312"/>
              </a:rPr>
              <a:t>透光混凝土</a:t>
            </a:r>
            <a:endParaRPr lang="zh-CN" altLang="en-US" sz="1600" dirty="0">
              <a:latin typeface="仿宋_GB2312"/>
              <a:ea typeface="仿宋_GB2312"/>
            </a:endParaRPr>
          </a:p>
        </p:txBody>
      </p:sp>
      <p:sp>
        <p:nvSpPr>
          <p:cNvPr id="29702" name="TextBox 13"/>
          <p:cNvSpPr txBox="1"/>
          <p:nvPr/>
        </p:nvSpPr>
        <p:spPr>
          <a:xfrm>
            <a:off x="6248400" y="6172200"/>
            <a:ext cx="228600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600" dirty="0">
                <a:latin typeface="仿宋_GB2312"/>
                <a:ea typeface="仿宋_GB2312"/>
              </a:rPr>
              <a:t>预制真石漆装饰外墙板</a:t>
            </a:r>
            <a:endParaRPr lang="zh-CN" altLang="en-US" sz="1600" dirty="0">
              <a:latin typeface="仿宋_GB2312"/>
              <a:ea typeface="仿宋_GB2312"/>
            </a:endParaRPr>
          </a:p>
        </p:txBody>
      </p:sp>
      <p:pic>
        <p:nvPicPr>
          <p:cNvPr id="2970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1052513"/>
            <a:ext cx="2209800" cy="192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4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3716338"/>
            <a:ext cx="212725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5" name="TextBox 36"/>
          <p:cNvSpPr txBox="1"/>
          <p:nvPr/>
        </p:nvSpPr>
        <p:spPr>
          <a:xfrm>
            <a:off x="3276600" y="6172200"/>
            <a:ext cx="281940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600" dirty="0">
                <a:latin typeface="仿宋_GB2312"/>
                <a:ea typeface="仿宋_GB2312"/>
              </a:rPr>
              <a:t>预埋铝窗外墙板</a:t>
            </a:r>
            <a:endParaRPr lang="zh-CN" altLang="en-US" sz="1600" dirty="0">
              <a:latin typeface="仿宋_GB2312"/>
              <a:ea typeface="仿宋_GB2312"/>
            </a:endParaRPr>
          </a:p>
        </p:txBody>
      </p:sp>
      <p:pic>
        <p:nvPicPr>
          <p:cNvPr id="29706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3716338"/>
            <a:ext cx="26670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7" name="Picture 2" descr="C:\Users\wj\Desktop\20150507毛志兵总工到访\新建文件夹\IMG_20150512_19315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1052513"/>
            <a:ext cx="2986088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8" name="TextBox 35"/>
          <p:cNvSpPr txBox="1"/>
          <p:nvPr/>
        </p:nvSpPr>
        <p:spPr>
          <a:xfrm>
            <a:off x="3429000" y="3141663"/>
            <a:ext cx="2514600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600" dirty="0">
                <a:latin typeface="仿宋_GB2312"/>
                <a:ea typeface="仿宋_GB2312"/>
              </a:rPr>
              <a:t>轻质高强加气混凝土墙板</a:t>
            </a:r>
            <a:endParaRPr lang="zh-CN" altLang="en-US" sz="1600" dirty="0">
              <a:latin typeface="仿宋_GB2312"/>
              <a:ea typeface="仿宋_GB2312"/>
            </a:endParaRPr>
          </a:p>
        </p:txBody>
      </p:sp>
      <p:pic>
        <p:nvPicPr>
          <p:cNvPr id="29709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3792538"/>
            <a:ext cx="2260600" cy="199866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</p:pic>
      <p:sp>
        <p:nvSpPr>
          <p:cNvPr id="29710" name="TextBox 36"/>
          <p:cNvSpPr txBox="1"/>
          <p:nvPr/>
        </p:nvSpPr>
        <p:spPr>
          <a:xfrm>
            <a:off x="674688" y="6096000"/>
            <a:ext cx="228600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600" dirty="0">
                <a:latin typeface="仿宋_GB2312"/>
                <a:ea typeface="仿宋_GB2312"/>
              </a:rPr>
              <a:t>清水混凝土挂板</a:t>
            </a:r>
            <a:endParaRPr lang="zh-CN" altLang="en-US" sz="1600" dirty="0">
              <a:latin typeface="仿宋_GB2312"/>
              <a:ea typeface="仿宋_GB2312"/>
            </a:endParaRP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9"/>
          <p:cNvPicPr/>
          <p:nvPr/>
        </p:nvPicPr>
        <p:blipFill>
          <a:blip r:embed="rId1"/>
          <a:stretch>
            <a:fillRect/>
          </a:stretch>
        </p:blipFill>
        <p:spPr>
          <a:xfrm>
            <a:off x="611188" y="692150"/>
            <a:ext cx="266700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Box 33"/>
          <p:cNvSpPr txBox="1"/>
          <p:nvPr/>
        </p:nvSpPr>
        <p:spPr>
          <a:xfrm>
            <a:off x="539750" y="3644900"/>
            <a:ext cx="266700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dirty="0">
                <a:latin typeface="仿宋_GB2312"/>
                <a:ea typeface="仿宋_GB2312"/>
              </a:rPr>
              <a:t>‘</a:t>
            </a:r>
            <a:r>
              <a:rPr lang="zh-CN" altLang="en-US" sz="1600" dirty="0">
                <a:latin typeface="仿宋_GB2312"/>
                <a:ea typeface="仿宋_GB2312"/>
              </a:rPr>
              <a:t>三明治</a:t>
            </a:r>
            <a:r>
              <a:rPr lang="en-US" altLang="zh-CN" sz="1600" dirty="0">
                <a:latin typeface="仿宋_GB2312"/>
                <a:ea typeface="仿宋_GB2312"/>
              </a:rPr>
              <a:t>’</a:t>
            </a:r>
            <a:r>
              <a:rPr lang="zh-CN" altLang="en-US" sz="1600" dirty="0">
                <a:latin typeface="仿宋_GB2312"/>
                <a:ea typeface="仿宋_GB2312"/>
              </a:rPr>
              <a:t>夹芯保温外墙板</a:t>
            </a:r>
            <a:endParaRPr lang="zh-CN" altLang="en-US" sz="1600" dirty="0">
              <a:latin typeface="仿宋_GB2312"/>
              <a:ea typeface="仿宋_GB2312"/>
            </a:endParaRPr>
          </a:p>
        </p:txBody>
      </p:sp>
      <p:pic>
        <p:nvPicPr>
          <p:cNvPr id="30724" name="Picture 7" descr="C:\Users\wj\Desktop\20150507毛志兵总工到访\新建文件夹\IMG_20150512_1930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0" y="2349500"/>
            <a:ext cx="1447800" cy="257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TextBox 37"/>
          <p:cNvSpPr txBox="1"/>
          <p:nvPr/>
        </p:nvSpPr>
        <p:spPr>
          <a:xfrm>
            <a:off x="3708400" y="4652963"/>
            <a:ext cx="2727325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600" dirty="0">
                <a:latin typeface="仿宋_GB2312"/>
                <a:ea typeface="仿宋_GB2312"/>
              </a:rPr>
              <a:t>保温装饰一体化复合外墙板</a:t>
            </a:r>
            <a:endParaRPr lang="en-US" altLang="zh-CN" sz="1600" dirty="0">
              <a:latin typeface="仿宋_GB2312"/>
              <a:ea typeface="仿宋_GB2312"/>
            </a:endParaRPr>
          </a:p>
        </p:txBody>
      </p:sp>
      <p:pic>
        <p:nvPicPr>
          <p:cNvPr id="3072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5" y="1773238"/>
            <a:ext cx="327660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7" name="TextBox 15"/>
          <p:cNvSpPr txBox="1"/>
          <p:nvPr/>
        </p:nvSpPr>
        <p:spPr>
          <a:xfrm>
            <a:off x="7086600" y="5378450"/>
            <a:ext cx="430213" cy="12192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1600" dirty="0">
                <a:latin typeface="仿宋_GB2312"/>
                <a:ea typeface="仿宋_GB2312"/>
              </a:rPr>
              <a:t>混凝土外墙</a:t>
            </a:r>
            <a:endParaRPr lang="zh-CN" altLang="en-US" sz="1600" dirty="0">
              <a:latin typeface="仿宋_GB2312"/>
              <a:ea typeface="仿宋_GB2312"/>
            </a:endParaRPr>
          </a:p>
        </p:txBody>
      </p:sp>
      <p:sp>
        <p:nvSpPr>
          <p:cNvPr id="30728" name="TextBox 16"/>
          <p:cNvSpPr txBox="1"/>
          <p:nvPr/>
        </p:nvSpPr>
        <p:spPr>
          <a:xfrm>
            <a:off x="8180388" y="5013325"/>
            <a:ext cx="430212" cy="16764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/>
          <a:p>
            <a:pPr eaLnBrk="0" hangingPunct="0"/>
            <a:r>
              <a:rPr lang="zh-CN" altLang="en-US" sz="1600" dirty="0">
                <a:latin typeface="仿宋_GB2312"/>
                <a:ea typeface="仿宋_GB2312"/>
              </a:rPr>
              <a:t>无机保温外墙砖</a:t>
            </a:r>
            <a:endParaRPr lang="zh-CN" altLang="en-US" sz="1600" dirty="0">
              <a:latin typeface="仿宋_GB2312"/>
              <a:ea typeface="仿宋_GB2312"/>
            </a:endParaRPr>
          </a:p>
        </p:txBody>
      </p:sp>
      <p:cxnSp>
        <p:nvCxnSpPr>
          <p:cNvPr id="21" name="直接连接符 20"/>
          <p:cNvCxnSpPr>
            <a:stCxn id="30727" idx="0"/>
          </p:cNvCxnSpPr>
          <p:nvPr/>
        </p:nvCxnSpPr>
        <p:spPr>
          <a:xfrm flipV="1">
            <a:off x="7302500" y="4343400"/>
            <a:ext cx="241300" cy="103505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30728" idx="0"/>
          </p:cNvCxnSpPr>
          <p:nvPr/>
        </p:nvCxnSpPr>
        <p:spPr>
          <a:xfrm flipH="1" flipV="1">
            <a:off x="8153400" y="4556125"/>
            <a:ext cx="241300" cy="457200"/>
          </a:xfrm>
          <a:prstGeom prst="line">
            <a:avLst/>
          </a:prstGeom>
          <a:ln w="1905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5148263" y="3284538"/>
            <a:ext cx="381000" cy="3810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6" name="直接连接符 25"/>
          <p:cNvCxnSpPr>
            <a:stCxn id="24" idx="0"/>
          </p:cNvCxnSpPr>
          <p:nvPr/>
        </p:nvCxnSpPr>
        <p:spPr>
          <a:xfrm flipV="1">
            <a:off x="5338763" y="2781300"/>
            <a:ext cx="1897063" cy="5032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4" idx="4"/>
          </p:cNvCxnSpPr>
          <p:nvPr/>
        </p:nvCxnSpPr>
        <p:spPr>
          <a:xfrm>
            <a:off x="5338763" y="3665538"/>
            <a:ext cx="2112963" cy="771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3"/>
          <p:cNvSpPr txBox="1"/>
          <p:nvPr/>
        </p:nvSpPr>
        <p:spPr>
          <a:xfrm>
            <a:off x="387350" y="333375"/>
            <a:ext cx="81867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0000FF"/>
                </a:solidFill>
              </a:rPr>
              <a:t>8</a:t>
            </a:r>
            <a:r>
              <a:rPr lang="zh-CN" altLang="en-US" sz="2400" dirty="0">
                <a:solidFill>
                  <a:srgbClr val="0000FF"/>
                </a:solidFill>
              </a:rPr>
              <a:t>、艺术混凝土装饰挂板技术</a:t>
            </a:r>
            <a:endParaRPr lang="zh-CN" altLang="en-US" sz="2800" dirty="0">
              <a:solidFill>
                <a:srgbClr val="0066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31747" name="图片 458" descr="IMG_4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196975"/>
            <a:ext cx="2647950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517" descr="DSC06895"/>
          <p:cNvPicPr>
            <a:picLocks noChangeAspect="1"/>
          </p:cNvPicPr>
          <p:nvPr/>
        </p:nvPicPr>
        <p:blipFill>
          <a:blip r:embed="rId2">
            <a:lum bright="17999"/>
          </a:blip>
          <a:stretch>
            <a:fillRect/>
          </a:stretch>
        </p:blipFill>
        <p:spPr>
          <a:xfrm>
            <a:off x="3563938" y="3357563"/>
            <a:ext cx="1658937" cy="1604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86" descr="DSC06893"/>
          <p:cNvPicPr>
            <a:picLocks noChangeAspect="1"/>
          </p:cNvPicPr>
          <p:nvPr/>
        </p:nvPicPr>
        <p:blipFill>
          <a:blip r:embed="rId3">
            <a:lum bright="6000"/>
          </a:blip>
          <a:stretch>
            <a:fillRect/>
          </a:stretch>
        </p:blipFill>
        <p:spPr>
          <a:xfrm>
            <a:off x="3563938" y="1196975"/>
            <a:ext cx="1658937" cy="189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1" descr="微信图片_20180502162754"/>
          <p:cNvPicPr>
            <a:picLocks noChangeAspect="1"/>
          </p:cNvPicPr>
          <p:nvPr/>
        </p:nvPicPr>
        <p:blipFill>
          <a:blip r:embed="rId4">
            <a:lum bright="6000"/>
          </a:blip>
          <a:stretch>
            <a:fillRect/>
          </a:stretch>
        </p:blipFill>
        <p:spPr>
          <a:xfrm>
            <a:off x="539750" y="3357563"/>
            <a:ext cx="2647950" cy="1627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图片 1" descr="微信图片_20171209083744"/>
          <p:cNvPicPr>
            <a:picLocks noChangeAspect="1"/>
          </p:cNvPicPr>
          <p:nvPr/>
        </p:nvPicPr>
        <p:blipFill>
          <a:blip r:embed="rId5">
            <a:lum bright="23999" contrast="18000"/>
          </a:blip>
          <a:stretch>
            <a:fillRect/>
          </a:stretch>
        </p:blipFill>
        <p:spPr>
          <a:xfrm>
            <a:off x="5508625" y="1268413"/>
            <a:ext cx="3365500" cy="367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矩形 3"/>
          <p:cNvSpPr/>
          <p:nvPr/>
        </p:nvSpPr>
        <p:spPr>
          <a:xfrm>
            <a:off x="395288" y="5300663"/>
            <a:ext cx="2724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dirty="0">
                <a:solidFill>
                  <a:srgbClr val="0070C0"/>
                </a:solidFill>
                <a:latin typeface="Calibri" panose="020F0502020204030204" pitchFamily="34" charset="0"/>
              </a:rPr>
              <a:t>硅胶模装饰挂板</a:t>
            </a:r>
            <a:endParaRPr lang="zh-CN" altLang="en-US" sz="20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31753" name="矩形 5"/>
          <p:cNvSpPr/>
          <p:nvPr/>
        </p:nvSpPr>
        <p:spPr>
          <a:xfrm>
            <a:off x="6011863" y="5300663"/>
            <a:ext cx="27257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dirty="0">
                <a:solidFill>
                  <a:srgbClr val="0070C0"/>
                </a:solidFill>
                <a:latin typeface="Calibri" panose="020F0502020204030204" pitchFamily="34" charset="0"/>
              </a:rPr>
              <a:t>砼画装饰挂板</a:t>
            </a:r>
            <a:endParaRPr lang="zh-CN" altLang="en-US" sz="20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31754" name="矩形 6"/>
          <p:cNvSpPr/>
          <p:nvPr/>
        </p:nvSpPr>
        <p:spPr>
          <a:xfrm>
            <a:off x="3132138" y="5300663"/>
            <a:ext cx="27241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000" dirty="0">
                <a:solidFill>
                  <a:srgbClr val="0070C0"/>
                </a:solidFill>
                <a:latin typeface="Calibri" panose="020F0502020204030204" pitchFamily="34" charset="0"/>
              </a:rPr>
              <a:t>纤维清水混凝土挂板</a:t>
            </a:r>
            <a:endParaRPr lang="zh-CN" altLang="en-US" sz="20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3"/>
          <p:cNvSpPr txBox="1"/>
          <p:nvPr/>
        </p:nvSpPr>
        <p:spPr>
          <a:xfrm>
            <a:off x="323850" y="476250"/>
            <a:ext cx="81867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buClrTx/>
              <a:buSzTx/>
            </a:pPr>
            <a:r>
              <a:rPr lang="zh-CN" altLang="en-US" sz="2400" dirty="0">
                <a:solidFill>
                  <a:srgbClr val="0000FF"/>
                </a:solidFill>
                <a:sym typeface="Wingdings" panose="05000000000000000000" pitchFamily="2" charset="2"/>
              </a:rPr>
              <a:t>9、</a:t>
            </a:r>
            <a:r>
              <a:rPr lang="zh-CN" altLang="en-US" sz="2400" dirty="0">
                <a:solidFill>
                  <a:srgbClr val="0000FF"/>
                </a:solidFill>
              </a:rPr>
              <a:t>超宽预应力空心板技术</a:t>
            </a:r>
            <a:endParaRPr lang="zh-CN" altLang="en-US" sz="2400" dirty="0">
              <a:solidFill>
                <a:srgbClr val="0000FF"/>
              </a:solidFill>
              <a:sym typeface="Wingdings" panose="05000000000000000000" pitchFamily="2" charset="2"/>
            </a:endParaRPr>
          </a:p>
        </p:txBody>
      </p:sp>
      <p:pic>
        <p:nvPicPr>
          <p:cNvPr id="32771" name="Picture 3" descr="C:\Users\Administrator.PC-20150409QRRK\Desktop\{A0D83C86-F2E4-4FE2-9E50-06B98E4D61F3}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557338"/>
            <a:ext cx="3489325" cy="316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21" descr="IMG_48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1557338"/>
            <a:ext cx="3816350" cy="316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矩形 3"/>
          <p:cNvSpPr/>
          <p:nvPr/>
        </p:nvSpPr>
        <p:spPr>
          <a:xfrm>
            <a:off x="4572000" y="4997450"/>
            <a:ext cx="36718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dirty="0">
                <a:solidFill>
                  <a:srgbClr val="0070C0"/>
                </a:solidFill>
                <a:latin typeface="Calibri" panose="020F0502020204030204" pitchFamily="34" charset="0"/>
              </a:rPr>
              <a:t>超宽预应力空心板吊装</a:t>
            </a:r>
            <a:endParaRPr lang="zh-CN" altLang="en-US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32774" name="矩形 6"/>
          <p:cNvSpPr/>
          <p:nvPr/>
        </p:nvSpPr>
        <p:spPr>
          <a:xfrm>
            <a:off x="539750" y="4997450"/>
            <a:ext cx="33115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dirty="0">
                <a:solidFill>
                  <a:srgbClr val="0070C0"/>
                </a:solidFill>
                <a:latin typeface="Calibri" panose="020F0502020204030204" pitchFamily="34" charset="0"/>
              </a:rPr>
              <a:t>超宽预应力空心板生产</a:t>
            </a:r>
            <a:endParaRPr lang="zh-CN" altLang="en-US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 txBox="1"/>
          <p:nvPr/>
        </p:nvSpPr>
        <p:spPr>
          <a:xfrm>
            <a:off x="0" y="115888"/>
            <a:ext cx="86296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10</a:t>
            </a:r>
            <a:r>
              <a:rPr lang="zh-CN" altLang="en-US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、</a:t>
            </a:r>
            <a:r>
              <a:rPr lang="en-US" altLang="zh-CN" dirty="0">
                <a:solidFill>
                  <a:srgbClr val="0066FF"/>
                </a:solidFill>
                <a:latin typeface="宋体" panose="02010600030101010101" pitchFamily="2" charset="-122"/>
              </a:rPr>
              <a:t>新型装配式混凝土结构楼地面成套技术</a:t>
            </a:r>
            <a:endParaRPr lang="en-US" altLang="zh-CN" dirty="0">
              <a:solidFill>
                <a:srgbClr val="0066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66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dirty="0">
                <a:solidFill>
                  <a:srgbClr val="0066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rgbClr val="0066FF"/>
                </a:solidFill>
                <a:latin typeface="宋体" panose="02010600030101010101" pitchFamily="2" charset="-122"/>
              </a:rPr>
              <a:t>）玻璃磨石地坪</a:t>
            </a:r>
            <a:endParaRPr lang="zh-CN" altLang="en-US" dirty="0">
              <a:solidFill>
                <a:srgbClr val="0066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33795" name="图片 56" descr="C:\Users\51723\Documents\WXWork\1688852255346255\Cache\Image\2018-04\DCIM(8).jpg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684213" y="1412875"/>
            <a:ext cx="3455987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85" descr="DSC06881"/>
          <p:cNvPicPr>
            <a:picLocks noChangeAspect="1"/>
          </p:cNvPicPr>
          <p:nvPr/>
        </p:nvPicPr>
        <p:blipFill>
          <a:blip r:embed="rId2">
            <a:lum bright="17999"/>
          </a:blip>
          <a:stretch>
            <a:fillRect/>
          </a:stretch>
        </p:blipFill>
        <p:spPr>
          <a:xfrm>
            <a:off x="4572000" y="1412875"/>
            <a:ext cx="3240088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图片 87" descr="DSC06872"/>
          <p:cNvPicPr>
            <a:picLocks noChangeAspect="1"/>
          </p:cNvPicPr>
          <p:nvPr/>
        </p:nvPicPr>
        <p:blipFill>
          <a:blip r:embed="rId3">
            <a:lum bright="17999"/>
          </a:blip>
          <a:stretch>
            <a:fillRect/>
          </a:stretch>
        </p:blipFill>
        <p:spPr>
          <a:xfrm>
            <a:off x="684213" y="4076700"/>
            <a:ext cx="3455987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图片 8" descr="微信图片_20180502162829"/>
          <p:cNvPicPr>
            <a:picLocks noChangeAspect="1"/>
          </p:cNvPicPr>
          <p:nvPr/>
        </p:nvPicPr>
        <p:blipFill>
          <a:blip r:embed="rId4">
            <a:lum bright="6000"/>
          </a:blip>
          <a:stretch>
            <a:fillRect/>
          </a:stretch>
        </p:blipFill>
        <p:spPr>
          <a:xfrm>
            <a:off x="4572000" y="4076700"/>
            <a:ext cx="3240088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3"/>
          <p:cNvSpPr txBox="1"/>
          <p:nvPr/>
        </p:nvSpPr>
        <p:spPr>
          <a:xfrm>
            <a:off x="250825" y="404813"/>
            <a:ext cx="81867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（</a:t>
            </a:r>
            <a:r>
              <a:rPr lang="en-US" altLang="zh-CN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）装饰一体化楼梯</a:t>
            </a:r>
            <a:endParaRPr lang="zh-CN" altLang="en-US" sz="2800" dirty="0">
              <a:solidFill>
                <a:srgbClr val="0066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34819" name="图片 391" descr="DSC06868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971550" y="1196975"/>
            <a:ext cx="3313113" cy="400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392" descr="DSC06869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5003800" y="2060575"/>
            <a:ext cx="3567113" cy="4437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96" descr="DSC06887"/>
          <p:cNvPicPr>
            <a:picLocks noChangeAspect="1"/>
          </p:cNvPicPr>
          <p:nvPr/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6084888" y="2852738"/>
            <a:ext cx="2735262" cy="3744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TextBox 3"/>
          <p:cNvSpPr txBox="1"/>
          <p:nvPr/>
        </p:nvSpPr>
        <p:spPr>
          <a:xfrm>
            <a:off x="250825" y="260350"/>
            <a:ext cx="81867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11</a:t>
            </a:r>
            <a:r>
              <a:rPr lang="zh-CN" altLang="en-US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、</a:t>
            </a:r>
            <a:r>
              <a:rPr lang="zh-CN" altLang="en-US" sz="2800" dirty="0">
                <a:solidFill>
                  <a:srgbClr val="0066FF"/>
                </a:solidFill>
                <a:latin typeface="宋体" panose="02010600030101010101" pitchFamily="2" charset="-122"/>
              </a:rPr>
              <a:t>装饰一体化GRC模壳结构柱</a:t>
            </a:r>
            <a:endParaRPr lang="zh-CN" altLang="en-US" sz="2800" dirty="0">
              <a:solidFill>
                <a:srgbClr val="0066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pic>
        <p:nvPicPr>
          <p:cNvPr id="35844" name="图片 6" descr="DSC06883"/>
          <p:cNvPicPr/>
          <p:nvPr/>
        </p:nvPicPr>
        <p:blipFill>
          <a:blip r:embed="rId2">
            <a:lum bright="17999"/>
          </a:blip>
          <a:srcRect t="1118"/>
          <a:stretch>
            <a:fillRect/>
          </a:stretch>
        </p:blipFill>
        <p:spPr>
          <a:xfrm>
            <a:off x="3276600" y="1125538"/>
            <a:ext cx="2590800" cy="273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6" descr="G:\03-课题资料\20180403-科技成果评价\收齐华伟文件-20180504\2018.4月资料\参考资料\示范工程照片\11GRC柱\IMG_5553.JPGIMG_5553"/>
          <p:cNvPicPr>
            <a:picLocks noChangeAspect="1"/>
          </p:cNvPicPr>
          <p:nvPr/>
        </p:nvPicPr>
        <p:blipFill>
          <a:blip r:embed="rId3">
            <a:lum bright="17999"/>
          </a:blip>
          <a:stretch>
            <a:fillRect/>
          </a:stretch>
        </p:blipFill>
        <p:spPr>
          <a:xfrm>
            <a:off x="250825" y="1125538"/>
            <a:ext cx="2808288" cy="374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3"/>
          <p:cNvSpPr txBox="1"/>
          <p:nvPr/>
        </p:nvSpPr>
        <p:spPr>
          <a:xfrm>
            <a:off x="250825" y="188913"/>
            <a:ext cx="33639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12</a:t>
            </a:r>
            <a:r>
              <a:rPr lang="zh-CN" altLang="en-US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、创新技术管理手段</a:t>
            </a:r>
            <a:endParaRPr lang="zh-CN" altLang="en-US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36867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997200"/>
            <a:ext cx="4176713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TextBox 7"/>
          <p:cNvSpPr txBox="1"/>
          <p:nvPr/>
        </p:nvSpPr>
        <p:spPr>
          <a:xfrm>
            <a:off x="323850" y="765175"/>
            <a:ext cx="8245475" cy="2085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0" hangingPunct="0">
              <a:lnSpc>
                <a:spcPct val="135000"/>
              </a:lnSpc>
            </a:pP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</a:rPr>
              <a:t>借助信息技术手段，用全产业链集成的方法把工程建设的全过程组织起来，使设计、生产、施工、机械、设备和劳动力等资源配置更加</a:t>
            </a:r>
            <a:r>
              <a:rPr lang="zh-CN" altLang="en-US" dirty="0">
                <a:solidFill>
                  <a:srgbClr val="D5493A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精细化</a:t>
            </a: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dirty="0">
                <a:solidFill>
                  <a:srgbClr val="D5493A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系统化</a:t>
            </a: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dirty="0">
                <a:solidFill>
                  <a:srgbClr val="D5493A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信息化</a:t>
            </a: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dirty="0">
                <a:solidFill>
                  <a:srgbClr val="D5493A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集成化</a:t>
            </a: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dirty="0">
                <a:solidFill>
                  <a:srgbClr val="404040"/>
                </a:solidFill>
                <a:latin typeface="宋体" panose="02010600030101010101" pitchFamily="2" charset="-122"/>
              </a:rPr>
              <a:t>创造更大的经济效益和社会效益。</a:t>
            </a:r>
            <a:endParaRPr lang="zh-CN" altLang="en-US" dirty="0">
              <a:solidFill>
                <a:srgbClr val="404040"/>
              </a:solidFill>
              <a:latin typeface="宋体" panose="02010600030101010101" pitchFamily="2" charset="-122"/>
            </a:endParaRPr>
          </a:p>
        </p:txBody>
      </p:sp>
      <p:pic>
        <p:nvPicPr>
          <p:cNvPr id="36869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2924175"/>
            <a:ext cx="4103687" cy="302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TextBox 8"/>
          <p:cNvSpPr txBox="1"/>
          <p:nvPr/>
        </p:nvSpPr>
        <p:spPr>
          <a:xfrm>
            <a:off x="5973763" y="6302375"/>
            <a:ext cx="2166937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rgbClr val="404040"/>
                </a:solidFill>
                <a:latin typeface="宋体" panose="02010600030101010101" pitchFamily="2" charset="-122"/>
              </a:rPr>
              <a:t>建筑生产工业化</a:t>
            </a:r>
            <a:endParaRPr lang="zh-CN" altLang="en-US" sz="2000" dirty="0">
              <a:solidFill>
                <a:srgbClr val="404040"/>
              </a:solidFill>
              <a:latin typeface="宋体" panose="02010600030101010101" pitchFamily="2" charset="-122"/>
            </a:endParaRPr>
          </a:p>
        </p:txBody>
      </p:sp>
      <p:sp>
        <p:nvSpPr>
          <p:cNvPr id="36871" name="TextBox 7"/>
          <p:cNvSpPr txBox="1"/>
          <p:nvPr/>
        </p:nvSpPr>
        <p:spPr>
          <a:xfrm>
            <a:off x="250825" y="6300788"/>
            <a:ext cx="4176713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000" dirty="0">
                <a:latin typeface="宋体" panose="02010600030101010101" pitchFamily="2" charset="-122"/>
              </a:rPr>
              <a:t>BIM</a:t>
            </a:r>
            <a:r>
              <a:rPr lang="zh-CN" altLang="en-US" sz="2000" dirty="0">
                <a:latin typeface="宋体" panose="02010600030101010101" pitchFamily="2" charset="-122"/>
              </a:rPr>
              <a:t>技术使构件拆分、装配信息化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3"/>
          <p:cNvSpPr txBox="1"/>
          <p:nvPr/>
        </p:nvSpPr>
        <p:spPr>
          <a:xfrm>
            <a:off x="250825" y="188913"/>
            <a:ext cx="81867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BIM信息化技术</a:t>
            </a:r>
            <a:endParaRPr lang="zh-CN" altLang="en-US" sz="2800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7891" name="组合 6"/>
          <p:cNvGrpSpPr/>
          <p:nvPr/>
        </p:nvGrpSpPr>
        <p:grpSpPr>
          <a:xfrm>
            <a:off x="611188" y="908050"/>
            <a:ext cx="7805737" cy="2387600"/>
            <a:chOff x="1303" y="5400"/>
            <a:chExt cx="12293" cy="3758"/>
          </a:xfrm>
        </p:grpSpPr>
        <p:pic>
          <p:nvPicPr>
            <p:cNvPr id="37894" name="图片 30" descr="G:\03-课题资料\20180403-科技成果评价\PPT附件\Snipaste_2018-05-08_15-15-37.jpgSnipaste_2018-05-08_15-15-37"/>
            <p:cNvPicPr preferRelativeResize="0"/>
            <p:nvPr/>
          </p:nvPicPr>
          <p:blipFill>
            <a:blip r:embed="rId1"/>
            <a:stretch>
              <a:fillRect/>
            </a:stretch>
          </p:blipFill>
          <p:spPr>
            <a:xfrm>
              <a:off x="7654" y="5400"/>
              <a:ext cx="5942" cy="37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5" name="图片 30" descr="G:\03-课题资料\20180403-科技成果评价\办公楼BIM图片\9.jpg9"/>
            <p:cNvPicPr preferRelativeResize="0"/>
            <p:nvPr/>
          </p:nvPicPr>
          <p:blipFill>
            <a:blip r:embed="rId2"/>
            <a:stretch>
              <a:fillRect/>
            </a:stretch>
          </p:blipFill>
          <p:spPr>
            <a:xfrm>
              <a:off x="1303" y="5401"/>
              <a:ext cx="5941" cy="37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7892" name="图片 30" descr="G:\03-课题资料\20180403-科技成果评价\PPT附件\图片1.png图片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816475" y="3762375"/>
            <a:ext cx="3482975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图片 30" descr="G:\03-课题资料\20180403-科技成果评价\PPT附件\图片2.png图片2"/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8888" y="3716338"/>
            <a:ext cx="2628900" cy="2986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 descr="IMG_045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2636838"/>
            <a:ext cx="4821237" cy="323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6" descr="d:\我的文档\桌面\写文章-马尔默\马尔默住宅区考察\IMG_04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852738"/>
            <a:ext cx="3070225" cy="264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79388" y="908050"/>
            <a:ext cx="8707438" cy="137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65298" tIns="32649" rIns="65298" bIns="3264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发展状况：装配式建筑占比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80%</a:t>
            </a: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；</a:t>
            </a:r>
            <a:endParaRPr kumimoji="1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是世界上住宅装配化应用最早的国家之一；</a:t>
            </a:r>
            <a:endParaRPr kumimoji="1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技术体系：以通用部件为基础的住宅通用体系。</a:t>
            </a:r>
            <a:endParaRPr kumimoji="1" lang="zh-CN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2533" name="MH_SubTitle_2"/>
          <p:cNvSpPr txBox="1"/>
          <p:nvPr>
            <p:custDataLst>
              <p:tags r:id="rId3"/>
            </p:custDataLst>
          </p:nvPr>
        </p:nvSpPr>
        <p:spPr>
          <a:xfrm>
            <a:off x="179388" y="342900"/>
            <a:ext cx="5976937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国外装配式建筑发展状况</a:t>
            </a:r>
            <a:r>
              <a:rPr lang="en-US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--</a:t>
            </a:r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瑞典</a:t>
            </a:r>
            <a:endParaRPr lang="zh-CN" altLang="en-US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3"/>
          <p:cNvSpPr txBox="1"/>
          <p:nvPr/>
        </p:nvSpPr>
        <p:spPr>
          <a:xfrm>
            <a:off x="323850" y="260350"/>
            <a:ext cx="81867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13</a:t>
            </a:r>
            <a:r>
              <a:rPr lang="zh-CN" altLang="en-US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、</a:t>
            </a:r>
            <a:r>
              <a:rPr lang="en-US" altLang="zh-CN" sz="2800" dirty="0">
                <a:solidFill>
                  <a:srgbClr val="0066FF"/>
                </a:solidFill>
                <a:latin typeface="宋体" panose="02010600030101010101" pitchFamily="2" charset="-122"/>
              </a:rPr>
              <a:t>RFID</a:t>
            </a:r>
            <a:r>
              <a:rPr lang="zh-CN" altLang="en-US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技术</a:t>
            </a:r>
            <a:endParaRPr lang="zh-CN" altLang="en-US" sz="2800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8915" name="组合 9"/>
          <p:cNvGrpSpPr/>
          <p:nvPr/>
        </p:nvGrpSpPr>
        <p:grpSpPr>
          <a:xfrm>
            <a:off x="684213" y="1125538"/>
            <a:ext cx="7431087" cy="2511425"/>
            <a:chOff x="1416" y="4039"/>
            <a:chExt cx="11702" cy="3954"/>
          </a:xfrm>
        </p:grpSpPr>
        <p:pic>
          <p:nvPicPr>
            <p:cNvPr id="38918" name="图片 32" descr="\\Hailong\公司文件\科技研发中心\个人文件夹\周光星\DSC_0321.JPG"/>
            <p:cNvPicPr preferRelativeResize="0"/>
            <p:nvPr/>
          </p:nvPicPr>
          <p:blipFill>
            <a:blip r:embed="rId1">
              <a:lum bright="6000"/>
            </a:blip>
            <a:stretch>
              <a:fillRect/>
            </a:stretch>
          </p:blipFill>
          <p:spPr>
            <a:xfrm>
              <a:off x="1416" y="4040"/>
              <a:ext cx="5528" cy="343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919" name="图片 32" descr="G:\03-课题资料\20180403-科技成果评价\PPT附件\微信图片_20180508153440.jpg微信图片_20180508153440"/>
            <p:cNvPicPr preferRelativeResize="0"/>
            <p:nvPr/>
          </p:nvPicPr>
          <p:blipFill>
            <a:blip r:embed="rId2">
              <a:lum bright="6000"/>
            </a:blip>
            <a:srcRect t="3024" b="7008"/>
            <a:stretch>
              <a:fillRect/>
            </a:stretch>
          </p:blipFill>
          <p:spPr>
            <a:xfrm>
              <a:off x="7314" y="4039"/>
              <a:ext cx="2744" cy="36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8920" name="图片 32" descr="G:\03-课题资料\20180403-科技成果评价\PPT附件\微信图片_20180508153448.jpg微信图片_20180508153448"/>
            <p:cNvPicPr preferRelativeResize="0"/>
            <p:nvPr/>
          </p:nvPicPr>
          <p:blipFill>
            <a:blip r:embed="rId3">
              <a:lum bright="12000" contrast="-12000"/>
            </a:blip>
            <a:srcRect t="3024"/>
            <a:stretch>
              <a:fillRect/>
            </a:stretch>
          </p:blipFill>
          <p:spPr>
            <a:xfrm>
              <a:off x="10376" y="4039"/>
              <a:ext cx="2743" cy="39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8916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175" y="3716338"/>
            <a:ext cx="4602163" cy="2430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19" descr="C:\Documents and Settings\zhougx\桌面\图片1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988" y="3716338"/>
            <a:ext cx="2614612" cy="243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3"/>
          <p:cNvSpPr txBox="1"/>
          <p:nvPr/>
        </p:nvSpPr>
        <p:spPr>
          <a:xfrm>
            <a:off x="323850" y="260350"/>
            <a:ext cx="81867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14</a:t>
            </a:r>
            <a:r>
              <a:rPr lang="zh-CN" altLang="en-US" sz="2800" dirty="0">
                <a:solidFill>
                  <a:srgbClr val="0066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、</a:t>
            </a:r>
            <a:r>
              <a:rPr lang="en-US" altLang="zh-CN" sz="2800" dirty="0">
                <a:solidFill>
                  <a:srgbClr val="0066FF"/>
                </a:solidFill>
                <a:latin typeface="宋体" panose="02010600030101010101" pitchFamily="2" charset="-122"/>
              </a:rPr>
              <a:t>全产业链管理</a:t>
            </a:r>
            <a:r>
              <a:rPr lang="zh-CN" altLang="en-US" sz="2800" dirty="0">
                <a:solidFill>
                  <a:srgbClr val="0066FF"/>
                </a:solidFill>
                <a:latin typeface="宋体" panose="02010600030101010101" pitchFamily="2" charset="-122"/>
              </a:rPr>
              <a:t>技术</a:t>
            </a:r>
            <a:endParaRPr lang="zh-CN" altLang="en-US" sz="2800" dirty="0">
              <a:solidFill>
                <a:srgbClr val="0066FF"/>
              </a:solidFill>
              <a:latin typeface="宋体" panose="02010600030101010101" pitchFamily="2" charset="-122"/>
            </a:endParaRPr>
          </a:p>
        </p:txBody>
      </p:sp>
      <p:pic>
        <p:nvPicPr>
          <p:cNvPr id="39939" name="图片 327" descr="G:\03-课题资料\20180403-科技成果评价\PPT附件\全产业链管理模式.png全产业链管理模式"/>
          <p:cNvPicPr/>
          <p:nvPr/>
        </p:nvPicPr>
        <p:blipFill>
          <a:blip r:embed="rId1"/>
          <a:stretch>
            <a:fillRect/>
          </a:stretch>
        </p:blipFill>
        <p:spPr>
          <a:xfrm>
            <a:off x="827088" y="908050"/>
            <a:ext cx="7273925" cy="4824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/>
          <p:nvPr/>
        </p:nvSpPr>
        <p:spPr>
          <a:xfrm>
            <a:off x="539750" y="1628775"/>
            <a:ext cx="18351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dirty="0">
                <a:latin typeface="Arial" panose="020B0604020202020204" pitchFamily="34" charset="0"/>
              </a:rPr>
              <a:t>保温装饰板</a:t>
            </a:r>
            <a:r>
              <a:rPr lang="en-US" altLang="zh-CN" dirty="0">
                <a:latin typeface="Arial" panose="020B0604020202020204" pitchFamily="34" charset="0"/>
              </a:rPr>
              <a:t>: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63" name="矩形 2"/>
          <p:cNvSpPr/>
          <p:nvPr/>
        </p:nvSpPr>
        <p:spPr>
          <a:xfrm>
            <a:off x="1042988" y="333375"/>
            <a:ext cx="70580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</a:pPr>
            <a:r>
              <a:rPr lang="zh-CN" altLang="en-US" sz="3200" dirty="0">
                <a:latin typeface="Arial" panose="020B0604020202020204" pitchFamily="34" charset="0"/>
                <a:sym typeface="+mn-ea"/>
              </a:rPr>
              <a:t>三、其他与装配式建筑相关的新技术</a:t>
            </a:r>
            <a:endParaRPr lang="zh-CN" altLang="en-US" sz="3200" dirty="0"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0964" name="图片 3" descr="I:\建设厅课题\装配式建筑评价\2019装配式建筑评价标准\2019标准课题\照片\富煌钢构抱龙安置区产业化工程\富煌钢构抱龙安置区产业化工程\IMG_20190829_16220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420938"/>
            <a:ext cx="4105275" cy="374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4" descr="I:\建设厅课题\装配式建筑评价\2019装配式建筑评价标准\2019标准课题\照片\富煌钢构抱龙安置区产业化工程\富煌钢构抱龙安置区产业化工程\IMG_20190829_1626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2492375"/>
            <a:ext cx="4267200" cy="366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/>
          <p:nvPr/>
        </p:nvSpPr>
        <p:spPr>
          <a:xfrm>
            <a:off x="395288" y="333375"/>
            <a:ext cx="18351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dirty="0">
                <a:latin typeface="Arial" panose="020B0604020202020204" pitchFamily="34" charset="0"/>
              </a:rPr>
              <a:t>外挂装饰板</a:t>
            </a:r>
            <a:r>
              <a:rPr lang="en-US" altLang="zh-CN" dirty="0">
                <a:latin typeface="Arial" panose="020B0604020202020204" pitchFamily="34" charset="0"/>
              </a:rPr>
              <a:t>: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1987" name="图片 2" descr="I:\建设厅课题\装配式建筑评价\2019装配式建筑评价标准\2019标准课题\照片\2019长沙参观\IMG_20191117_11313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981075"/>
            <a:ext cx="5543550" cy="5200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/>
          <p:nvPr/>
        </p:nvSpPr>
        <p:spPr>
          <a:xfrm>
            <a:off x="584200" y="706438"/>
            <a:ext cx="4176713" cy="46196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ctr" anchorCtr="0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</a:rPr>
              <a:t>双面叠合剪力墙（无保温）：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4035" name="currentImg" descr="https://timgsa.baidu.com/timg?image&amp;quality=80&amp;size=b9999_10000&amp;sec=1607676851980&amp;di=8b6f11651e41915b7d53a523164ef36d&amp;imgtype=0&amp;src=http%3A%2F%2Fspider.nosdn.127.net%2F78b6d0a2c31e4c59dcc4159370c1595d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2738" y="1565275"/>
            <a:ext cx="3960812" cy="395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6" name="图片 3"/>
          <p:cNvPicPr>
            <a:picLocks noChangeAspect="1"/>
          </p:cNvPicPr>
          <p:nvPr/>
        </p:nvPicPr>
        <p:blipFill>
          <a:blip r:embed="rId2"/>
          <a:srcRect r="50000"/>
          <a:stretch>
            <a:fillRect/>
          </a:stretch>
        </p:blipFill>
        <p:spPr>
          <a:xfrm>
            <a:off x="6300788" y="260350"/>
            <a:ext cx="2232025" cy="633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/>
          <p:nvPr/>
        </p:nvSpPr>
        <p:spPr>
          <a:xfrm>
            <a:off x="384175" y="1311910"/>
            <a:ext cx="4453890" cy="4603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 anchor="ctr" anchorCtr="0">
            <a:spAutoFit/>
          </a:bodyPr>
          <a:lstStyle/>
          <a:p>
            <a:pPr eaLnBrk="0" hangingPunct="0"/>
            <a:r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</a:rPr>
              <a:t>单面叠合剪力墙</a:t>
            </a:r>
            <a:r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  <a:sym typeface="+mn-ea"/>
              </a:rPr>
              <a:t>（有保温）</a:t>
            </a:r>
            <a:r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</a:rPr>
              <a:t>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5059" name="图片 3"/>
          <p:cNvPicPr>
            <a:picLocks noChangeAspect="1"/>
          </p:cNvPicPr>
          <p:nvPr/>
        </p:nvPicPr>
        <p:blipFill>
          <a:blip r:embed="rId1"/>
          <a:srcRect l="49834"/>
          <a:stretch>
            <a:fillRect/>
          </a:stretch>
        </p:blipFill>
        <p:spPr>
          <a:xfrm>
            <a:off x="5254625" y="261303"/>
            <a:ext cx="2528888" cy="6335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/>
          <p:nvPr/>
        </p:nvSpPr>
        <p:spPr>
          <a:xfrm>
            <a:off x="179388" y="260350"/>
            <a:ext cx="8569325" cy="4619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anchor="ctr" anchorCtr="0">
            <a:spAutoFit/>
          </a:bodyPr>
          <a:lstStyle/>
          <a:p>
            <a:pPr eaLnBrk="0" hangingPunct="0">
              <a:buNone/>
            </a:pPr>
            <a:r>
              <a:rPr lang="zh-CN" altLang="en-US" dirty="0">
                <a:solidFill>
                  <a:srgbClr val="000000"/>
                </a:solidFill>
                <a:latin typeface="Calibri" panose="020F0502020204030204" pitchFamily="34" charset="0"/>
              </a:rPr>
              <a:t>免拆模板（双面带保温，或单面保温，内页板不受力）</a:t>
            </a:r>
            <a:r>
              <a:rPr lang="zh-CN" altLang="en-US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6083" name="currentImg" descr="https://timgsa.baidu.com/timg?image&amp;quality=80&amp;size=b9999_10000&amp;sec=1607676851980&amp;di=8b6f11651e41915b7d53a523164ef36d&amp;imgtype=0&amp;src=http%3A%2F%2Fspider.nosdn.127.net%2F78b6d0a2c31e4c59dcc4159370c1595d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1052513"/>
            <a:ext cx="6121400" cy="5256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"/>
          <p:cNvSpPr/>
          <p:nvPr/>
        </p:nvSpPr>
        <p:spPr>
          <a:xfrm>
            <a:off x="323850" y="188913"/>
            <a:ext cx="48244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dirty="0">
                <a:latin typeface="Arial" panose="020B0604020202020204" pitchFamily="34" charset="0"/>
              </a:rPr>
              <a:t>非现场砌筑围护墙</a:t>
            </a:r>
            <a:r>
              <a:rPr lang="zh-CN" altLang="en-US" dirty="0">
                <a:latin typeface="Arial" panose="020B0604020202020204" pitchFamily="34" charset="0"/>
              </a:rPr>
              <a:t>（隔墙）</a:t>
            </a:r>
            <a:r>
              <a:rPr lang="zh-CN" altLang="zh-CN" dirty="0">
                <a:latin typeface="Arial" panose="020B0604020202020204" pitchFamily="34" charset="0"/>
              </a:rPr>
              <a:t>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7107" name="图片 2" descr="I:\建设厅课题\装配式建筑评价\2019装配式建筑评价标准\2019标准课题\照片\富煌钢构抱龙安置区产业化工程\富煌钢构抱龙安置区产业化工程\b3f4801765a4ae6c712d23504436c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125538"/>
            <a:ext cx="3190875" cy="425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8" name="图片 3" descr="I:\建设厅课题\装配式建筑评价\2019装配式建筑评价标准\2019标准课题\照片\非现场砌筑砖墙体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196975"/>
            <a:ext cx="3168650" cy="417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80365" y="476250"/>
            <a:ext cx="8254365" cy="49993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小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结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一、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装配式建筑的发展历程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二、装配式建筑一些基本术语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三、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与装配式建筑相关的规范、规程、标准、图集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四、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装配式建筑的主要结构体系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五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、装配式建筑部品部件生产过程</a:t>
            </a:r>
            <a:endParaRPr kumimoji="1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六、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装配整体式剪力墙结构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施工工艺过程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kumimoji="1" lang="zh-CN" altLang="en-US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sym typeface="+mn-ea"/>
              </a:rPr>
              <a:t>七、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安徽省</a:t>
            </a:r>
            <a:r>
              <a:rPr lang="en-US" altLang="zh-CN" noProof="0" dirty="0">
                <a:ln>
                  <a:noFill/>
                </a:ln>
                <a:effectLst/>
                <a:uLnTx/>
                <a:uFillTx/>
                <a:sym typeface="+mn-ea"/>
              </a:rPr>
              <a:t>DB34/T 3830-2021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装配式建筑装配率计算简介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0" hangingPunct="0">
              <a:lnSpc>
                <a:spcPts val="408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八、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装配式建筑部分新技术应用</a:t>
            </a:r>
            <a:endParaRPr kumimoji="1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hoverImg" descr="u=1390930433,2233865535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8" name="Picture 7" descr="友好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4329113"/>
            <a:ext cx="3275013" cy="206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43940" y="1340485"/>
            <a:ext cx="6705600" cy="2584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ctr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5400" b="1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5400" b="1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 大 家  ！</a:t>
            </a:r>
            <a:endParaRPr sz="5400" b="1" dirty="0">
              <a:solidFill>
                <a:srgbClr val="CC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5400" b="1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13905698543</a:t>
            </a:r>
            <a:endParaRPr lang="en-US" altLang="ko-KR" sz="5400" b="1" dirty="0">
              <a:solidFill>
                <a:srgbClr val="CC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45720"/>
            <a:ext cx="7404100" cy="133794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ctr" defTabSz="9144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5400" b="1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祝各位</a:t>
            </a:r>
            <a:r>
              <a:rPr lang="zh-CN" sz="5400" b="1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暑期安康！</a:t>
            </a:r>
            <a:endParaRPr lang="zh-CN" sz="5400" b="1" dirty="0">
              <a:solidFill>
                <a:srgbClr val="CC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/>
          <p:nvPr/>
        </p:nvGrpSpPr>
        <p:grpSpPr>
          <a:xfrm>
            <a:off x="1619250" y="2782888"/>
            <a:ext cx="5689600" cy="3382962"/>
            <a:chOff x="2131" y="2295"/>
            <a:chExt cx="6470" cy="7715"/>
          </a:xfrm>
        </p:grpSpPr>
        <p:pic>
          <p:nvPicPr>
            <p:cNvPr id="23559" name="图片 1" descr="6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32" y="2295"/>
              <a:ext cx="3117" cy="24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0" name="图片 5" descr="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88" y="2295"/>
              <a:ext cx="3113" cy="24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1" name="图片 2" descr="4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1" y="4878"/>
              <a:ext cx="3118" cy="24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2" name="图片 8" descr="8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95" y="4878"/>
              <a:ext cx="3097" cy="24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3" name="图片 13" descr="10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42" y="7528"/>
              <a:ext cx="3097" cy="24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4" name="图片 17" descr="15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15" y="7528"/>
              <a:ext cx="3086" cy="247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55" name="文本框 7"/>
          <p:cNvSpPr txBox="1"/>
          <p:nvPr/>
        </p:nvSpPr>
        <p:spPr>
          <a:xfrm>
            <a:off x="2771775" y="6237288"/>
            <a:ext cx="34353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dirty="0">
                <a:latin typeface="宋体" panose="02010600030101010101" pitchFamily="2" charset="-122"/>
                <a:sym typeface="+mn-ea"/>
              </a:rPr>
              <a:t>美国钢+PC挂板组合结构</a:t>
            </a:r>
            <a:endParaRPr lang="zh-CN" altLang="zh-CN" dirty="0">
              <a:latin typeface="宋体" panose="02010600030101010101" pitchFamily="2" charset="-122"/>
            </a:endParaRPr>
          </a:p>
        </p:txBody>
      </p:sp>
      <p:sp>
        <p:nvSpPr>
          <p:cNvPr id="23556" name="文本框 9"/>
          <p:cNvSpPr txBox="1"/>
          <p:nvPr/>
        </p:nvSpPr>
        <p:spPr>
          <a:xfrm>
            <a:off x="250825" y="620713"/>
            <a:ext cx="8497888" cy="400050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发展状况：装配式建筑占比90%；是世界上住宅装配化应用最广泛的国家</a:t>
            </a:r>
            <a:r>
              <a:rPr lang="en-US" altLang="zh-CN" sz="2000" dirty="0">
                <a:latin typeface="宋体" panose="02010600030101010101" pitchFamily="2" charset="-122"/>
                <a:sym typeface="宋体" panose="02010600030101010101" pitchFamily="2" charset="-122"/>
              </a:rPr>
              <a:t>;</a:t>
            </a:r>
            <a:endParaRPr lang="en-US" altLang="zh-CN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7" name="文本框 1"/>
          <p:cNvSpPr txBox="1"/>
          <p:nvPr/>
        </p:nvSpPr>
        <p:spPr>
          <a:xfrm>
            <a:off x="250825" y="1125538"/>
            <a:ext cx="8497888" cy="1630362"/>
          </a:xfrm>
          <a:prstGeom prst="rect">
            <a:avLst/>
          </a:prstGeom>
          <a:solidFill>
            <a:srgbClr val="B9CDE5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技术体系：</a:t>
            </a:r>
            <a:endParaRPr lang="zh-CN" altLang="en-US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高层建筑装配式技术：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大城市住宅结构类型以混凝土装配式和钢结构装配式住宅为主；小城镇多以轻钢结构、木结构住宅体系为主。</a:t>
            </a:r>
            <a:endParaRPr lang="zh-CN" altLang="en-US" sz="2000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预应力装配式技术：</a:t>
            </a:r>
            <a:r>
              <a:rPr lang="zh-CN" altLang="en-US" sz="2000" dirty="0">
                <a:latin typeface="宋体" panose="02010600030101010101" pitchFamily="2" charset="-122"/>
                <a:sym typeface="宋体" panose="02010600030101010101" pitchFamily="2" charset="-122"/>
              </a:rPr>
              <a:t>预制预应力双T板、预制预应力空心板、预制夹心保温外墙技术很普及。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  <p:sp>
        <p:nvSpPr>
          <p:cNvPr id="23558" name="MH_SubTitle_2"/>
          <p:cNvSpPr txBox="1"/>
          <p:nvPr>
            <p:custDataLst>
              <p:tags r:id="rId7"/>
            </p:custDataLst>
          </p:nvPr>
        </p:nvSpPr>
        <p:spPr>
          <a:xfrm>
            <a:off x="179388" y="127000"/>
            <a:ext cx="626427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国外装配式建筑发展状况</a:t>
            </a:r>
            <a:r>
              <a:rPr lang="en-US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--</a:t>
            </a:r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美国</a:t>
            </a:r>
            <a:endParaRPr lang="zh-CN" altLang="en-US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487488" y="4838700"/>
            <a:ext cx="0" cy="32226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1" name="Picture 7" descr="説明: sekou_imag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628775"/>
            <a:ext cx="3671888" cy="280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61"/>
          <p:cNvSpPr/>
          <p:nvPr/>
        </p:nvSpPr>
        <p:spPr>
          <a:xfrm>
            <a:off x="179388" y="549275"/>
            <a:ext cx="8640763" cy="8302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发展状况：装配式建筑占比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90%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；是率先在工厂中批量生产住宅的国家；以预制混凝土结构为主，具有多种成熟结构体系。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6" name="图片 2" descr="201597144731622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28775"/>
            <a:ext cx="3671888" cy="2736850"/>
          </a:xfrm>
          <a:prstGeom prst="rect">
            <a:avLst/>
          </a:prstGeom>
          <a:noFill/>
          <a:ln w="9525"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534" name="MH_SubTitle_2"/>
          <p:cNvSpPr txBox="1"/>
          <p:nvPr>
            <p:custDataLst>
              <p:tags r:id="rId3"/>
            </p:custDataLst>
          </p:nvPr>
        </p:nvSpPr>
        <p:spPr>
          <a:xfrm>
            <a:off x="179388" y="55563"/>
            <a:ext cx="7056437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lstStyle/>
          <a:p>
            <a:pPr eaLnBrk="0" hangingPunct="0"/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国外装配式建筑发展状况</a:t>
            </a:r>
            <a:r>
              <a:rPr lang="en-US" altLang="zh-CN" dirty="0">
                <a:latin typeface="宋体" panose="02010600030101010101" pitchFamily="2" charset="-122"/>
                <a:sym typeface="宋体" panose="02010600030101010101" pitchFamily="2" charset="-122"/>
              </a:rPr>
              <a:t>--</a:t>
            </a:r>
            <a:r>
              <a:rPr lang="zh-CN" altLang="en-US" dirty="0">
                <a:latin typeface="宋体" panose="02010600030101010101" pitchFamily="2" charset="-122"/>
                <a:sym typeface="宋体" panose="02010600030101010101" pitchFamily="2" charset="-122"/>
              </a:rPr>
              <a:t>日本</a:t>
            </a:r>
            <a:endParaRPr lang="zh-CN" altLang="en-US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5" name="矩形 11"/>
          <p:cNvSpPr/>
          <p:nvPr/>
        </p:nvSpPr>
        <p:spPr>
          <a:xfrm>
            <a:off x="395288" y="4868863"/>
            <a:ext cx="83534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有钢结构装配式、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木结构装配式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、预制钢木结构装配式、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PC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预制构件装配式、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PC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与钢结构组合装配式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和预制集装箱式等。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10.xml><?xml version="1.0" encoding="utf-8"?>
<p:tagLst xmlns:p="http://schemas.openxmlformats.org/presentationml/2006/main">
  <p:tag name="KSO_WM_UNIT_PLACING_PICTURE_USER_VIEWPORT" val="{&quot;height&quot;:3953,&quot;width&quot;:2729}"/>
</p:tagLst>
</file>

<file path=ppt/tags/tag11.xml><?xml version="1.0" encoding="utf-8"?>
<p:tagLst xmlns:p="http://schemas.openxmlformats.org/presentationml/2006/main">
  <p:tag name="KSO_WM_UNIT_PLACING_PICTURE_USER_VIEWPORT" val="{&quot;height&quot;:6467.499212598425,&quot;width&quot;:5442.499212598425}"/>
</p:tagLst>
</file>

<file path=ppt/tags/tag12.xml><?xml version="1.0" encoding="utf-8"?>
<p:tagLst xmlns:p="http://schemas.openxmlformats.org/presentationml/2006/main">
  <p:tag name="KSO_WM_UNIT_PLACING_PICTURE_USER_VIEWPORT" val="{&quot;height&quot;:5967.499212598425,&quot;width&quot;:3970}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UNIT_TABLE_BEAUTIFY" val="smartTable{0003801f-68d2-4ea1-a1b0-a0c40dee3248}"/>
  <p:tag name="TABLE_ENDDRAG_ORIGIN_RECT" val="674*452"/>
  <p:tag name="TABLE_ENDDRAG_RECT" val="25*64*674*453"/>
</p:tagLst>
</file>

<file path=ppt/tags/tag15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16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17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18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UNIT_TABLE_BEAUTIFY" val="smartTable{fb5283a4-a218-483b-ab6a-c1d808d93001}"/>
  <p:tag name="TABLE_ENDDRAG_ORIGIN_RECT" val="687*472"/>
  <p:tag name="TABLE_ENDDRAG_RECT" val="15*53*687*472"/>
</p:tagLst>
</file>

<file path=ppt/tags/tag3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4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5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6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7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8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2"/>
</p:tagLst>
</file>

<file path=ppt/tags/tag9.xml><?xml version="1.0" encoding="utf-8"?>
<p:tagLst xmlns:p="http://schemas.openxmlformats.org/presentationml/2006/main">
  <p:tag name="KSO_WM_UNIT_PLACING_PICTURE_USER_VIEWPORT" val="{&quot;height&quot;:8280,&quot;width&quot;:1758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Designs\Sandstone.pot</Template>
  <TotalTime>0</TotalTime>
  <Words>7276</Words>
  <Application>WPS 演示</Application>
  <PresentationFormat>全屏显示(4:3)</PresentationFormat>
  <Paragraphs>1091</Paragraphs>
  <Slides>79</Slides>
  <Notes>28</Notes>
  <HiddenSlides>0</HiddenSlides>
  <MMClips>2</MMClips>
  <ScaleCrop>false</ScaleCrop>
  <HeadingPairs>
    <vt:vector size="10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79</vt:i4>
      </vt:variant>
      <vt:variant>
        <vt:lpstr>自定义放映</vt:lpstr>
      </vt:variant>
      <vt:variant>
        <vt:i4>1</vt:i4>
      </vt:variant>
    </vt:vector>
  </HeadingPairs>
  <TitlesOfParts>
    <vt:vector size="101" baseType="lpstr">
      <vt:lpstr>Arial</vt:lpstr>
      <vt:lpstr>宋体</vt:lpstr>
      <vt:lpstr>Wingdings</vt:lpstr>
      <vt:lpstr>Calibri</vt:lpstr>
      <vt:lpstr>华文新魏</vt:lpstr>
      <vt:lpstr>微软雅黑</vt:lpstr>
      <vt:lpstr>Arial Unicode MS</vt:lpstr>
      <vt:lpstr>Times New Roman</vt:lpstr>
      <vt:lpstr>方正兰亭粗黑_GBK</vt:lpstr>
      <vt:lpstr>黑体</vt:lpstr>
      <vt:lpstr>华文细黑</vt:lpstr>
      <vt:lpstr>HY견고딕</vt:lpstr>
      <vt:lpstr>Malgun Gothic</vt:lpstr>
      <vt:lpstr>仿宋</vt:lpstr>
      <vt:lpstr>Wingdings</vt:lpstr>
      <vt:lpstr>Times New Roman</vt:lpstr>
      <vt:lpstr>仿宋_GB2312</vt:lpstr>
      <vt:lpstr>Office 主题​​</vt:lpstr>
      <vt:lpstr>1_Office 主题​​</vt:lpstr>
      <vt:lpstr>Picture.PicObj.1</vt:lpstr>
      <vt:lpstr>Picture.PicObj.1</vt:lpstr>
      <vt:lpstr>绿色建筑背景下装配式建筑技术的应用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第五讲：工程造价案例分析</dc:title>
  <dc:creator>一位心满意足的 Microsoft Office 用户</dc:creator>
  <cp:lastModifiedBy>何夕平</cp:lastModifiedBy>
  <cp:revision>453</cp:revision>
  <dcterms:created xsi:type="dcterms:W3CDTF">2003-04-10T07:57:00Z</dcterms:created>
  <dcterms:modified xsi:type="dcterms:W3CDTF">2022-07-28T02:06:54Z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9D892F3E337C4A798D20B55D897FCE3F</vt:lpwstr>
  </property>
</Properties>
</file>