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8" r:id="rId4"/>
    <p:sldId id="330" r:id="rId5"/>
    <p:sldId id="331" r:id="rId6"/>
    <p:sldId id="332" r:id="rId7"/>
    <p:sldId id="288" r:id="rId8"/>
    <p:sldId id="289" r:id="rId9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367" r:id="rId18"/>
    <p:sldId id="295" r:id="rId19"/>
    <p:sldId id="296" r:id="rId20"/>
    <p:sldId id="297" r:id="rId21"/>
    <p:sldId id="298" r:id="rId22"/>
    <p:sldId id="299" r:id="rId23"/>
    <p:sldId id="302" r:id="rId24"/>
    <p:sldId id="358" r:id="rId25"/>
    <p:sldId id="359" r:id="rId26"/>
    <p:sldId id="360" r:id="rId27"/>
    <p:sldId id="361" r:id="rId28"/>
    <p:sldId id="363" r:id="rId29"/>
    <p:sldId id="364" r:id="rId30"/>
    <p:sldId id="365" r:id="rId31"/>
    <p:sldId id="366" r:id="rId32"/>
    <p:sldId id="303" r:id="rId33"/>
    <p:sldId id="265" r:id="rId34"/>
    <p:sldId id="355" r:id="rId35"/>
    <p:sldId id="357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59" y="82"/>
      </p:cViewPr>
      <p:guideLst>
        <p:guide orient="horz" pos="2160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67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tags" Target="../tags/tag26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38.png"/><Relationship Id="rId7" Type="http://schemas.openxmlformats.org/officeDocument/2006/relationships/tags" Target="../tags/tag30.xml"/><Relationship Id="rId6" Type="http://schemas.openxmlformats.org/officeDocument/2006/relationships/image" Target="../media/image37.png"/><Relationship Id="rId5" Type="http://schemas.openxmlformats.org/officeDocument/2006/relationships/tags" Target="../tags/tag29.xml"/><Relationship Id="rId4" Type="http://schemas.openxmlformats.org/officeDocument/2006/relationships/image" Target="../media/image36.png"/><Relationship Id="rId3" Type="http://schemas.openxmlformats.org/officeDocument/2006/relationships/tags" Target="../tags/tag28.xml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tags" Target="../tags/tag34.xml"/><Relationship Id="rId4" Type="http://schemas.openxmlformats.org/officeDocument/2006/relationships/image" Target="../media/image40.png"/><Relationship Id="rId3" Type="http://schemas.openxmlformats.org/officeDocument/2006/relationships/tags" Target="../tags/tag33.xml"/><Relationship Id="rId2" Type="http://schemas.openxmlformats.org/officeDocument/2006/relationships/image" Target="../media/image39.png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5.png"/><Relationship Id="rId7" Type="http://schemas.openxmlformats.org/officeDocument/2006/relationships/tags" Target="../tags/tag38.xml"/><Relationship Id="rId6" Type="http://schemas.openxmlformats.org/officeDocument/2006/relationships/image" Target="../media/image44.png"/><Relationship Id="rId5" Type="http://schemas.openxmlformats.org/officeDocument/2006/relationships/tags" Target="../tags/tag37.xml"/><Relationship Id="rId4" Type="http://schemas.openxmlformats.org/officeDocument/2006/relationships/image" Target="../media/image43.png"/><Relationship Id="rId3" Type="http://schemas.openxmlformats.org/officeDocument/2006/relationships/tags" Target="../tags/tag36.xml"/><Relationship Id="rId2" Type="http://schemas.openxmlformats.org/officeDocument/2006/relationships/image" Target="../media/image42.png"/><Relationship Id="rId1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tags" Target="../tags/tag40.xml"/><Relationship Id="rId2" Type="http://schemas.openxmlformats.org/officeDocument/2006/relationships/image" Target="../media/image46.png"/><Relationship Id="rId1" Type="http://schemas.openxmlformats.org/officeDocument/2006/relationships/tags" Target="../tags/tag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tags" Target="../tags/tag42.xml"/><Relationship Id="rId2" Type="http://schemas.openxmlformats.org/officeDocument/2006/relationships/image" Target="../media/image27.png"/><Relationship Id="rId1" Type="http://schemas.openxmlformats.org/officeDocument/2006/relationships/tags" Target="../tags/tag4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tags" Target="../tags/tag45.xml"/><Relationship Id="rId4" Type="http://schemas.openxmlformats.org/officeDocument/2006/relationships/image" Target="../media/image27.png"/><Relationship Id="rId3" Type="http://schemas.openxmlformats.org/officeDocument/2006/relationships/tags" Target="../tags/tag44.xml"/><Relationship Id="rId2" Type="http://schemas.openxmlformats.org/officeDocument/2006/relationships/image" Target="../media/image50.png"/><Relationship Id="rId1" Type="http://schemas.openxmlformats.org/officeDocument/2006/relationships/tags" Target="../tags/tag4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tags" Target="../tags/tag47.xml"/><Relationship Id="rId2" Type="http://schemas.openxmlformats.org/officeDocument/2006/relationships/image" Target="../media/image52.png"/><Relationship Id="rId1" Type="http://schemas.openxmlformats.org/officeDocument/2006/relationships/tags" Target="../tags/tag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tags" Target="../tags/tag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tags" Target="../tags/tag4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tags" Target="../tags/tag5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tags" Target="../tags/tag5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tags" Target="../tags/tag5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tags" Target="../tags/tag54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tags" Target="../tags/tag55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jpe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tags" Target="../tags/tag64.xml"/><Relationship Id="rId7" Type="http://schemas.openxmlformats.org/officeDocument/2006/relationships/image" Target="../media/image75.jpeg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74.jpeg"/><Relationship Id="rId2" Type="http://schemas.openxmlformats.org/officeDocument/2006/relationships/tags" Target="../tags/tag60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8.jpeg"/><Relationship Id="rId12" Type="http://schemas.openxmlformats.org/officeDocument/2006/relationships/tags" Target="../tags/tag66.xml"/><Relationship Id="rId11" Type="http://schemas.openxmlformats.org/officeDocument/2006/relationships/image" Target="../media/image77.jpeg"/><Relationship Id="rId10" Type="http://schemas.openxmlformats.org/officeDocument/2006/relationships/tags" Target="../tags/tag65.xml"/><Relationship Id="rId1" Type="http://schemas.openxmlformats.org/officeDocument/2006/relationships/tags" Target="../tags/tag5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tags" Target="../tags/tag7.xml"/><Relationship Id="rId4" Type="http://schemas.openxmlformats.org/officeDocument/2006/relationships/image" Target="../media/image11.png"/><Relationship Id="rId3" Type="http://schemas.openxmlformats.org/officeDocument/2006/relationships/tags" Target="../tags/tag6.xm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8.png"/><Relationship Id="rId7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tags" Target="../tags/tag11.xml"/><Relationship Id="rId4" Type="http://schemas.openxmlformats.org/officeDocument/2006/relationships/image" Target="../media/image16.png"/><Relationship Id="rId3" Type="http://schemas.openxmlformats.org/officeDocument/2006/relationships/tags" Target="../tags/tag10.xml"/><Relationship Id="rId2" Type="http://schemas.openxmlformats.org/officeDocument/2006/relationships/image" Target="../media/image1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png"/><Relationship Id="rId7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tags" Target="../tags/tag15.xml"/><Relationship Id="rId4" Type="http://schemas.openxmlformats.org/officeDocument/2006/relationships/image" Target="../media/image22.png"/><Relationship Id="rId3" Type="http://schemas.openxmlformats.org/officeDocument/2006/relationships/tags" Target="../tags/tag14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7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tags" Target="../tags/tag19.xml"/><Relationship Id="rId4" Type="http://schemas.openxmlformats.org/officeDocument/2006/relationships/image" Target="../media/image24.png"/><Relationship Id="rId3" Type="http://schemas.openxmlformats.org/officeDocument/2006/relationships/tags" Target="../tags/tag18.xml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tags" Target="../tags/tag23.xml"/><Relationship Id="rId4" Type="http://schemas.openxmlformats.org/officeDocument/2006/relationships/image" Target="../media/image28.png"/><Relationship Id="rId3" Type="http://schemas.openxmlformats.org/officeDocument/2006/relationships/tags" Target="../tags/tag22.xml"/><Relationship Id="rId2" Type="http://schemas.openxmlformats.org/officeDocument/2006/relationships/image" Target="../media/image27.png"/><Relationship Id="rId1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tags" Target="../tags/tag25.xml"/><Relationship Id="rId2" Type="http://schemas.openxmlformats.org/officeDocument/2006/relationships/image" Target="../media/image30.png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</a:t>
            </a:r>
            <a:r>
              <a:rPr lang="zh-CN" altLang="en-US" sz="48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共享课学生操作指南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>
          <a:xfrm>
            <a:off x="7589416" y="2505876"/>
            <a:ext cx="4710770" cy="35222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87180" y="1712088"/>
            <a:ext cx="463042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2615" y="1898650"/>
            <a:ext cx="1988185" cy="3639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“查看我的平时分”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</a:t>
            </a:r>
            <a:r>
              <a:rPr lang="zh-CN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互动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、知识点掌握度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zh-CN" altLang="zh-CN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86892" y="1388732"/>
            <a:ext cx="7244715" cy="4680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计算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</a:t>
            </a:r>
            <a:r>
              <a:rPr lang="zh-CN" altLang="zh-CN" sz="1600" b="1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时长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</a:t>
            </a:r>
            <a:r>
              <a:rPr lang="zh-CN" altLang="en-US" sz="1600" b="1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更新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3830" y="1687939"/>
            <a:ext cx="67710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处理（自动解禁时间为2024年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78075" y="1454785"/>
            <a:ext cx="2308860" cy="2451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154" y="1501601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ctr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【无效互动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事项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7525" y="1579245"/>
            <a:ext cx="2164080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9425" y="1258414"/>
            <a:ext cx="9567775" cy="90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知识点掌握度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此处</a:t>
            </a:r>
            <a:r>
              <a:rPr lang="en-US" altLang="zh-CN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APP</a:t>
            </a:r>
            <a:r>
              <a:rPr lang="zh-CN" altLang="en-US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暂不支持学习，学生需进入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电脑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</a:t>
            </a:r>
            <a:r>
              <a:rPr lang="zh-CN" altLang="en-US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进行知识点的学习，提升掌握度。</a:t>
            </a:r>
            <a:endParaRPr lang="en-US" altLang="zh-CN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8" y="2165522"/>
            <a:ext cx="8407400" cy="3950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2925" y="169481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73975" y="1268313"/>
            <a:ext cx="3677285" cy="5027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6110" y="145478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040" y="151701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94965" y="1600835"/>
            <a:ext cx="2378075" cy="43618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080" y="1600200"/>
            <a:ext cx="2381250" cy="4362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75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 algn="ctr"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分数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281007" y="1586990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766388" y="1386664"/>
            <a:ext cx="10308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浏览器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7324" y="1246015"/>
            <a:ext cx="86531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604857" y="1889060"/>
            <a:ext cx="28266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点击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课程卡片，进入视频学习页面。每个章节的课程视频可重复观看，学透知识点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/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/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进入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视频学习页面后，会弹出该门课程的学前必读，该窗口囊括了课程的成绩规则、学习时间、考试时间等重要信息，请同学们仔细查看。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C:\Users\Suzy姜\Documents\WeChat Files\wxid_6976139760312\FileStorage\Temp\da1a2f288a620bfbfcd180b2b1ae66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0" y="1887302"/>
            <a:ext cx="7147560" cy="364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384174" y="1311137"/>
            <a:ext cx="31528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、视频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学习进度是根据学生的累计观看时间来计算的，拖拽播放进度条是无法累计观看时间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的，请认真观看视频。</a:t>
            </a:r>
            <a:endParaRPr lang="zh-CN" altLang="en-US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、当前视频观看完毕后，请手动切换至下一个小节进行播放，视频播放进度实时更新，以百分比形式呈现在视频后方，进度达到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100%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即为该视频完成，此时您可以获得该节视频的学习进度。</a:t>
            </a:r>
            <a:endParaRPr lang="zh-CN" altLang="en-US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、如果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在观看视频时出现卡顿，可在播放器底部切换清晰度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流畅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高清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来调整播放线路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、视频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学习中会出现弹题，需要回答后方可继续学习。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503621" y="1320202"/>
            <a:ext cx="7147658" cy="3252427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800357" y="3317789"/>
            <a:ext cx="6850922" cy="3163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192055" y="1555473"/>
            <a:ext cx="31528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内容，可逐字转译课程讲解内容，辅以关键帧提取，帮助您梳理课程细节，避免遗漏，同时支持文字内容的复制和中英互译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、视频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学习中，可点击知识点对应视频片段进行快速跳转，也可通过点击图标跳转知识点学习。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798837" y="1531270"/>
            <a:ext cx="6682018" cy="2082802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 rotWithShape="1">
          <a:blip r:embed="rId3"/>
          <a:srcRect t="33443" r="-4104"/>
          <a:stretch>
            <a:fillRect/>
          </a:stretch>
        </p:blipFill>
        <p:spPr>
          <a:xfrm>
            <a:off x="1510037" y="3527928"/>
            <a:ext cx="6218912" cy="2621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343817" y="1667197"/>
            <a:ext cx="4004733" cy="1253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学习中，可点击知识点对应视频片段进行快速跳转，也可通过点击图标跳转知识点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633309" y="1483791"/>
            <a:ext cx="6521082" cy="2873484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548780" y="3295674"/>
            <a:ext cx="6310086" cy="2886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993363" y="1945101"/>
            <a:ext cx="3152880" cy="3673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、点击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查看更多可进入知识点学习空间，查看完整教学资源，知识点描述，并点击提升掌握度进行练习，根据习题正确率获取响应知识点掌握度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、答题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完成后，可查看作答记录与解析，并可获得相关知识点资源的推荐。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456690" y="3829235"/>
            <a:ext cx="5274310" cy="25984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56740" y="1328425"/>
            <a:ext cx="6074260" cy="2500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827988" y="1542811"/>
            <a:ext cx="3152880" cy="444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学习过程中，如果遇到不懂的地方，您可以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向</a:t>
            </a: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助教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提问，获得相应的回答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0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通过对学习偏好、学习成绩、知识构建等信息进行整合，实现对学生学习的智能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引导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适合的学习内容，加快学生查漏补缺的速度，避免重复学习。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A514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7" y="1286934"/>
            <a:ext cx="5411206" cy="26843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85" y="3604086"/>
            <a:ext cx="5285968" cy="2731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053404" y="1830621"/>
            <a:ext cx="315288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A51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掌握度包括对知识点个数，薄弱点、遗漏点、免考核点个数，以及平均掌握度的统计。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5A514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、点击单个知识点，可了解单个知识点的掌握度，同时</a:t>
            </a: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提示提升掌握度，可以进入到考核页面，通过答题提升掌握度。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5A514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5" y="1449678"/>
            <a:ext cx="6792701" cy="34525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" y="3233719"/>
            <a:ext cx="6711019" cy="316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操作方法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315471" y="2119892"/>
            <a:ext cx="3152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noProof="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noProof="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000" noProof="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章测试和期末考试，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A51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您可以通过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A51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A51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A51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看完视频去完成测试，也可以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从左侧</a:t>
            </a:r>
            <a:r>
              <a:rPr lang="zh-CN" altLang="en-US" sz="2000" noProof="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“作业考试” 点击进入章测试和期末测试。</a:t>
            </a:r>
            <a:endParaRPr lang="en-US" altLang="zh-CN" sz="2000" noProof="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点击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中的已上交列表，即可查看到相应分数。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5A514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6" y="3268281"/>
            <a:ext cx="6650848" cy="31325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4" y="1405840"/>
            <a:ext cx="6807200" cy="3103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APP</a:t>
            </a:r>
            <a:r>
              <a:rPr lang="zh-CN" altLang="en-US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8300" y="1288827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位，则为全部学号），验证姓氏、绑定手机号后，会弹出课程确认的界面，点击确认即可。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13801" y="2748914"/>
            <a:ext cx="9950627" cy="3522980"/>
            <a:chOff x="786812" y="2627087"/>
            <a:chExt cx="9950627" cy="3522980"/>
          </a:xfrm>
        </p:grpSpPr>
        <p:grpSp>
          <p:nvGrpSpPr>
            <p:cNvPr id="10" name="组合 9"/>
            <p:cNvGrpSpPr/>
            <p:nvPr/>
          </p:nvGrpSpPr>
          <p:grpSpPr>
            <a:xfrm>
              <a:off x="786812" y="2627087"/>
              <a:ext cx="1979930" cy="3521710"/>
              <a:chOff x="2010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2010" y="3202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2" name="矩形 11"/>
              <p:cNvSpPr/>
              <p:nvPr/>
            </p:nvSpPr>
            <p:spPr>
              <a:xfrm>
                <a:off x="3631" y="3802"/>
                <a:ext cx="756" cy="3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740090" y="2627087"/>
              <a:ext cx="1981200" cy="3522980"/>
              <a:chOff x="5783" y="3202"/>
              <a:chExt cx="3120" cy="5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5783" y="3202"/>
                <a:ext cx="3120" cy="5548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6" name="矩形 15"/>
              <p:cNvSpPr/>
              <p:nvPr/>
            </p:nvSpPr>
            <p:spPr>
              <a:xfrm>
                <a:off x="5964" y="3687"/>
                <a:ext cx="2304" cy="3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720020" y="2627087"/>
              <a:ext cx="1979930" cy="3521710"/>
              <a:chOff x="9614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9614" y="3202"/>
                <a:ext cx="3118" cy="5547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699949" y="2627087"/>
              <a:ext cx="2047141" cy="352171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grpSp>
          <p:nvGrpSpPr>
            <p:cNvPr id="8" name="组合 7"/>
            <p:cNvGrpSpPr/>
            <p:nvPr/>
          </p:nvGrpSpPr>
          <p:grpSpPr>
            <a:xfrm>
              <a:off x="8757509" y="2627087"/>
              <a:ext cx="1979930" cy="3521710"/>
              <a:chOff x="11218" y="2770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8" y="2770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9" name="矩形 18"/>
              <p:cNvSpPr/>
              <p:nvPr/>
            </p:nvSpPr>
            <p:spPr>
              <a:xfrm>
                <a:off x="11400" y="4556"/>
                <a:ext cx="2755" cy="5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9355" y="1305560"/>
            <a:ext cx="99428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84805" y="2994660"/>
            <a:ext cx="4224655" cy="2772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</a:t>
            </a:r>
            <a:r>
              <a:rPr lang="zh-CN" altLang="en-US" sz="24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99936" y="2746224"/>
            <a:ext cx="9085581" cy="3545895"/>
            <a:chOff x="965247" y="2624547"/>
            <a:chExt cx="8178599" cy="3524250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5247" y="2627087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08329" y="2624547"/>
              <a:ext cx="1624330" cy="35229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7" name="组合 16"/>
            <p:cNvGrpSpPr/>
            <p:nvPr/>
          </p:nvGrpSpPr>
          <p:grpSpPr>
            <a:xfrm>
              <a:off x="4232975" y="2624547"/>
              <a:ext cx="1631950" cy="3522345"/>
              <a:chOff x="8847" y="3198"/>
              <a:chExt cx="2570" cy="554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47" y="3198"/>
                <a:ext cx="2570" cy="554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64925" y="2625182"/>
              <a:ext cx="1631674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20151" y="2625182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</a:t>
            </a:r>
            <a:r>
              <a:rPr lang="zh-CN" altLang="en-US" sz="24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73980" y="2834640"/>
            <a:ext cx="1822450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46120" y="2840355"/>
            <a:ext cx="1880870" cy="3406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92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5505" y="1445405"/>
            <a:ext cx="105270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237299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5153025" y="236918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/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6145" y="237934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87040" y="2368550"/>
            <a:ext cx="2149475" cy="3660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5505" y="2379345"/>
            <a:ext cx="2147570" cy="36360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9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【学习】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模块右下方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290" y="1590675"/>
            <a:ext cx="238125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01660" y="1895899"/>
            <a:ext cx="2794000" cy="333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9930" y="159067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54579" y="1766296"/>
            <a:ext cx="5335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共享课！共享课！共享课！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3775" y="1407795"/>
            <a:ext cx="2457450" cy="46672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70980" y="4545330"/>
            <a:ext cx="3763645" cy="1529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PP_MARK_KEY" val="13eb56d6-3c4e-4b4f-8d8b-2b8b9b1332e1"/>
  <p:tag name="COMMONDATA" val="eyJoZGlkIjoiMDJkYThjODYzMzNmYzZkZDJjM2JiMzU1ZDUzNWEzYTAifQ=="/>
</p:tagLst>
</file>

<file path=ppt/tags/tag7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8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4725</Words>
  <Application>WPS 演示</Application>
  <PresentationFormat>宽屏</PresentationFormat>
  <Paragraphs>195</Paragraphs>
  <Slides>33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洁洁</cp:lastModifiedBy>
  <cp:revision>439</cp:revision>
  <dcterms:created xsi:type="dcterms:W3CDTF">2022-01-17T01:35:00Z</dcterms:created>
  <dcterms:modified xsi:type="dcterms:W3CDTF">2024-09-01T04:23:55Z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F146D021A8AE4B4DA1ABB3D24FC17D26_13</vt:lpwstr>
  </property>
</Properties>
</file>