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8"/>
  </p:notesMasterIdLst>
  <p:sldIdLst>
    <p:sldId id="256" r:id="rId4"/>
    <p:sldId id="264" r:id="rId5"/>
    <p:sldId id="265" r:id="rId6"/>
    <p:sldId id="257" r:id="rId7"/>
    <p:sldId id="259" r:id="rId9"/>
    <p:sldId id="258" r:id="rId10"/>
    <p:sldId id="260" r:id="rId11"/>
    <p:sldId id="263" r:id="rId12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8" userDrawn="1">
          <p15:clr>
            <a:srgbClr val="A4A3A4"/>
          </p15:clr>
        </p15:guide>
        <p15:guide id="2" pos="29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98"/>
        <p:guide pos="2914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2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819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126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3073"/>
          <p:cNvSpPr>
            <a:spLocks noGrp="1"/>
          </p:cNvSpPr>
          <p:nvPr>
            <p:ph type="ctrTitle"/>
          </p:nvPr>
        </p:nvSpPr>
        <p:spPr>
          <a:xfrm>
            <a:off x="899795" y="774065"/>
            <a:ext cx="7410450" cy="3011170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  <a:t>多人合授课程上课时间</a:t>
            </a:r>
            <a:b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</a:br>
            <a: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  <a:t>设置操作说明</a:t>
            </a:r>
            <a:b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</a:br>
            <a:b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</a:br>
            <a:r>
              <a:rPr lang="zh-CN" sz="2600" kern="1200" baseline="0">
                <a:solidFill>
                  <a:srgbClr val="FF0000"/>
                </a:solidFill>
                <a:latin typeface="华光大黑_CNKI" panose="02000500000000000000" charset="-122"/>
                <a:ea typeface="华光大黑_CNKI" panose="02000500000000000000" charset="-122"/>
                <a:cs typeface="+mj-cs"/>
              </a:rPr>
              <a:t>明确每位教师的上课时间</a:t>
            </a:r>
            <a:endParaRPr lang="zh-CN" altLang="zh-CN" sz="2600" kern="1200" baseline="0">
              <a:solidFill>
                <a:srgbClr val="FF0000"/>
              </a:solidFill>
              <a:latin typeface="华光大黑_CNKI" panose="02000500000000000000" charset="-122"/>
              <a:ea typeface="华光大黑_CNKI" panose="02000500000000000000" charset="-122"/>
              <a:cs typeface="+mj-cs"/>
            </a:endParaRPr>
          </a:p>
        </p:txBody>
      </p:sp>
      <p:sp>
        <p:nvSpPr>
          <p:cNvPr id="4098" name="文本框 1"/>
          <p:cNvSpPr txBox="1"/>
          <p:nvPr/>
        </p:nvSpPr>
        <p:spPr>
          <a:xfrm>
            <a:off x="1430338" y="4292600"/>
            <a:ext cx="6319837" cy="400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以公共管理学院《人力资源管理概论》课程落实为例</a:t>
            </a:r>
            <a:endParaRPr lang="zh-CN" altLang="en-US" sz="2000" b="1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51685" y="4940935"/>
            <a:ext cx="54356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600" b="1">
                <a:solidFill>
                  <a:schemeClr val="tx1"/>
                </a:solidFill>
                <a:sym typeface="+mn-ea"/>
              </a:rPr>
              <a:t>课程名：《人力资源管理概论》</a:t>
            </a:r>
            <a:endParaRPr lang="zh-CN" altLang="en-US" sz="1600" b="1">
              <a:solidFill>
                <a:schemeClr val="tx1"/>
              </a:solidFill>
              <a:sym typeface="+mn-ea"/>
            </a:endParaRPr>
          </a:p>
          <a:p>
            <a:r>
              <a:rPr lang="zh-CN" altLang="en-US" sz="1600" b="1">
                <a:solidFill>
                  <a:schemeClr val="tx1"/>
                </a:solidFill>
              </a:rPr>
              <a:t>授课教师：三名教师合授</a:t>
            </a:r>
            <a:endParaRPr lang="zh-CN" altLang="en-US" sz="1600" b="1">
              <a:solidFill>
                <a:schemeClr val="tx1"/>
              </a:solidFill>
            </a:endParaRPr>
          </a:p>
          <a:p>
            <a:r>
              <a:rPr lang="zh-CN" altLang="en-US" sz="1600" b="1">
                <a:solidFill>
                  <a:schemeClr val="tx1"/>
                </a:solidFill>
              </a:rPr>
              <a:t>起始结束周为：1-16周</a:t>
            </a:r>
            <a:endParaRPr lang="zh-CN" altLang="en-US" sz="1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015" y="476250"/>
            <a:ext cx="4158615" cy="5725795"/>
          </a:xfrm>
          <a:prstGeom prst="rect">
            <a:avLst/>
          </a:prstGeom>
        </p:spPr>
      </p:pic>
      <p:sp>
        <p:nvSpPr>
          <p:cNvPr id="5" name="线形标注 1 4"/>
          <p:cNvSpPr/>
          <p:nvPr/>
        </p:nvSpPr>
        <p:spPr>
          <a:xfrm>
            <a:off x="5219700" y="3141028"/>
            <a:ext cx="2962275" cy="565150"/>
          </a:xfrm>
          <a:prstGeom prst="borderCallout1">
            <a:avLst>
              <a:gd name="adj1" fmla="val 24971"/>
              <a:gd name="adj2" fmla="val -4224"/>
              <a:gd name="adj3" fmla="val 152862"/>
              <a:gd name="adj4" fmla="val -4874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b="1" strike="noStrike" noProof="1"/>
              <a:t>点击</a:t>
            </a:r>
            <a:r>
              <a:rPr lang="en-US" altLang="zh-CN" b="1" strike="noStrike" noProof="1"/>
              <a:t>“</a:t>
            </a:r>
            <a:r>
              <a:rPr lang="zh-CN" altLang="en-US" b="1" strike="noStrike" noProof="1"/>
              <a:t>主修专业任务落实</a:t>
            </a:r>
            <a:r>
              <a:rPr lang="en-US" altLang="zh-CN" b="1" strike="noStrike" noProof="1"/>
              <a:t>”</a:t>
            </a:r>
            <a:endParaRPr lang="en-US" altLang="zh-CN" b="1" strike="noStrike" noProof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图片 2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950" y="115888"/>
            <a:ext cx="9144000" cy="29543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线形标注 1 3"/>
          <p:cNvSpPr/>
          <p:nvPr/>
        </p:nvSpPr>
        <p:spPr>
          <a:xfrm>
            <a:off x="2366963" y="4076700"/>
            <a:ext cx="5522913" cy="792163"/>
          </a:xfrm>
          <a:prstGeom prst="borderCallout1">
            <a:avLst>
              <a:gd name="adj1" fmla="val 18750"/>
              <a:gd name="adj2" fmla="val -8333"/>
              <a:gd name="adj3" fmla="val -171451"/>
              <a:gd name="adj4" fmla="val -2685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400" b="1" strike="noStrike" noProof="1"/>
              <a:t>在</a:t>
            </a:r>
            <a:r>
              <a:rPr lang="en-US" altLang="zh-CN" sz="2400" b="1" strike="noStrike" noProof="1"/>
              <a:t>“</a:t>
            </a:r>
            <a:r>
              <a:rPr lang="zh-CN" altLang="en-US" sz="2400" b="1" strike="noStrike" noProof="1"/>
              <a:t>未落实</a:t>
            </a:r>
            <a:r>
              <a:rPr lang="en-US" altLang="zh-CN" sz="2400" b="1" strike="noStrike" noProof="1"/>
              <a:t>”</a:t>
            </a:r>
            <a:r>
              <a:rPr lang="zh-CN" altLang="en-US" sz="2400" b="1" strike="noStrike" noProof="1"/>
              <a:t>课程中找到《人力资源管理概论》这门课程</a:t>
            </a:r>
            <a:endParaRPr lang="zh-CN" altLang="en-US" sz="2400" b="1" strike="noStrike" noProof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69" name="组合 6"/>
          <p:cNvGrpSpPr/>
          <p:nvPr/>
        </p:nvGrpSpPr>
        <p:grpSpPr>
          <a:xfrm>
            <a:off x="467360" y="188595"/>
            <a:ext cx="8266430" cy="6245225"/>
            <a:chOff x="510" y="70"/>
            <a:chExt cx="13246" cy="8516"/>
          </a:xfrm>
        </p:grpSpPr>
        <p:pic>
          <p:nvPicPr>
            <p:cNvPr id="7170" name="图片 3" descr="1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510" y="70"/>
              <a:ext cx="13246" cy="851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1" name="图片 5" descr="~{FUIJL@V3R_@BUC4IZE6@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91" y="5142"/>
              <a:ext cx="1200" cy="28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8" name="线形标注 3 7"/>
          <p:cNvSpPr/>
          <p:nvPr/>
        </p:nvSpPr>
        <p:spPr>
          <a:xfrm>
            <a:off x="6207125" y="4424363"/>
            <a:ext cx="1514475" cy="622300"/>
          </a:xfrm>
          <a:prstGeom prst="borderCallout3">
            <a:avLst>
              <a:gd name="adj1" fmla="val 20249"/>
              <a:gd name="adj2" fmla="val 1575"/>
              <a:gd name="adj3" fmla="val -2492"/>
              <a:gd name="adj4" fmla="val 23456"/>
              <a:gd name="adj5" fmla="val -108418"/>
              <a:gd name="adj6" fmla="val 99790"/>
              <a:gd name="adj7" fmla="val 84631"/>
              <a:gd name="adj8" fmla="val 38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b="1" strike="noStrike" noProof="1"/>
              <a:t>点击此处选择任课教师</a:t>
            </a:r>
            <a:endParaRPr lang="zh-CN" altLang="en-US" b="1" strike="noStrike" noProof="1"/>
          </a:p>
        </p:txBody>
      </p:sp>
      <p:sp>
        <p:nvSpPr>
          <p:cNvPr id="2" name="圆角矩形标注 1"/>
          <p:cNvSpPr/>
          <p:nvPr/>
        </p:nvSpPr>
        <p:spPr>
          <a:xfrm>
            <a:off x="5652135" y="1268730"/>
            <a:ext cx="2425065" cy="504190"/>
          </a:xfrm>
          <a:prstGeom prst="wedgeRoundRectCallout">
            <a:avLst>
              <a:gd name="adj1" fmla="val -45292"/>
              <a:gd name="adj2" fmla="val 93450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/>
              <a:t>校区和周学时一定要填</a:t>
            </a:r>
            <a:endParaRPr lang="zh-CN" altLang="en-US" sz="1600" b="1"/>
          </a:p>
        </p:txBody>
      </p:sp>
      <p:cxnSp>
        <p:nvCxnSpPr>
          <p:cNvPr id="3" name="直接箭头连接符 2"/>
          <p:cNvCxnSpPr/>
          <p:nvPr/>
        </p:nvCxnSpPr>
        <p:spPr>
          <a:xfrm flipH="1">
            <a:off x="1835785" y="1700530"/>
            <a:ext cx="3959860" cy="98933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7" name="图片 8" descr="QQ图片20220531141306"/>
          <p:cNvPicPr>
            <a:picLocks noChangeAspect="1"/>
          </p:cNvPicPr>
          <p:nvPr/>
        </p:nvPicPr>
        <p:blipFill>
          <a:blip r:embed="rId1"/>
          <a:srcRect l="1804" t="20522" r="1028" b="20589"/>
          <a:stretch>
            <a:fillRect/>
          </a:stretch>
        </p:blipFill>
        <p:spPr>
          <a:xfrm>
            <a:off x="323850" y="117475"/>
            <a:ext cx="8604250" cy="36518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8" name="图片 4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2564765"/>
            <a:ext cx="8718550" cy="41617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标注 6"/>
          <p:cNvSpPr/>
          <p:nvPr/>
        </p:nvSpPr>
        <p:spPr>
          <a:xfrm>
            <a:off x="6804025" y="260350"/>
            <a:ext cx="2000250" cy="354013"/>
          </a:xfrm>
          <a:prstGeom prst="wedgeRectCallout">
            <a:avLst>
              <a:gd name="adj1" fmla="val -82857"/>
              <a:gd name="adj2" fmla="val 315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1200" b="1" strike="noStrike" noProof="1"/>
              <a:t>在此输入教师姓名或工号</a:t>
            </a:r>
            <a:endParaRPr lang="zh-CN" altLang="en-US" sz="1200" b="1" strike="noStrike" noProof="1"/>
          </a:p>
        </p:txBody>
      </p:sp>
      <p:sp>
        <p:nvSpPr>
          <p:cNvPr id="8" name="矩形标注 7"/>
          <p:cNvSpPr/>
          <p:nvPr/>
        </p:nvSpPr>
        <p:spPr>
          <a:xfrm>
            <a:off x="6732588" y="4005263"/>
            <a:ext cx="2016125" cy="687388"/>
          </a:xfrm>
          <a:prstGeom prst="wedgeRectCallout">
            <a:avLst>
              <a:gd name="adj1" fmla="val -136901"/>
              <a:gd name="adj2" fmla="val 5378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1200" b="1" strike="noStrike" noProof="1"/>
              <a:t>选好教师后，分别点击每位教师安排上课</a:t>
            </a:r>
            <a:r>
              <a:rPr lang="zh-CN" altLang="en-US" sz="1200" b="1" strike="noStrike" noProof="1"/>
              <a:t>周次</a:t>
            </a:r>
            <a:endParaRPr lang="zh-CN" altLang="en-US" sz="1200" b="1" strike="noStrike" noProof="1"/>
          </a:p>
        </p:txBody>
      </p:sp>
      <p:sp>
        <p:nvSpPr>
          <p:cNvPr id="10" name="下箭头 9"/>
          <p:cNvSpPr/>
          <p:nvPr/>
        </p:nvSpPr>
        <p:spPr>
          <a:xfrm>
            <a:off x="7235825" y="4581525"/>
            <a:ext cx="76200" cy="1136650"/>
          </a:xfrm>
          <a:prstGeom prst="downArrow">
            <a:avLst>
              <a:gd name="adj1" fmla="val 50000"/>
              <a:gd name="adj2" fmla="val 14833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640" y="43180"/>
            <a:ext cx="9062720" cy="4249420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3344545" y="2404110"/>
            <a:ext cx="650875" cy="210502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067810" y="3860800"/>
            <a:ext cx="831215" cy="64833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290" name="文本框 3"/>
          <p:cNvSpPr txBox="1"/>
          <p:nvPr/>
        </p:nvSpPr>
        <p:spPr>
          <a:xfrm>
            <a:off x="2123440" y="4509135"/>
            <a:ext cx="483108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周次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蓝色表示重复周次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可按Ctrl键并点击可取消选取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9218" name="图片 4" descr="2"/>
          <p:cNvPicPr>
            <a:picLocks noChangeAspect="1"/>
          </p:cNvPicPr>
          <p:nvPr/>
        </p:nvPicPr>
        <p:blipFill>
          <a:blip r:embed="rId2"/>
          <a:srcRect l="175" t="68585" r="5018" b="7206"/>
          <a:stretch>
            <a:fillRect/>
          </a:stretch>
        </p:blipFill>
        <p:spPr>
          <a:xfrm>
            <a:off x="251460" y="5565140"/>
            <a:ext cx="8265795" cy="105791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5" name="直接箭头连接符 4"/>
          <p:cNvCxnSpPr/>
          <p:nvPr/>
        </p:nvCxnSpPr>
        <p:spPr>
          <a:xfrm flipH="1">
            <a:off x="2987675" y="5445125"/>
            <a:ext cx="831215" cy="64833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3"/>
          <p:cNvPicPr>
            <a:picLocks noChangeAspect="1"/>
          </p:cNvPicPr>
          <p:nvPr/>
        </p:nvPicPr>
        <p:blipFill>
          <a:blip r:embed="rId1"/>
          <a:srcRect t="20144" b="22050"/>
          <a:stretch>
            <a:fillRect/>
          </a:stretch>
        </p:blipFill>
        <p:spPr>
          <a:xfrm>
            <a:off x="0" y="45085"/>
            <a:ext cx="9144000" cy="3530600"/>
          </a:xfrm>
          <a:prstGeom prst="rect">
            <a:avLst/>
          </a:prstGeom>
        </p:spPr>
      </p:pic>
      <p:pic>
        <p:nvPicPr>
          <p:cNvPr id="3" name="图片 2" descr="4"/>
          <p:cNvPicPr>
            <a:picLocks noChangeAspect="1"/>
          </p:cNvPicPr>
          <p:nvPr/>
        </p:nvPicPr>
        <p:blipFill>
          <a:blip r:embed="rId2"/>
          <a:srcRect t="11670" b="17121"/>
          <a:stretch>
            <a:fillRect/>
          </a:stretch>
        </p:blipFill>
        <p:spPr>
          <a:xfrm>
            <a:off x="-18415" y="2276475"/>
            <a:ext cx="9144000" cy="2981960"/>
          </a:xfrm>
          <a:prstGeom prst="rect">
            <a:avLst/>
          </a:prstGeom>
        </p:spPr>
      </p:pic>
      <p:pic>
        <p:nvPicPr>
          <p:cNvPr id="4" name="图片 3" descr="5"/>
          <p:cNvPicPr>
            <a:picLocks noChangeAspect="1"/>
          </p:cNvPicPr>
          <p:nvPr/>
        </p:nvPicPr>
        <p:blipFill>
          <a:blip r:embed="rId3"/>
          <a:srcRect t="42659" r="-396" b="7898"/>
          <a:stretch>
            <a:fillRect/>
          </a:stretch>
        </p:blipFill>
        <p:spPr>
          <a:xfrm>
            <a:off x="-36830" y="4508500"/>
            <a:ext cx="9180195" cy="44640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025265" y="3190875"/>
            <a:ext cx="4877435" cy="64516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</a:rPr>
              <a:t>三位老师的上课周次加在一起就是</a:t>
            </a:r>
            <a:r>
              <a:rPr lang="en-US" altLang="zh-CN" b="1">
                <a:solidFill>
                  <a:schemeClr val="bg1"/>
                </a:solidFill>
              </a:rPr>
              <a:t>1-16</a:t>
            </a:r>
            <a:r>
              <a:rPr lang="zh-CN" altLang="en-US" b="1">
                <a:solidFill>
                  <a:schemeClr val="bg1"/>
                </a:solidFill>
              </a:rPr>
              <a:t>周，然后点击右下角</a:t>
            </a:r>
            <a:r>
              <a:rPr lang="en-US" altLang="zh-CN" b="1">
                <a:solidFill>
                  <a:schemeClr val="bg1"/>
                </a:solidFill>
              </a:rPr>
              <a:t>“</a:t>
            </a:r>
            <a:r>
              <a:rPr lang="zh-CN" altLang="en-US" b="1">
                <a:solidFill>
                  <a:schemeClr val="bg1"/>
                </a:solidFill>
              </a:rPr>
              <a:t>确定</a:t>
            </a:r>
            <a:r>
              <a:rPr lang="en-US" altLang="zh-CN" b="1">
                <a:solidFill>
                  <a:schemeClr val="bg1"/>
                </a:solidFill>
              </a:rPr>
              <a:t>”</a:t>
            </a:r>
            <a:r>
              <a:rPr lang="zh-CN" altLang="en-US" b="1">
                <a:solidFill>
                  <a:schemeClr val="bg1"/>
                </a:solidFill>
              </a:rPr>
              <a:t>按钮</a:t>
            </a:r>
            <a:endParaRPr lang="zh-CN" altLang="en-US" b="1">
              <a:solidFill>
                <a:schemeClr val="bg1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>
            <a:off x="3138170" y="2117725"/>
            <a:ext cx="1577340" cy="116713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3851910" y="3644900"/>
            <a:ext cx="720090" cy="3600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 flipV="1">
            <a:off x="5075555" y="3644900"/>
            <a:ext cx="1152525" cy="244856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" name="图片 4" descr="S0PE~~@D0TW4JBX]CK(3Y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060" y="6477000"/>
            <a:ext cx="897255" cy="311150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>
          <a:xfrm>
            <a:off x="5855335" y="3732530"/>
            <a:ext cx="2460625" cy="279273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线形标注 1 10"/>
          <p:cNvSpPr/>
          <p:nvPr/>
        </p:nvSpPr>
        <p:spPr>
          <a:xfrm>
            <a:off x="4859655" y="692785"/>
            <a:ext cx="3535680" cy="532130"/>
          </a:xfrm>
          <a:prstGeom prst="borderCallout1">
            <a:avLst>
              <a:gd name="adj1" fmla="val 25096"/>
              <a:gd name="adj2" fmla="val -233"/>
              <a:gd name="adj3" fmla="val -11618"/>
              <a:gd name="adj4" fmla="val -2227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此处选择成绩录入的老师</a:t>
            </a:r>
            <a:endParaRPr lang="zh-CN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48130" y="2348865"/>
            <a:ext cx="6068695" cy="30988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 sz="3200" b="1"/>
              <a:t>如有疑问，请咨询教务处教务科</a:t>
            </a:r>
            <a:endParaRPr lang="zh-CN" altLang="en-US" sz="3200" b="1"/>
          </a:p>
          <a:p>
            <a:pPr algn="ctr"/>
            <a:r>
              <a:rPr lang="zh-CN" altLang="en-US" sz="3200" b="1"/>
              <a:t>联系电话：</a:t>
            </a:r>
            <a:r>
              <a:rPr lang="en-US" altLang="zh-CN" sz="3200" b="1"/>
              <a:t>63828070</a:t>
            </a:r>
            <a:endParaRPr lang="en-US" altLang="zh-CN" sz="3200" b="1"/>
          </a:p>
          <a:p>
            <a:pPr algn="ctr"/>
            <a:endParaRPr lang="en-US" altLang="zh-CN" sz="3200" b="1"/>
          </a:p>
          <a:p>
            <a:pPr algn="ctr"/>
            <a:r>
              <a:rPr lang="zh-CN" altLang="en-US" sz="3200" b="1"/>
              <a:t>请务必按照时间节点要求，落实教学任务，谢谢！</a:t>
            </a:r>
            <a:endParaRPr lang="zh-CN" altLang="en-US" sz="3200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0800,&quot;width&quot;:13759}"/>
</p:tagLst>
</file>

<file path=ppt/tags/tag2.xml><?xml version="1.0" encoding="utf-8"?>
<p:tagLst xmlns:p="http://schemas.openxmlformats.org/presentationml/2006/main">
  <p:tag name="KSO_WPP_MARK_KEY" val="c34975bd-3f26-41c6-861f-91b151716477"/>
  <p:tag name="COMMONDATA" val="eyJoZGlkIjoiNzJmOGEzMmQyZGU0YmMyNzRmMTgzNjJhNGFkNjEwZTkifQ=="/>
  <p:tag name="commondata" val="eyJoZGlkIjoiMmNmYzg1MmM5YzkyYzkxOTQ0YzY5ZDA4YmFkZDI2YWQ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WPS 演示</Application>
  <PresentationFormat/>
  <Paragraphs>32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华光大黑_CNKI</vt:lpstr>
      <vt:lpstr>黑体</vt:lpstr>
      <vt:lpstr>微软雅黑</vt:lpstr>
      <vt:lpstr>Arial Unicode MS</vt:lpstr>
      <vt:lpstr>Calibri</vt:lpstr>
      <vt:lpstr>默认设计模板</vt:lpstr>
      <vt:lpstr>1_默认设计模板</vt:lpstr>
      <vt:lpstr>多人合授课程上课时间 设置操作说明  明确每位教师的上课时间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多人共上课程明确每位教师的上课时间方式</dc:title>
  <dc:creator>admin</dc:creator>
  <cp:lastModifiedBy>仲夏夜</cp:lastModifiedBy>
  <cp:revision>28</cp:revision>
  <dcterms:created xsi:type="dcterms:W3CDTF">2022-05-31T06:20:00Z</dcterms:created>
  <dcterms:modified xsi:type="dcterms:W3CDTF">2024-05-08T08:25:10Z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2646BE502A4D44DCBADDEBA9A3F81576</vt:lpwstr>
  </property>
</Properties>
</file>