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417" r:id="rId3"/>
    <p:sldId id="420" r:id="rId4"/>
    <p:sldId id="412" r:id="rId5"/>
    <p:sldId id="413" r:id="rId6"/>
    <p:sldId id="436" r:id="rId7"/>
    <p:sldId id="435" r:id="rId8"/>
    <p:sldId id="437" r:id="rId9"/>
    <p:sldId id="438" r:id="rId10"/>
    <p:sldId id="441" r:id="rId11"/>
    <p:sldId id="439" r:id="rId12"/>
    <p:sldId id="440" r:id="rId13"/>
    <p:sldId id="434" r:id="rId14"/>
    <p:sldId id="266" r:id="rId15"/>
    <p:sldId id="406" r:id="rId16"/>
    <p:sldId id="271" r:id="rId17"/>
    <p:sldId id="272" r:id="rId18"/>
    <p:sldId id="273" r:id="rId19"/>
    <p:sldId id="40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408" r:id="rId34"/>
    <p:sldId id="289" r:id="rId35"/>
    <p:sldId id="290" r:id="rId36"/>
    <p:sldId id="291" r:id="rId37"/>
    <p:sldId id="292" r:id="rId38"/>
    <p:sldId id="293" r:id="rId39"/>
    <p:sldId id="294" r:id="rId40"/>
    <p:sldId id="299" r:id="rId41"/>
    <p:sldId id="298" r:id="rId42"/>
    <p:sldId id="430" r:id="rId43"/>
    <p:sldId id="432" r:id="rId44"/>
    <p:sldId id="433" r:id="rId45"/>
    <p:sldId id="288" r:id="rId4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XD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F"/>
          </a:solidFill>
        </a:fill>
      </a:tcStyle>
    </a:wholeTbl>
    <a:band2H>
      <a:tcTxStyle/>
      <a:tcStyle>
        <a:tcBdr/>
        <a:fill>
          <a:solidFill>
            <a:srgbClr val="E6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文本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标题文本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2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文本"/>
          <p:cNvSpPr txBox="1">
            <a:spLocks noGrp="1"/>
          </p:cNvSpPr>
          <p:nvPr>
            <p:ph type="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34284" tIns="34284" rIns="34284" bIns="34284"/>
          <a:lstStyle>
            <a:lvl1pPr defTabSz="914378"/>
          </a:lstStyle>
          <a:p>
            <a:r>
              <a:t>标题文本</a:t>
            </a:r>
          </a:p>
        </p:txBody>
      </p:sp>
      <p:sp>
        <p:nvSpPr>
          <p:cNvPr id="13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84" tIns="34284" rIns="34284" bIns="34284"/>
          <a:lstStyle>
            <a:lvl1pPr marL="0" indent="0" algn="ctr" defTabSz="914378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89" algn="ctr" defTabSz="914378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78" algn="ctr" defTabSz="914378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65" algn="ctr" defTabSz="914378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54" algn="ctr" defTabSz="914378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34284" tIns="34284" rIns="34284" bIns="34284"/>
          <a:lstStyle>
            <a:lvl1pPr defTabSz="914378"/>
          </a:lstStyle>
          <a:p>
            <a:r>
              <a:t>标题文本</a:t>
            </a:r>
          </a:p>
        </p:txBody>
      </p:sp>
      <p:sp>
        <p:nvSpPr>
          <p:cNvPr id="140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34284" tIns="34284" rIns="34284" bIns="34284"/>
          <a:lstStyle>
            <a:lvl1pPr marL="342892" indent="-342892" defTabSz="914378"/>
            <a:lvl2pPr marL="772490" indent="-315302" defTabSz="914378"/>
            <a:lvl3pPr marL="1219169" indent="-304791" defTabSz="914378"/>
            <a:lvl4pPr marL="1737316" indent="-365750" defTabSz="914378"/>
            <a:lvl5pPr marL="2194504" indent="-365750" defTabSz="914378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标题文本"/>
          <p:cNvSpPr txBox="1">
            <a:spLocks noGrp="1"/>
          </p:cNvSpPr>
          <p:nvPr>
            <p:ph type="title"/>
          </p:nvPr>
        </p:nvSpPr>
        <p:spPr>
          <a:xfrm>
            <a:off x="722314" y="3305176"/>
            <a:ext cx="7772401" cy="1021557"/>
          </a:xfrm>
          <a:prstGeom prst="rect">
            <a:avLst/>
          </a:prstGeom>
        </p:spPr>
        <p:txBody>
          <a:bodyPr lIns="34284" tIns="34284" rIns="34284" bIns="34284" anchor="t"/>
          <a:lstStyle>
            <a:lvl1pPr algn="l" defTabSz="914378">
              <a:defRPr sz="4100" b="1" cap="all"/>
            </a:lvl1pPr>
          </a:lstStyle>
          <a:p>
            <a:r>
              <a:t>标题文本</a:t>
            </a:r>
          </a:p>
        </p:txBody>
      </p:sp>
      <p:sp>
        <p:nvSpPr>
          <p:cNvPr id="149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722314" y="2180034"/>
            <a:ext cx="7772401" cy="1125141"/>
          </a:xfrm>
          <a:prstGeom prst="rect">
            <a:avLst/>
          </a:prstGeom>
        </p:spPr>
        <p:txBody>
          <a:bodyPr lIns="34284" tIns="34284" rIns="34284" bIns="34284" anchor="b"/>
          <a:lstStyle>
            <a:lvl1pPr marL="0" indent="0" defTabSz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189" defTabSz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378" defTabSz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565" defTabSz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754" defTabSz="914378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34284" tIns="34284" rIns="34284" bIns="34284"/>
          <a:lstStyle>
            <a:lvl1pPr defTabSz="914378"/>
          </a:lstStyle>
          <a:p>
            <a:r>
              <a:t>标题文本</a:t>
            </a:r>
          </a:p>
        </p:txBody>
      </p:sp>
      <p:sp>
        <p:nvSpPr>
          <p:cNvPr id="158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457201" y="1200152"/>
            <a:ext cx="4038601" cy="3394472"/>
          </a:xfrm>
          <a:prstGeom prst="rect">
            <a:avLst/>
          </a:prstGeom>
        </p:spPr>
        <p:txBody>
          <a:bodyPr lIns="34284" tIns="34284" rIns="34284" bIns="34284"/>
          <a:lstStyle>
            <a:lvl1pPr marL="342892" indent="-342892" defTabSz="914378">
              <a:spcBef>
                <a:spcPts val="600"/>
              </a:spcBef>
              <a:defRPr sz="2900"/>
            </a:lvl1pPr>
            <a:lvl2pPr marL="802460" indent="-345272" defTabSz="914378">
              <a:spcBef>
                <a:spcPts val="600"/>
              </a:spcBef>
              <a:defRPr sz="2900"/>
            </a:lvl2pPr>
            <a:lvl3pPr marL="1245839" indent="-331461" defTabSz="914378">
              <a:spcBef>
                <a:spcPts val="600"/>
              </a:spcBef>
              <a:defRPr sz="2900"/>
            </a:lvl3pPr>
            <a:lvl4pPr marL="1739856" indent="-368290" defTabSz="914378">
              <a:spcBef>
                <a:spcPts val="600"/>
              </a:spcBef>
              <a:defRPr sz="2900"/>
            </a:lvl4pPr>
            <a:lvl5pPr marL="2197044" indent="-368290" defTabSz="914378">
              <a:spcBef>
                <a:spcPts val="600"/>
              </a:spcBef>
              <a:defRPr sz="29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34284" tIns="34284" rIns="34284" bIns="34284"/>
          <a:lstStyle>
            <a:lvl1pPr defTabSz="914378"/>
          </a:lstStyle>
          <a:p>
            <a:r>
              <a:t>标题文本</a:t>
            </a:r>
          </a:p>
        </p:txBody>
      </p:sp>
      <p:sp>
        <p:nvSpPr>
          <p:cNvPr id="167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57201" y="1151336"/>
            <a:ext cx="4040188" cy="479823"/>
          </a:xfrm>
          <a:prstGeom prst="rect">
            <a:avLst/>
          </a:prstGeom>
        </p:spPr>
        <p:txBody>
          <a:bodyPr lIns="34284" tIns="34284" rIns="34284" bIns="34284" anchor="b"/>
          <a:lstStyle>
            <a:lvl1pPr marL="0" indent="0" defTabSz="914378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189" defTabSz="914378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378" defTabSz="914378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565" defTabSz="914378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754" defTabSz="914378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30" y="1151336"/>
            <a:ext cx="4041776" cy="479823"/>
          </a:xfrm>
          <a:prstGeom prst="rect">
            <a:avLst/>
          </a:prstGeom>
        </p:spPr>
        <p:txBody>
          <a:bodyPr lIns="34284" tIns="34284" rIns="34284" bIns="34284" anchor="b"/>
          <a:lstStyle/>
          <a:p>
            <a:pPr marL="0" indent="0" defTabSz="914378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34284" tIns="34284" rIns="34284" bIns="34284"/>
          <a:lstStyle>
            <a:lvl1pPr defTabSz="914378"/>
          </a:lstStyle>
          <a:p>
            <a:r>
              <a:t>标题文本</a:t>
            </a:r>
          </a:p>
        </p:txBody>
      </p:sp>
      <p:sp>
        <p:nvSpPr>
          <p:cNvPr id="17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圆角矩形 4"/>
          <p:cNvSpPr/>
          <p:nvPr/>
        </p:nvSpPr>
        <p:spPr>
          <a:xfrm>
            <a:off x="854724" y="773443"/>
            <a:ext cx="7434552" cy="3216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Off val="25098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685800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圆角矩形 5"/>
          <p:cNvSpPr/>
          <p:nvPr/>
        </p:nvSpPr>
        <p:spPr>
          <a:xfrm>
            <a:off x="4425043" y="4838924"/>
            <a:ext cx="293918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Off val="25098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685800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46607" y="4810906"/>
            <a:ext cx="250786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ctr">
              <a:defRPr sz="1200">
                <a:solidFill>
                  <a:srgbClr val="888888"/>
                </a:solidFill>
                <a:latin typeface="ITC Avant Garde Std Bk"/>
                <a:ea typeface="ITC Avant Garde Std Bk"/>
                <a:cs typeface="ITC Avant Garde Std Bk"/>
                <a:sym typeface="ITC Avant Garde Std B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标题文本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4" cy="871539"/>
          </a:xfrm>
          <a:prstGeom prst="rect">
            <a:avLst/>
          </a:prstGeom>
        </p:spPr>
        <p:txBody>
          <a:bodyPr lIns="34284" tIns="34284" rIns="34284" bIns="34284" anchor="b"/>
          <a:lstStyle>
            <a:lvl1pPr algn="l" defTabSz="914378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201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7"/>
          </a:xfrm>
          <a:prstGeom prst="rect">
            <a:avLst/>
          </a:prstGeom>
        </p:spPr>
        <p:txBody>
          <a:bodyPr lIns="34284" tIns="34284" rIns="34284" bIns="34284"/>
          <a:lstStyle>
            <a:lvl1pPr marL="342892" indent="-342892" defTabSz="914378"/>
            <a:lvl2pPr marL="772490" indent="-315302" defTabSz="914378"/>
            <a:lvl3pPr marL="1219169" indent="-304791" defTabSz="914378"/>
            <a:lvl4pPr marL="1737316" indent="-365750" defTabSz="914378"/>
            <a:lvl5pPr marL="2194504" indent="-365750" defTabSz="914378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0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2" y="1076328"/>
            <a:ext cx="3008315" cy="3518297"/>
          </a:xfrm>
          <a:prstGeom prst="rect">
            <a:avLst/>
          </a:prstGeom>
        </p:spPr>
        <p:txBody>
          <a:bodyPr lIns="34284" tIns="34284" rIns="34284" bIns="34284"/>
          <a:lstStyle/>
          <a:p>
            <a:pPr marL="0" indent="0" defTabSz="914378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0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2" descr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867"/>
            <a:ext cx="9144002" cy="514636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标题文本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lIns="34284" tIns="34284" rIns="34284" bIns="34284" anchor="b"/>
          <a:lstStyle>
            <a:lvl1pPr algn="l" defTabSz="914378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21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1" cy="603648"/>
          </a:xfrm>
          <a:prstGeom prst="rect">
            <a:avLst/>
          </a:prstGeom>
        </p:spPr>
        <p:txBody>
          <a:bodyPr lIns="34284" tIns="34284" rIns="34284" bIns="34284"/>
          <a:lstStyle>
            <a:lvl1pPr marL="0" indent="0" defTabSz="914378">
              <a:spcBef>
                <a:spcPts val="300"/>
              </a:spcBef>
              <a:buSzTx/>
              <a:buFontTx/>
              <a:buNone/>
              <a:defRPr sz="1400"/>
            </a:lvl1pPr>
            <a:lvl2pPr marL="0" indent="457189" defTabSz="914378">
              <a:spcBef>
                <a:spcPts val="300"/>
              </a:spcBef>
              <a:buSzTx/>
              <a:buFontTx/>
              <a:buNone/>
              <a:defRPr sz="1400"/>
            </a:lvl2pPr>
            <a:lvl3pPr marL="0" indent="914378" defTabSz="914378">
              <a:spcBef>
                <a:spcPts val="300"/>
              </a:spcBef>
              <a:buSzTx/>
              <a:buFontTx/>
              <a:buNone/>
              <a:defRPr sz="1400"/>
            </a:lvl3pPr>
            <a:lvl4pPr marL="0" indent="1371565" defTabSz="914378">
              <a:spcBef>
                <a:spcPts val="300"/>
              </a:spcBef>
              <a:buSzTx/>
              <a:buFontTx/>
              <a:buNone/>
              <a:defRPr sz="1400"/>
            </a:lvl4pPr>
            <a:lvl5pPr marL="0" indent="1828754" defTabSz="914378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34284" tIns="34284" rIns="34284" bIns="34284"/>
          <a:lstStyle>
            <a:lvl1pPr defTabSz="914378"/>
          </a:lstStyle>
          <a:p>
            <a:r>
              <a:t>标题文本</a:t>
            </a:r>
          </a:p>
        </p:txBody>
      </p:sp>
      <p:sp>
        <p:nvSpPr>
          <p:cNvPr id="221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34284" tIns="34284" rIns="34284" bIns="34284"/>
          <a:lstStyle>
            <a:lvl1pPr marL="342892" indent="-342892" defTabSz="914378"/>
            <a:lvl2pPr marL="772490" indent="-315302" defTabSz="914378"/>
            <a:lvl3pPr marL="1219169" indent="-304791" defTabSz="914378"/>
            <a:lvl4pPr marL="1737316" indent="-365750" defTabSz="914378"/>
            <a:lvl5pPr marL="2194504" indent="-365750" defTabSz="914378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标题文本"/>
          <p:cNvSpPr txBox="1">
            <a:spLocks noGrp="1"/>
          </p:cNvSpPr>
          <p:nvPr>
            <p:ph type="title"/>
          </p:nvPr>
        </p:nvSpPr>
        <p:spPr>
          <a:xfrm>
            <a:off x="6629400" y="205979"/>
            <a:ext cx="2057400" cy="4388646"/>
          </a:xfrm>
          <a:prstGeom prst="rect">
            <a:avLst/>
          </a:prstGeom>
        </p:spPr>
        <p:txBody>
          <a:bodyPr lIns="34284" tIns="34284" rIns="34284" bIns="34284"/>
          <a:lstStyle>
            <a:lvl1pPr defTabSz="914378"/>
          </a:lstStyle>
          <a:p>
            <a:r>
              <a:t>标题文本</a:t>
            </a:r>
          </a:p>
        </p:txBody>
      </p:sp>
      <p:sp>
        <p:nvSpPr>
          <p:cNvPr id="230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1" y="205979"/>
            <a:ext cx="6019801" cy="4388646"/>
          </a:xfrm>
          <a:prstGeom prst="rect">
            <a:avLst/>
          </a:prstGeom>
        </p:spPr>
        <p:txBody>
          <a:bodyPr lIns="34284" tIns="34284" rIns="34284" bIns="34284"/>
          <a:lstStyle>
            <a:lvl1pPr marL="342892" indent="-342892" defTabSz="914378"/>
            <a:lvl2pPr marL="772490" indent="-315302" defTabSz="914378"/>
            <a:lvl3pPr marL="1219169" indent="-304791" defTabSz="914378"/>
            <a:lvl4pPr marL="1737316" indent="-365750" defTabSz="914378"/>
            <a:lvl5pPr marL="2194504" indent="-365750" defTabSz="914378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8" y="4781001"/>
            <a:ext cx="241113" cy="246371"/>
          </a:xfrm>
          <a:prstGeom prst="rect">
            <a:avLst/>
          </a:prstGeom>
        </p:spPr>
        <p:txBody>
          <a:bodyPr lIns="34284" tIns="34284" rIns="34284" bIns="34284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31EA2487-6C38-4D3C-AFBB-F1967C40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F4DE0DD4-E0E3-4309-A028-C842C1A3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EDDA0110-F1CC-46AC-BC94-25EFC3DD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241994"/>
            <a:ext cx="364841" cy="369332"/>
          </a:xfrm>
          <a:ln/>
        </p:spPr>
        <p:txBody>
          <a:bodyPr/>
          <a:lstStyle>
            <a:lvl1pPr>
              <a:defRPr/>
            </a:lvl1pPr>
          </a:lstStyle>
          <a:p>
            <a:fld id="{36BB0F71-77C6-4CD7-B6A8-883043D252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82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867"/>
            <a:ext cx="9144002" cy="514636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标题文本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5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103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 descr="图片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2" y="-2867"/>
            <a:ext cx="9144002" cy="51463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直接连接符 6"/>
          <p:cNvSpPr/>
          <p:nvPr/>
        </p:nvSpPr>
        <p:spPr>
          <a:xfrm>
            <a:off x="755575" y="625398"/>
            <a:ext cx="7848874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323528" y="292895"/>
            <a:ext cx="390373" cy="205980"/>
            <a:chOff x="0" y="0"/>
            <a:chExt cx="390372" cy="205978"/>
          </a:xfrm>
        </p:grpSpPr>
        <p:sp>
          <p:nvSpPr>
            <p:cNvPr id="4" name="Freeform 16"/>
            <p:cNvSpPr/>
            <p:nvPr/>
          </p:nvSpPr>
          <p:spPr>
            <a:xfrm>
              <a:off x="0" y="0"/>
              <a:ext cx="135679" cy="20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" y="3268"/>
                  </a:moveTo>
                  <a:lnTo>
                    <a:pt x="5184" y="0"/>
                  </a:lnTo>
                  <a:lnTo>
                    <a:pt x="21600" y="10800"/>
                  </a:lnTo>
                  <a:lnTo>
                    <a:pt x="5184" y="21600"/>
                  </a:lnTo>
                  <a:lnTo>
                    <a:pt x="0" y="18189"/>
                  </a:lnTo>
                  <a:lnTo>
                    <a:pt x="11448" y="10658"/>
                  </a:lnTo>
                  <a:lnTo>
                    <a:pt x="216" y="326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7"/>
            <p:cNvSpPr/>
            <p:nvPr/>
          </p:nvSpPr>
          <p:spPr>
            <a:xfrm>
              <a:off x="126751" y="0"/>
              <a:ext cx="135084" cy="20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7" y="3268"/>
                  </a:moveTo>
                  <a:lnTo>
                    <a:pt x="5197" y="0"/>
                  </a:lnTo>
                  <a:lnTo>
                    <a:pt x="21600" y="10800"/>
                  </a:lnTo>
                  <a:lnTo>
                    <a:pt x="5197" y="21600"/>
                  </a:lnTo>
                  <a:lnTo>
                    <a:pt x="0" y="18189"/>
                  </a:lnTo>
                  <a:lnTo>
                    <a:pt x="11477" y="10658"/>
                  </a:lnTo>
                  <a:lnTo>
                    <a:pt x="217" y="3268"/>
                  </a:lnTo>
                  <a:close/>
                </a:path>
              </a:pathLst>
            </a:custGeom>
            <a:solidFill>
              <a:srgbClr val="3992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Freeform 18"/>
            <p:cNvSpPr/>
            <p:nvPr/>
          </p:nvSpPr>
          <p:spPr>
            <a:xfrm>
              <a:off x="255289" y="0"/>
              <a:ext cx="135084" cy="20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7" y="3268"/>
                  </a:moveTo>
                  <a:lnTo>
                    <a:pt x="5143" y="0"/>
                  </a:lnTo>
                  <a:lnTo>
                    <a:pt x="21600" y="10800"/>
                  </a:lnTo>
                  <a:lnTo>
                    <a:pt x="5143" y="21600"/>
                  </a:lnTo>
                  <a:lnTo>
                    <a:pt x="0" y="18189"/>
                  </a:lnTo>
                  <a:lnTo>
                    <a:pt x="11477" y="10658"/>
                  </a:lnTo>
                  <a:lnTo>
                    <a:pt x="217" y="3268"/>
                  </a:lnTo>
                  <a:close/>
                </a:path>
              </a:pathLst>
            </a:custGeom>
            <a:solidFill>
              <a:srgbClr val="F79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100392" y="241994"/>
            <a:ext cx="343903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标题文本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10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4"/>
          <p:cNvSpPr txBox="1"/>
          <p:nvPr/>
        </p:nvSpPr>
        <p:spPr>
          <a:xfrm>
            <a:off x="1242868" y="3981591"/>
            <a:ext cx="6192689" cy="1103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spcBef>
                <a:spcPts val="2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项目验收报告ppt模板7665项目总结进度汇报PPT模板项目验收报告ppt模板7665项目验收报告ppt模板7665项目总结进度汇报PPT模板项目验收报告ppt模板7665</a:t>
            </a:r>
            <a:endParaRPr sz="3200"/>
          </a:p>
        </p:txBody>
      </p:sp>
      <p:sp>
        <p:nvSpPr>
          <p:cNvPr id="248" name="Rectangle 4"/>
          <p:cNvSpPr txBox="1"/>
          <p:nvPr/>
        </p:nvSpPr>
        <p:spPr>
          <a:xfrm>
            <a:off x="438575" y="-97192"/>
            <a:ext cx="6192689" cy="1103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r">
              <a:spcBef>
                <a:spcPts val="200"/>
              </a:spcBef>
              <a:defRPr sz="12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项目验收报告ppt模板7665项目总结进度汇报PPT模板项目验收报告ppt模板7665项目验收报告ppt模板7665项目总结进度汇报PPT模板项目验收报告ppt模板7665</a:t>
            </a:r>
            <a:endParaRPr sz="3200"/>
          </a:p>
        </p:txBody>
      </p:sp>
      <p:pic>
        <p:nvPicPr>
          <p:cNvPr id="249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5002"/>
            <a:ext cx="914400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3"/>
          <p:cNvSpPr txBox="1"/>
          <p:nvPr/>
        </p:nvSpPr>
        <p:spPr>
          <a:xfrm>
            <a:off x="71438" y="2117775"/>
            <a:ext cx="883681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r"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zh-CN" sz="3200" kern="100" dirty="0">
                <a:solidFill>
                  <a:srgbClr val="0070C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安徽</a:t>
            </a:r>
            <a:r>
              <a:rPr lang="zh-CN" altLang="en-US" sz="3200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建筑</a:t>
            </a:r>
            <a:r>
              <a:rPr lang="zh-CN" altLang="zh-CN" sz="3200" kern="100" dirty="0">
                <a:solidFill>
                  <a:srgbClr val="0070C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大学</a:t>
            </a:r>
            <a:r>
              <a:rPr lang="en-US" altLang="zh-CN" sz="3200" kern="100" dirty="0">
                <a:solidFill>
                  <a:srgbClr val="0070C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sz="3200" kern="100" dirty="0">
                <a:solidFill>
                  <a:srgbClr val="0070C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en-US" sz="3200" kern="100" dirty="0">
                <a:solidFill>
                  <a:srgbClr val="0070C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智慧教室设备使用说明</a:t>
            </a:r>
            <a:endParaRPr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5248CD-8273-4273-843C-A408DD243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8594"/>
            <a:ext cx="6129338" cy="459700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D6AD567D-A4A7-4BB3-A311-7A3B583A3F72}"/>
              </a:ext>
            </a:extLst>
          </p:cNvPr>
          <p:cNvSpPr/>
          <p:nvPr/>
        </p:nvSpPr>
        <p:spPr>
          <a:xfrm>
            <a:off x="5393531" y="1814513"/>
            <a:ext cx="657225" cy="62150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0398723-DEA1-408F-9670-9E558FB7E9D1}"/>
              </a:ext>
            </a:extLst>
          </p:cNvPr>
          <p:cNvCxnSpPr/>
          <p:nvPr/>
        </p:nvCxnSpPr>
        <p:spPr>
          <a:xfrm flipH="1">
            <a:off x="6050756" y="908952"/>
            <a:ext cx="1835944" cy="103584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CD7158B-F2BB-4028-8F7E-ECAE58EF97DB}"/>
              </a:ext>
            </a:extLst>
          </p:cNvPr>
          <p:cNvSpPr txBox="1"/>
          <p:nvPr/>
        </p:nvSpPr>
        <p:spPr>
          <a:xfrm>
            <a:off x="8001000" y="585788"/>
            <a:ext cx="9572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点击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HDMI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8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矩形 24"/>
          <p:cNvSpPr txBox="1"/>
          <p:nvPr/>
        </p:nvSpPr>
        <p:spPr>
          <a:xfrm>
            <a:off x="3249415" y="3493037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4644008" y="3484572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4744275" y="3493037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2EB750-186E-4648-BD21-74A6AA6E0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矩形 24"/>
          <p:cNvSpPr txBox="1"/>
          <p:nvPr/>
        </p:nvSpPr>
        <p:spPr>
          <a:xfrm>
            <a:off x="3277990" y="4135974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4672583" y="4127509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4772850" y="4135974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4D5A23-4378-4122-8D68-F6C29ECD8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642937"/>
            <a:ext cx="4857751" cy="364331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D3D7F382-411F-45F2-A8C1-BCB472A2AE17}"/>
              </a:ext>
            </a:extLst>
          </p:cNvPr>
          <p:cNvSpPr/>
          <p:nvPr/>
        </p:nvSpPr>
        <p:spPr>
          <a:xfrm>
            <a:off x="4600575" y="2637621"/>
            <a:ext cx="1278731" cy="57706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3D92752-E3C6-48FE-B6DB-94DDA3FCAA0B}"/>
              </a:ext>
            </a:extLst>
          </p:cNvPr>
          <p:cNvCxnSpPr>
            <a:cxnSpLocks/>
          </p:cNvCxnSpPr>
          <p:nvPr/>
        </p:nvCxnSpPr>
        <p:spPr>
          <a:xfrm flipH="1">
            <a:off x="5214938" y="1901755"/>
            <a:ext cx="1207293" cy="88430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EEAB029-E7DA-4E28-8AEB-5A839887E0C3}"/>
              </a:ext>
            </a:extLst>
          </p:cNvPr>
          <p:cNvSpPr txBox="1"/>
          <p:nvPr/>
        </p:nvSpPr>
        <p:spPr>
          <a:xfrm>
            <a:off x="6422231" y="1550193"/>
            <a:ext cx="26503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Win+k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键搜索对应教室（例如：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1503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无线投屏）</a:t>
            </a:r>
          </a:p>
        </p:txBody>
      </p:sp>
    </p:spTree>
    <p:extLst>
      <p:ext uri="{BB962C8B-B14F-4D97-AF65-F5344CB8AC3E}">
        <p14:creationId xmlns:p14="http://schemas.microsoft.com/office/powerpoint/2010/main" val="16786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组合 41"/>
          <p:cNvGrpSpPr/>
          <p:nvPr/>
        </p:nvGrpSpPr>
        <p:grpSpPr>
          <a:xfrm>
            <a:off x="-2" y="1846477"/>
            <a:ext cx="9144001" cy="1421737"/>
            <a:chOff x="0" y="194648"/>
            <a:chExt cx="9144000" cy="1421735"/>
          </a:xfrm>
        </p:grpSpPr>
        <p:sp>
          <p:nvSpPr>
            <p:cNvPr id="530" name="矩形 45"/>
            <p:cNvSpPr/>
            <p:nvPr/>
          </p:nvSpPr>
          <p:spPr>
            <a:xfrm>
              <a:off x="0" y="194648"/>
              <a:ext cx="9144000" cy="142173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文本框 6"/>
            <p:cNvSpPr txBox="1"/>
            <p:nvPr/>
          </p:nvSpPr>
          <p:spPr>
            <a:xfrm>
              <a:off x="1115616" y="246711"/>
              <a:ext cx="1322151" cy="1313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>
              <a:lvl1pPr>
                <a:defRPr sz="8000">
                  <a:solidFill>
                    <a:srgbClr val="F2F2F2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/>
              <a:endParaRPr dirty="0"/>
            </a:p>
          </p:txBody>
        </p:sp>
      </p:grpSp>
      <p:sp>
        <p:nvSpPr>
          <p:cNvPr id="534" name="TextBox 48"/>
          <p:cNvSpPr txBox="1"/>
          <p:nvPr/>
        </p:nvSpPr>
        <p:spPr>
          <a:xfrm>
            <a:off x="2671541" y="2243507"/>
            <a:ext cx="5050409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3600"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dirty="0"/>
              <a:t>教学软件</a:t>
            </a:r>
            <a:r>
              <a:rPr lang="en-US" altLang="zh-CN" dirty="0"/>
              <a:t>-teacher</a:t>
            </a:r>
            <a:endParaRPr dirty="0"/>
          </a:p>
        </p:txBody>
      </p:sp>
      <p:sp>
        <p:nvSpPr>
          <p:cNvPr id="550" name="矩形 24"/>
          <p:cNvSpPr txBox="1"/>
          <p:nvPr/>
        </p:nvSpPr>
        <p:spPr>
          <a:xfrm>
            <a:off x="3249415" y="3493037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4644008" y="3484572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4744275" y="3493037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8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3">
            <a:extLst>
              <a:ext uri="{FF2B5EF4-FFF2-40B4-BE49-F238E27FC236}">
                <a16:creationId xmlns:a16="http://schemas.microsoft.com/office/drawing/2014/main" id="{DD47529D-A89B-427A-8DCC-286E5F70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323" y="4268392"/>
            <a:ext cx="53506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350"/>
              <a:t>在教室智慧黑板上，有录制视频的文件夹，里面存放教室录制的视频文件；（视频文件以时间命名）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954ED3-3740-4537-8574-BBC9ECFD5D1E}"/>
              </a:ext>
            </a:extLst>
          </p:cNvPr>
          <p:cNvSpPr txBox="1"/>
          <p:nvPr/>
        </p:nvSpPr>
        <p:spPr>
          <a:xfrm>
            <a:off x="857879" y="251438"/>
            <a:ext cx="28211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/>
              <a:t>智慧黑板使用：</a:t>
            </a:r>
            <a:endParaRPr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ABB64BB-9CBF-4FD7-9530-025D9230E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04" y="905372"/>
            <a:ext cx="5574506" cy="3135660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0C000BD0-4B3F-428D-B2B6-E4868CC55509}"/>
              </a:ext>
            </a:extLst>
          </p:cNvPr>
          <p:cNvSpPr/>
          <p:nvPr/>
        </p:nvSpPr>
        <p:spPr>
          <a:xfrm>
            <a:off x="1701404" y="1793081"/>
            <a:ext cx="248840" cy="22145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29FB1DA-CF28-4DDE-BA4B-75D146EE8EC3}"/>
              </a:ext>
            </a:extLst>
          </p:cNvPr>
          <p:cNvCxnSpPr>
            <a:endCxn id="7" idx="5"/>
          </p:cNvCxnSpPr>
          <p:nvPr/>
        </p:nvCxnSpPr>
        <p:spPr>
          <a:xfrm flipH="1" flipV="1">
            <a:off x="1913802" y="1982106"/>
            <a:ext cx="1343748" cy="235415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">
            <a:extLst>
              <a:ext uri="{FF2B5EF4-FFF2-40B4-BE49-F238E27FC236}">
                <a16:creationId xmlns:a16="http://schemas.microsoft.com/office/drawing/2014/main" id="{18AF76F0-C5DE-41D6-9429-DF4FA06A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94" y="1869282"/>
            <a:ext cx="2381250" cy="15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内容占位符 17">
            <a:extLst>
              <a:ext uri="{FF2B5EF4-FFF2-40B4-BE49-F238E27FC236}">
                <a16:creationId xmlns:a16="http://schemas.microsoft.com/office/drawing/2014/main" id="{ACE9DA58-6BC0-47D9-A4C8-F22C4479F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469" y="1851423"/>
            <a:ext cx="1719263" cy="1607344"/>
          </a:xfrm>
        </p:spPr>
      </p:pic>
      <p:pic>
        <p:nvPicPr>
          <p:cNvPr id="9220" name="图片 16">
            <a:extLst>
              <a:ext uri="{FF2B5EF4-FFF2-40B4-BE49-F238E27FC236}">
                <a16:creationId xmlns:a16="http://schemas.microsoft.com/office/drawing/2014/main" id="{604F75C9-E7EA-459B-B0CD-0844622E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546747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箭头 6">
            <a:extLst>
              <a:ext uri="{FF2B5EF4-FFF2-40B4-BE49-F238E27FC236}">
                <a16:creationId xmlns:a16="http://schemas.microsoft.com/office/drawing/2014/main" id="{54D724D9-0719-4FA4-A3E9-AD96829363C6}"/>
              </a:ext>
            </a:extLst>
          </p:cNvPr>
          <p:cNvSpPr/>
          <p:nvPr/>
        </p:nvSpPr>
        <p:spPr>
          <a:xfrm>
            <a:off x="3869532" y="2626519"/>
            <a:ext cx="511969" cy="571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9" name="左箭头 8">
            <a:extLst>
              <a:ext uri="{FF2B5EF4-FFF2-40B4-BE49-F238E27FC236}">
                <a16:creationId xmlns:a16="http://schemas.microsoft.com/office/drawing/2014/main" id="{B0AF71A0-50EE-412A-8B69-E08A886896B5}"/>
              </a:ext>
            </a:extLst>
          </p:cNvPr>
          <p:cNvSpPr/>
          <p:nvPr/>
        </p:nvSpPr>
        <p:spPr>
          <a:xfrm>
            <a:off x="4652963" y="2625329"/>
            <a:ext cx="540544" cy="57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grpSp>
        <p:nvGrpSpPr>
          <p:cNvPr id="9223" name="组合 13">
            <a:extLst>
              <a:ext uri="{FF2B5EF4-FFF2-40B4-BE49-F238E27FC236}">
                <a16:creationId xmlns:a16="http://schemas.microsoft.com/office/drawing/2014/main" id="{F0E2568A-F00E-44B3-8D42-D7927E03081F}"/>
              </a:ext>
            </a:extLst>
          </p:cNvPr>
          <p:cNvGrpSpPr>
            <a:grpSpLocks/>
          </p:cNvGrpSpPr>
          <p:nvPr/>
        </p:nvGrpSpPr>
        <p:grpSpPr bwMode="auto">
          <a:xfrm>
            <a:off x="4518423" y="1221581"/>
            <a:ext cx="1499128" cy="1295400"/>
            <a:chOff x="-4015005" y="2114622"/>
            <a:chExt cx="2665093" cy="230338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4ED2F0A-8D38-4D8D-A662-CF45B1790FBE}"/>
                </a:ext>
              </a:extLst>
            </p:cNvPr>
            <p:cNvSpPr txBox="1"/>
            <p:nvPr/>
          </p:nvSpPr>
          <p:spPr>
            <a:xfrm>
              <a:off x="-4015005" y="2114622"/>
              <a:ext cx="2665093" cy="410449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pPr defTabSz="514350">
                <a:defRPr/>
              </a:pPr>
              <a:r>
                <a:rPr lang="zh-CN" altLang="en-US" sz="900" b="1" dirty="0">
                  <a:latin typeface="微软雅黑" panose="020B0503020204020204" charset="-122"/>
                  <a:ea typeface="微软雅黑" panose="020B0503020204020204" charset="-122"/>
                </a:rPr>
                <a:t>教学软件功能面板</a:t>
              </a:r>
              <a:r>
                <a:rPr lang="zh-CN" altLang="en-US" sz="761" dirty="0">
                  <a:latin typeface="微软雅黑" panose="020B0503020204020204" charset="-122"/>
                  <a:ea typeface="微软雅黑" panose="020B0503020204020204" charset="-122"/>
                </a:rPr>
                <a:t>隐藏状态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9A771A9-72B3-4B18-A814-5D8EFB035BBF}"/>
                </a:ext>
              </a:extLst>
            </p:cNvPr>
            <p:cNvCxnSpPr>
              <a:stCxn id="15" idx="1"/>
            </p:cNvCxnSpPr>
            <p:nvPr/>
          </p:nvCxnSpPr>
          <p:spPr>
            <a:xfrm>
              <a:off x="-4015005" y="2319846"/>
              <a:ext cx="0" cy="2098163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6" name="组合 18">
            <a:extLst>
              <a:ext uri="{FF2B5EF4-FFF2-40B4-BE49-F238E27FC236}">
                <a16:creationId xmlns:a16="http://schemas.microsoft.com/office/drawing/2014/main" id="{9392F956-CBBE-48CA-84B2-C15873514EBE}"/>
              </a:ext>
            </a:extLst>
          </p:cNvPr>
          <p:cNvGrpSpPr>
            <a:grpSpLocks/>
          </p:cNvGrpSpPr>
          <p:nvPr/>
        </p:nvGrpSpPr>
        <p:grpSpPr bwMode="auto">
          <a:xfrm>
            <a:off x="4193381" y="1336997"/>
            <a:ext cx="1569660" cy="2551435"/>
            <a:chOff x="-3074359" y="-2422934"/>
            <a:chExt cx="2788745" cy="453394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418BB03-6900-4098-BB72-5F00B24700BC}"/>
                </a:ext>
              </a:extLst>
            </p:cNvPr>
            <p:cNvSpPr txBox="1"/>
            <p:nvPr/>
          </p:nvSpPr>
          <p:spPr>
            <a:xfrm>
              <a:off x="-3074359" y="1700817"/>
              <a:ext cx="2788745" cy="410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pPr defTabSz="514350">
                <a:defRPr/>
              </a:pPr>
              <a:r>
                <a:rPr lang="zh-CN" altLang="en-US" sz="900" b="1" dirty="0">
                  <a:latin typeface="微软雅黑" panose="020B0503020204020204" charset="-122"/>
                  <a:ea typeface="微软雅黑" panose="020B0503020204020204" charset="-122"/>
                </a:rPr>
                <a:t>教学软件功能面板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展开状态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955D249-B080-4A14-AFCA-23AD715F21BC}"/>
                </a:ext>
              </a:extLst>
            </p:cNvPr>
            <p:cNvCxnSpPr>
              <a:stCxn id="15" idx="1"/>
            </p:cNvCxnSpPr>
            <p:nvPr/>
          </p:nvCxnSpPr>
          <p:spPr>
            <a:xfrm>
              <a:off x="-2496871" y="-2422934"/>
              <a:ext cx="2104752" cy="4491894"/>
            </a:xfrm>
            <a:prstGeom prst="line">
              <a:avLst/>
            </a:prstGeom>
            <a:ln w="158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9" name="组合 33">
            <a:extLst>
              <a:ext uri="{FF2B5EF4-FFF2-40B4-BE49-F238E27FC236}">
                <a16:creationId xmlns:a16="http://schemas.microsoft.com/office/drawing/2014/main" id="{E910378B-6441-400F-9A27-F264D9EBB419}"/>
              </a:ext>
            </a:extLst>
          </p:cNvPr>
          <p:cNvGrpSpPr>
            <a:grpSpLocks/>
          </p:cNvGrpSpPr>
          <p:nvPr/>
        </p:nvGrpSpPr>
        <p:grpSpPr bwMode="auto">
          <a:xfrm>
            <a:off x="7218760" y="2049065"/>
            <a:ext cx="710803" cy="1202225"/>
            <a:chOff x="420764" y="1875269"/>
            <a:chExt cx="2694256" cy="789809"/>
          </a:xfrm>
        </p:grpSpPr>
        <p:sp>
          <p:nvSpPr>
            <p:cNvPr id="9230" name="文本框 36">
              <a:extLst>
                <a:ext uri="{FF2B5EF4-FFF2-40B4-BE49-F238E27FC236}">
                  <a16:creationId xmlns:a16="http://schemas.microsoft.com/office/drawing/2014/main" id="{CF644FED-E470-4212-95E3-CEF8937EA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2" y="1875269"/>
              <a:ext cx="2271982" cy="242635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9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面板隐藏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4163350-ECDC-425B-BC43-EA81CE64E778}"/>
                </a:ext>
              </a:extLst>
            </p:cNvPr>
            <p:cNvSpPr txBox="1"/>
            <p:nvPr/>
          </p:nvSpPr>
          <p:spPr>
            <a:xfrm>
              <a:off x="420764" y="2041093"/>
              <a:ext cx="2694256" cy="623985"/>
            </a:xfrm>
            <a:prstGeom prst="rect">
              <a:avLst/>
            </a:prstGeom>
            <a:noFill/>
            <a:ln w="15875">
              <a:noFill/>
              <a:prstDash val="sysDot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6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点击功能按钮外任意区域都可以实现功能面板的隐藏</a:t>
              </a:r>
            </a:p>
          </p:txBody>
        </p:sp>
      </p:grpSp>
      <p:sp>
        <p:nvSpPr>
          <p:cNvPr id="11" name="左箭头 10">
            <a:extLst>
              <a:ext uri="{FF2B5EF4-FFF2-40B4-BE49-F238E27FC236}">
                <a16:creationId xmlns:a16="http://schemas.microsoft.com/office/drawing/2014/main" id="{39F6D0B0-DAE1-4808-ACF4-E92921DE3072}"/>
              </a:ext>
            </a:extLst>
          </p:cNvPr>
          <p:cNvSpPr/>
          <p:nvPr/>
        </p:nvSpPr>
        <p:spPr>
          <a:xfrm>
            <a:off x="6840141" y="2049066"/>
            <a:ext cx="432197" cy="161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7F26885-FAB6-43FA-AA4E-C911D9E9AB4A}"/>
              </a:ext>
            </a:extLst>
          </p:cNvPr>
          <p:cNvSpPr txBox="1"/>
          <p:nvPr/>
        </p:nvSpPr>
        <p:spPr>
          <a:xfrm>
            <a:off x="857879" y="251438"/>
            <a:ext cx="28211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/>
              <a:t>辅助教学软件使用：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8">
            <a:extLst>
              <a:ext uri="{FF2B5EF4-FFF2-40B4-BE49-F238E27FC236}">
                <a16:creationId xmlns:a16="http://schemas.microsoft.com/office/drawing/2014/main" id="{8392E21A-CCD4-4ABA-B2F6-0C672081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1246585"/>
            <a:ext cx="1822847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连接符: 曲线 2">
            <a:extLst>
              <a:ext uri="{FF2B5EF4-FFF2-40B4-BE49-F238E27FC236}">
                <a16:creationId xmlns:a16="http://schemas.microsoft.com/office/drawing/2014/main" id="{3A8D32AF-8FDA-4B8F-B97B-61D20617C7BB}"/>
              </a:ext>
            </a:extLst>
          </p:cNvPr>
          <p:cNvCxnSpPr/>
          <p:nvPr/>
        </p:nvCxnSpPr>
        <p:spPr>
          <a:xfrm flipV="1">
            <a:off x="4355307" y="1431132"/>
            <a:ext cx="1226344" cy="922735"/>
          </a:xfrm>
          <a:prstGeom prst="curvedConnector3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DA1F8DC7-6512-445E-A8C9-EEAF5903610F}"/>
              </a:ext>
            </a:extLst>
          </p:cNvPr>
          <p:cNvSpPr/>
          <p:nvPr/>
        </p:nvSpPr>
        <p:spPr>
          <a:xfrm>
            <a:off x="5705475" y="1275160"/>
            <a:ext cx="997744" cy="298847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pic>
        <p:nvPicPr>
          <p:cNvPr id="10244" name="图片 12">
            <a:extLst>
              <a:ext uri="{FF2B5EF4-FFF2-40B4-BE49-F238E27FC236}">
                <a16:creationId xmlns:a16="http://schemas.microsoft.com/office/drawing/2014/main" id="{9E05679C-1F21-4E00-B66B-1FD0F89C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-1135" b="-2522"/>
          <a:stretch>
            <a:fillRect/>
          </a:stretch>
        </p:blipFill>
        <p:spPr bwMode="auto">
          <a:xfrm>
            <a:off x="3598069" y="3112294"/>
            <a:ext cx="2505075" cy="13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连接符: 曲线 15">
            <a:extLst>
              <a:ext uri="{FF2B5EF4-FFF2-40B4-BE49-F238E27FC236}">
                <a16:creationId xmlns:a16="http://schemas.microsoft.com/office/drawing/2014/main" id="{E9261039-4C02-41A0-A00C-A3251EBE4E78}"/>
              </a:ext>
            </a:extLst>
          </p:cNvPr>
          <p:cNvCxnSpPr/>
          <p:nvPr/>
        </p:nvCxnSpPr>
        <p:spPr>
          <a:xfrm>
            <a:off x="2656285" y="2733675"/>
            <a:ext cx="919163" cy="904875"/>
          </a:xfrm>
          <a:prstGeom prst="curvedConnector3">
            <a:avLst/>
          </a:prstGeom>
          <a:ln w="508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7">
            <a:extLst>
              <a:ext uri="{FF2B5EF4-FFF2-40B4-BE49-F238E27FC236}">
                <a16:creationId xmlns:a16="http://schemas.microsoft.com/office/drawing/2014/main" id="{90D65084-BC59-4154-BBC4-9631199C5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3270617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上课：辅助教学软件准备   设置教学模式</a:t>
            </a:r>
            <a:endParaRPr lang="en-US" altLang="zh-CN" sz="1350" b="1" noProof="1">
              <a:ln w="6350">
                <a:noFill/>
              </a:ln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350" b="1" noProof="1">
              <a:ln w="6350">
                <a:noFill/>
              </a:ln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819FF80-A98F-4943-B50B-3EBECF0FB221}"/>
              </a:ext>
            </a:extLst>
          </p:cNvPr>
          <p:cNvSpPr/>
          <p:nvPr/>
        </p:nvSpPr>
        <p:spPr>
          <a:xfrm>
            <a:off x="2091334" y="3348880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8" name="文本框 24">
            <a:extLst>
              <a:ext uri="{FF2B5EF4-FFF2-40B4-BE49-F238E27FC236}">
                <a16:creationId xmlns:a16="http://schemas.microsoft.com/office/drawing/2014/main" id="{7ED2DF8D-7864-4DC7-B2D1-08062781F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2056210"/>
            <a:ext cx="3136106" cy="4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通过教学软件</a:t>
            </a:r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Teacher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，点击“</a:t>
            </a: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开始上课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，并选择 “</a:t>
            </a: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教学模式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07DDA0B9-1F5D-41E4-A6B2-66422DD8483A}"/>
              </a:ext>
            </a:extLst>
          </p:cNvPr>
          <p:cNvSpPr txBox="1"/>
          <p:nvPr/>
        </p:nvSpPr>
        <p:spPr>
          <a:xfrm>
            <a:off x="4611292" y="1593057"/>
            <a:ext cx="3240881" cy="1415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  <a:buClr>
                <a:schemeClr val="accent2"/>
              </a:buClr>
              <a:defRPr/>
            </a:pPr>
            <a:r>
              <a:rPr lang="zh-CN" altLang="en-US" sz="97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教学模式：录制、直播、互动</a:t>
            </a:r>
            <a:endParaRPr lang="en-US" altLang="zh-CN" sz="975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97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录制模式 </a:t>
            </a:r>
            <a:r>
              <a:rPr lang="en-US" altLang="zh-CN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实现本节课的音视频录制；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97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直播模式 </a:t>
            </a:r>
            <a:r>
              <a:rPr lang="en-US" altLang="zh-CN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实现本节课音视频实时直播；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97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互动模式 </a:t>
            </a:r>
            <a:r>
              <a:rPr lang="en-US" altLang="zh-CN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 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本节课仅互动，不进行录制和直播。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注：互动功能只要处于上课状态即可</a:t>
            </a:r>
            <a:r>
              <a:rPr lang="zh-CN" altLang="en-US" sz="825" noProof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使用，不局限于任何教学模式。</a:t>
            </a:r>
          </a:p>
        </p:txBody>
      </p:sp>
      <p:pic>
        <p:nvPicPr>
          <p:cNvPr id="11266" name="图片 13">
            <a:extLst>
              <a:ext uri="{FF2B5EF4-FFF2-40B4-BE49-F238E27FC236}">
                <a16:creationId xmlns:a16="http://schemas.microsoft.com/office/drawing/2014/main" id="{90A30A4E-2476-4B65-85FF-BCF82CCB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-2" r="4890" b="25098"/>
          <a:stretch>
            <a:fillRect/>
          </a:stretch>
        </p:blipFill>
        <p:spPr bwMode="auto">
          <a:xfrm>
            <a:off x="1621632" y="1665685"/>
            <a:ext cx="2459831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7">
            <a:extLst>
              <a:ext uri="{FF2B5EF4-FFF2-40B4-BE49-F238E27FC236}">
                <a16:creationId xmlns:a16="http://schemas.microsoft.com/office/drawing/2014/main" id="{B5F2D7C4-4FC0-4B5B-84C6-F38F9E10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3270617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上课：辅助教学软件准备   设置教学模式</a:t>
            </a:r>
            <a:endParaRPr lang="en-US" altLang="zh-CN" sz="1350" b="1" noProof="1">
              <a:ln w="6350">
                <a:noFill/>
              </a:ln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350" b="1" noProof="1">
              <a:ln w="6350">
                <a:noFill/>
              </a:ln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6" name="连接符: 曲线 105">
            <a:extLst>
              <a:ext uri="{FF2B5EF4-FFF2-40B4-BE49-F238E27FC236}">
                <a16:creationId xmlns:a16="http://schemas.microsoft.com/office/drawing/2014/main" id="{9B93DE36-56A2-4EBA-AE20-603A9C43A5F7}"/>
              </a:ext>
            </a:extLst>
          </p:cNvPr>
          <p:cNvCxnSpPr>
            <a:endCxn id="11266" idx="3"/>
          </p:cNvCxnSpPr>
          <p:nvPr/>
        </p:nvCxnSpPr>
        <p:spPr>
          <a:xfrm rot="10800000" flipV="1">
            <a:off x="4081462" y="1739504"/>
            <a:ext cx="566738" cy="486965"/>
          </a:xfrm>
          <a:prstGeom prst="curvedConnector3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>
            <a:extLst>
              <a:ext uri="{FF2B5EF4-FFF2-40B4-BE49-F238E27FC236}">
                <a16:creationId xmlns:a16="http://schemas.microsoft.com/office/drawing/2014/main" id="{06F73ACA-79F6-4E94-8554-56AF7EFDBF77}"/>
              </a:ext>
            </a:extLst>
          </p:cNvPr>
          <p:cNvSpPr txBox="1"/>
          <p:nvPr/>
        </p:nvSpPr>
        <p:spPr>
          <a:xfrm>
            <a:off x="1641872" y="3058716"/>
            <a:ext cx="5900738" cy="1120884"/>
          </a:xfrm>
          <a:prstGeom prst="rect">
            <a:avLst/>
          </a:prstGeom>
          <a:noFill/>
          <a:ln w="15875">
            <a:noFill/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  <a:buClr>
                <a:schemeClr val="accent2"/>
              </a:buClr>
              <a:defRPr/>
            </a:pPr>
            <a:r>
              <a:rPr lang="zh-CN" altLang="en-US" sz="97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教学模式设置与智慧教学系统课表相关联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本节课已对接过学校课表的默认为“</a:t>
            </a:r>
            <a:r>
              <a:rPr lang="zh-CN" altLang="en-US" sz="82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互动模式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”；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本节课如需“</a:t>
            </a:r>
            <a:r>
              <a:rPr lang="zh-CN" altLang="en-US" sz="82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录制模式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”和“</a:t>
            </a:r>
            <a:r>
              <a:rPr lang="zh-CN" altLang="en-US" sz="82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直播模式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”，教师需课前在</a:t>
            </a:r>
            <a:r>
              <a:rPr lang="en-US" altLang="zh-CN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智慧教学系统</a:t>
            </a:r>
            <a:r>
              <a:rPr lang="en-US" altLang="zh-CN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修改课表，开启录制、直播功能；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未建立过课表的</a:t>
            </a:r>
            <a:r>
              <a:rPr lang="zh-CN" altLang="en-US" sz="82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临时课，</a:t>
            </a: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教师可在“智慧教学系统”新建课表，并选择教学模式；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8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本节课如不需要互动功能，可以最小化窗口或者直接退出软件，退出软件不影响录制，但将无法进行直播。</a:t>
            </a:r>
            <a:endParaRPr lang="en-US" altLang="zh-CN" sz="8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B6AB2B03-CC0A-49B2-BE63-9ADFD32594F3}"/>
              </a:ext>
            </a:extLst>
          </p:cNvPr>
          <p:cNvSpPr/>
          <p:nvPr/>
        </p:nvSpPr>
        <p:spPr>
          <a:xfrm>
            <a:off x="7173516" y="1113235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8">
            <a:extLst>
              <a:ext uri="{FF2B5EF4-FFF2-40B4-BE49-F238E27FC236}">
                <a16:creationId xmlns:a16="http://schemas.microsoft.com/office/drawing/2014/main" id="{0CF886A1-EA9A-4AF6-8D70-0AB4662C0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91" y="1297781"/>
            <a:ext cx="31718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文本框 23">
            <a:extLst>
              <a:ext uri="{FF2B5EF4-FFF2-40B4-BE49-F238E27FC236}">
                <a16:creationId xmlns:a16="http://schemas.microsoft.com/office/drawing/2014/main" id="{FA6432C4-9A17-4CF8-967C-19B73E51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082" y="2024063"/>
            <a:ext cx="1874044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975">
                <a:latin typeface="微软雅黑" panose="020B0503020204020204" pitchFamily="34" charset="-122"/>
                <a:ea typeface="微软雅黑" panose="020B0503020204020204" pitchFamily="34" charset="-122"/>
              </a:rPr>
              <a:t>支持现场学生微信扫码签到</a:t>
            </a:r>
          </a:p>
        </p:txBody>
      </p:sp>
      <p:cxnSp>
        <p:nvCxnSpPr>
          <p:cNvPr id="3" name="连接符: 曲线 2">
            <a:extLst>
              <a:ext uri="{FF2B5EF4-FFF2-40B4-BE49-F238E27FC236}">
                <a16:creationId xmlns:a16="http://schemas.microsoft.com/office/drawing/2014/main" id="{35614B34-A53B-455F-9BFB-5E9A8BBDFC93}"/>
              </a:ext>
            </a:extLst>
          </p:cNvPr>
          <p:cNvCxnSpPr/>
          <p:nvPr/>
        </p:nvCxnSpPr>
        <p:spPr>
          <a:xfrm>
            <a:off x="3113485" y="2193132"/>
            <a:ext cx="1243013" cy="1026319"/>
          </a:xfrm>
          <a:prstGeom prst="curvedConnector3">
            <a:avLst/>
          </a:prstGeom>
          <a:ln w="508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D6A3D597-0691-4A04-9758-DCA357A7F2D8}"/>
              </a:ext>
            </a:extLst>
          </p:cNvPr>
          <p:cNvSpPr/>
          <p:nvPr/>
        </p:nvSpPr>
        <p:spPr>
          <a:xfrm>
            <a:off x="4356498" y="2914651"/>
            <a:ext cx="863203" cy="736997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1DE7AD4-BE6C-4845-8292-099BD1EBCF05}"/>
              </a:ext>
            </a:extLst>
          </p:cNvPr>
          <p:cNvSpPr/>
          <p:nvPr/>
        </p:nvSpPr>
        <p:spPr>
          <a:xfrm>
            <a:off x="2287191" y="2958703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4" name="文本框 12">
            <a:extLst>
              <a:ext uri="{FF2B5EF4-FFF2-40B4-BE49-F238E27FC236}">
                <a16:creationId xmlns:a16="http://schemas.microsoft.com/office/drawing/2014/main" id="{CBBEE1BD-6413-48F9-90E6-755533644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41" y="819506"/>
            <a:ext cx="13811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5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学生签到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713F173A-8B4C-40AB-AB02-A001D5C7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现场签到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accent2"/>
              </a:solidFill>
            </a:endParaRPr>
          </a:p>
        </p:txBody>
      </p:sp>
      <p:sp>
        <p:nvSpPr>
          <p:cNvPr id="13314" name="文本框 13">
            <a:extLst>
              <a:ext uri="{FF2B5EF4-FFF2-40B4-BE49-F238E27FC236}">
                <a16:creationId xmlns:a16="http://schemas.microsoft.com/office/drawing/2014/main" id="{7532B52A-1DD3-4D0E-9487-64C0D99D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54016"/>
            <a:ext cx="2676525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975">
                <a:latin typeface="微软雅黑" panose="020B0503020204020204" pitchFamily="34" charset="-122"/>
                <a:ea typeface="微软雅黑" panose="020B0503020204020204" pitchFamily="34" charset="-122"/>
              </a:rPr>
              <a:t>学生签到二维码是动态的，防止签到作弊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202EEDB-AB33-47CD-B322-606CD02447B5}"/>
              </a:ext>
            </a:extLst>
          </p:cNvPr>
          <p:cNvSpPr/>
          <p:nvPr/>
        </p:nvSpPr>
        <p:spPr>
          <a:xfrm>
            <a:off x="1763316" y="2195512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164C3A8-8B18-46AB-BCD9-262B6FCC4AFA}"/>
              </a:ext>
            </a:extLst>
          </p:cNvPr>
          <p:cNvSpPr/>
          <p:nvPr/>
        </p:nvSpPr>
        <p:spPr>
          <a:xfrm>
            <a:off x="6246019" y="3274219"/>
            <a:ext cx="540544" cy="117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noFill/>
            </a:endParaRPr>
          </a:p>
        </p:txBody>
      </p:sp>
      <p:pic>
        <p:nvPicPr>
          <p:cNvPr id="13317" name="图片 4">
            <a:extLst>
              <a:ext uri="{FF2B5EF4-FFF2-40B4-BE49-F238E27FC236}">
                <a16:creationId xmlns:a16="http://schemas.microsoft.com/office/drawing/2014/main" id="{6220A234-A428-41C9-8897-ECDD84C0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94" y="1383507"/>
            <a:ext cx="4131469" cy="20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组合 41"/>
          <p:cNvGrpSpPr/>
          <p:nvPr/>
        </p:nvGrpSpPr>
        <p:grpSpPr>
          <a:xfrm>
            <a:off x="-2" y="1846477"/>
            <a:ext cx="9144001" cy="1421737"/>
            <a:chOff x="0" y="194648"/>
            <a:chExt cx="9144000" cy="1421735"/>
          </a:xfrm>
        </p:grpSpPr>
        <p:sp>
          <p:nvSpPr>
            <p:cNvPr id="530" name="矩形 45"/>
            <p:cNvSpPr/>
            <p:nvPr/>
          </p:nvSpPr>
          <p:spPr>
            <a:xfrm>
              <a:off x="0" y="194648"/>
              <a:ext cx="9144000" cy="142173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文本框 6"/>
            <p:cNvSpPr txBox="1"/>
            <p:nvPr/>
          </p:nvSpPr>
          <p:spPr>
            <a:xfrm>
              <a:off x="1115616" y="246711"/>
              <a:ext cx="1322151" cy="1313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>
              <a:lvl1pPr>
                <a:defRPr sz="8000">
                  <a:solidFill>
                    <a:srgbClr val="F2F2F2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/>
              <a:endParaRPr dirty="0"/>
            </a:p>
          </p:txBody>
        </p:sp>
      </p:grpSp>
      <p:sp>
        <p:nvSpPr>
          <p:cNvPr id="534" name="TextBox 48"/>
          <p:cNvSpPr txBox="1"/>
          <p:nvPr/>
        </p:nvSpPr>
        <p:spPr>
          <a:xfrm>
            <a:off x="3798492" y="2189877"/>
            <a:ext cx="5050409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3600"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dirty="0"/>
              <a:t>智慧黑板</a:t>
            </a:r>
            <a:endParaRPr dirty="0"/>
          </a:p>
        </p:txBody>
      </p:sp>
      <p:sp>
        <p:nvSpPr>
          <p:cNvPr id="550" name="矩形 24"/>
          <p:cNvSpPr txBox="1"/>
          <p:nvPr/>
        </p:nvSpPr>
        <p:spPr>
          <a:xfrm>
            <a:off x="3249415" y="3493037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4644008" y="3484572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4744275" y="3493037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65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69A80765-636C-4482-9FA3-3AF6649C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3577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975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线上签到</a:t>
            </a:r>
            <a:endParaRPr lang="zh-CN" altLang="en-US" sz="975" noProof="1">
              <a:solidFill>
                <a:schemeClr val="tx1"/>
              </a:solidFill>
            </a:endParaRPr>
          </a:p>
          <a:p>
            <a:endParaRPr lang="zh-CN" altLang="en-US" sz="975" noProof="1">
              <a:solidFill>
                <a:schemeClr val="accent2"/>
              </a:solidFill>
            </a:endParaRPr>
          </a:p>
        </p:txBody>
      </p:sp>
      <p:pic>
        <p:nvPicPr>
          <p:cNvPr id="14338" name="图片 10">
            <a:extLst>
              <a:ext uri="{FF2B5EF4-FFF2-40B4-BE49-F238E27FC236}">
                <a16:creationId xmlns:a16="http://schemas.microsoft.com/office/drawing/2014/main" id="{806CA0C5-9ECE-43F0-B56E-32310699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22" y="1621632"/>
            <a:ext cx="1628775" cy="22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1">
            <a:extLst>
              <a:ext uri="{FF2B5EF4-FFF2-40B4-BE49-F238E27FC236}">
                <a16:creationId xmlns:a16="http://schemas.microsoft.com/office/drawing/2014/main" id="{30883BD2-86B8-4D67-980F-7A1BFF6D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81" y="1634729"/>
            <a:ext cx="1628775" cy="2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组合 12">
            <a:extLst>
              <a:ext uri="{FF2B5EF4-FFF2-40B4-BE49-F238E27FC236}">
                <a16:creationId xmlns:a16="http://schemas.microsoft.com/office/drawing/2014/main" id="{51E2EE4B-835A-47A3-96C4-69493E3CAB54}"/>
              </a:ext>
            </a:extLst>
          </p:cNvPr>
          <p:cNvGrpSpPr>
            <a:grpSpLocks/>
          </p:cNvGrpSpPr>
          <p:nvPr/>
        </p:nvGrpSpPr>
        <p:grpSpPr bwMode="auto">
          <a:xfrm>
            <a:off x="1345406" y="3889774"/>
            <a:ext cx="1809750" cy="541430"/>
            <a:chOff x="175491" y="5691335"/>
            <a:chExt cx="3218377" cy="96254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6470BB2-960A-4B18-97CF-EF3C0F3DD824}"/>
                </a:ext>
              </a:extLst>
            </p:cNvPr>
            <p:cNvSpPr txBox="1"/>
            <p:nvPr/>
          </p:nvSpPr>
          <p:spPr>
            <a:xfrm>
              <a:off x="175491" y="5691335"/>
              <a:ext cx="3218377" cy="9625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14350">
                <a:lnSpc>
                  <a:spcPct val="150000"/>
                </a:lnSpc>
                <a:defRPr/>
              </a:pPr>
              <a:r>
                <a:rPr lang="zh-CN" altLang="en-US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选择线上签到，点击“开始签到”即可下发签到给学生。教师也可以自定义每次签到的得分。</a:t>
              </a:r>
              <a:endParaRPr lang="en-US" altLang="zh-CN" sz="67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E683AA8C-830B-4429-AD78-CE4F33A40D3C}"/>
                </a:ext>
              </a:extLst>
            </p:cNvPr>
            <p:cNvSpPr/>
            <p:nvPr/>
          </p:nvSpPr>
          <p:spPr>
            <a:xfrm>
              <a:off x="410518" y="5731551"/>
              <a:ext cx="281607" cy="28363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US" altLang="zh-CN" sz="761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  <a:endParaRPr lang="zh-CN" altLang="en-US" sz="76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343" name="组合 15">
            <a:extLst>
              <a:ext uri="{FF2B5EF4-FFF2-40B4-BE49-F238E27FC236}">
                <a16:creationId xmlns:a16="http://schemas.microsoft.com/office/drawing/2014/main" id="{90EEBC15-2092-41D8-8287-BAFA51799CD9}"/>
              </a:ext>
            </a:extLst>
          </p:cNvPr>
          <p:cNvGrpSpPr>
            <a:grpSpLocks/>
          </p:cNvGrpSpPr>
          <p:nvPr/>
        </p:nvGrpSpPr>
        <p:grpSpPr bwMode="auto">
          <a:xfrm>
            <a:off x="3462337" y="3921923"/>
            <a:ext cx="2433638" cy="385618"/>
            <a:chOff x="3137243" y="5691329"/>
            <a:chExt cx="4422494" cy="68596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60BD5B3-4BE8-4856-A9A5-B1B8E5246638}"/>
                </a:ext>
              </a:extLst>
            </p:cNvPr>
            <p:cNvSpPr txBox="1"/>
            <p:nvPr/>
          </p:nvSpPr>
          <p:spPr>
            <a:xfrm>
              <a:off x="3137243" y="5691329"/>
              <a:ext cx="4422494" cy="685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14350">
                <a:lnSpc>
                  <a:spcPct val="150000"/>
                </a:lnSpc>
                <a:defRPr/>
              </a:pPr>
              <a:r>
                <a:rPr lang="zh-CN" altLang="en-US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学生在手机上收到签到信息，点击“请完成签到”，教师端能够看到具体签到学生名单与签到时长。</a:t>
              </a:r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1C89D55B-D04A-4C7E-8B70-229CEB429F30}"/>
                </a:ext>
              </a:extLst>
            </p:cNvPr>
            <p:cNvSpPr/>
            <p:nvPr/>
          </p:nvSpPr>
          <p:spPr>
            <a:xfrm>
              <a:off x="3331971" y="5731571"/>
              <a:ext cx="283438" cy="28381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US" altLang="zh-CN" sz="76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lang="zh-CN" altLang="en-US" sz="76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346" name="组合 18">
            <a:extLst>
              <a:ext uri="{FF2B5EF4-FFF2-40B4-BE49-F238E27FC236}">
                <a16:creationId xmlns:a16="http://schemas.microsoft.com/office/drawing/2014/main" id="{FF56DFB6-6962-4426-AB74-1215CFBE937F}"/>
              </a:ext>
            </a:extLst>
          </p:cNvPr>
          <p:cNvGrpSpPr>
            <a:grpSpLocks/>
          </p:cNvGrpSpPr>
          <p:nvPr/>
        </p:nvGrpSpPr>
        <p:grpSpPr bwMode="auto">
          <a:xfrm>
            <a:off x="6066235" y="3883819"/>
            <a:ext cx="1727597" cy="385618"/>
            <a:chOff x="3137243" y="5691334"/>
            <a:chExt cx="3069699" cy="68597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2C85744-B4BE-4708-8CB3-B96224BA54DA}"/>
                </a:ext>
              </a:extLst>
            </p:cNvPr>
            <p:cNvSpPr txBox="1"/>
            <p:nvPr/>
          </p:nvSpPr>
          <p:spPr>
            <a:xfrm>
              <a:off x="3137243" y="5691334"/>
              <a:ext cx="3069699" cy="685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14350">
                <a:lnSpc>
                  <a:spcPct val="150000"/>
                </a:lnSpc>
                <a:defRPr/>
              </a:pPr>
              <a:r>
                <a:rPr lang="zh-CN" altLang="en-US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点击结束签到，即可结束本次签到。历次签到详情在签到页都会有显示。</a:t>
              </a:r>
            </a:p>
          </p:txBody>
        </p:sp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ECEFBAD6-EDFB-4718-8CF9-39E657466563}"/>
                </a:ext>
              </a:extLst>
            </p:cNvPr>
            <p:cNvSpPr/>
            <p:nvPr/>
          </p:nvSpPr>
          <p:spPr>
            <a:xfrm>
              <a:off x="3331876" y="5731577"/>
              <a:ext cx="283487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US" altLang="zh-CN" sz="761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  <a:endParaRPr lang="zh-CN" altLang="en-US" sz="76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349" name="文本框 21">
            <a:extLst>
              <a:ext uri="{FF2B5EF4-FFF2-40B4-BE49-F238E27FC236}">
                <a16:creationId xmlns:a16="http://schemas.microsoft.com/office/drawing/2014/main" id="{88C445EC-4090-4CB0-BDD4-FE400538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1026319"/>
            <a:ext cx="3323035" cy="64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如果学生不在教室，无法使用扫码签到，教师可以使用线上签到。</a:t>
            </a:r>
            <a:endParaRPr lang="en-US" altLang="zh-CN" sz="8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线上签到不受空间局限，便于线上、线下混合教学。</a:t>
            </a:r>
          </a:p>
        </p:txBody>
      </p:sp>
      <p:pic>
        <p:nvPicPr>
          <p:cNvPr id="14350" name="图片 22">
            <a:extLst>
              <a:ext uri="{FF2B5EF4-FFF2-40B4-BE49-F238E27FC236}">
                <a16:creationId xmlns:a16="http://schemas.microsoft.com/office/drawing/2014/main" id="{706FE3F1-0ABE-4BD5-A6B8-0BFD2CB2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32348"/>
            <a:ext cx="1629966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图片 24">
            <a:extLst>
              <a:ext uri="{FF2B5EF4-FFF2-40B4-BE49-F238E27FC236}">
                <a16:creationId xmlns:a16="http://schemas.microsoft.com/office/drawing/2014/main" id="{73391855-B87E-4171-B816-DA589362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628775"/>
            <a:ext cx="1145381" cy="22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2F55293F-AC85-493F-863A-FDF4C01CD16C}"/>
              </a:ext>
            </a:extLst>
          </p:cNvPr>
          <p:cNvSpPr/>
          <p:nvPr/>
        </p:nvSpPr>
        <p:spPr>
          <a:xfrm>
            <a:off x="6335316" y="2068116"/>
            <a:ext cx="423863" cy="26193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76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E719FD7-CC6D-4089-9D85-168A0B10F1D0}"/>
              </a:ext>
            </a:extLst>
          </p:cNvPr>
          <p:cNvSpPr/>
          <p:nvPr/>
        </p:nvSpPr>
        <p:spPr>
          <a:xfrm>
            <a:off x="7085410" y="966787"/>
            <a:ext cx="37028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F7676EB-9E08-41EC-83FF-C892B9508EDA}"/>
              </a:ext>
            </a:extLst>
          </p:cNvPr>
          <p:cNvSpPr/>
          <p:nvPr/>
        </p:nvSpPr>
        <p:spPr>
          <a:xfrm>
            <a:off x="1406129" y="2225279"/>
            <a:ext cx="210740" cy="22621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pic>
        <p:nvPicPr>
          <p:cNvPr id="14355" name="图片 29">
            <a:extLst>
              <a:ext uri="{FF2B5EF4-FFF2-40B4-BE49-F238E27FC236}">
                <a16:creationId xmlns:a16="http://schemas.microsoft.com/office/drawing/2014/main" id="{8E1A3368-3783-43D8-94F9-5E9B0B9B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0" t="27805" r="4874" b="36861"/>
          <a:stretch>
            <a:fillRect/>
          </a:stretch>
        </p:blipFill>
        <p:spPr bwMode="auto">
          <a:xfrm>
            <a:off x="1907382" y="1135856"/>
            <a:ext cx="459581" cy="4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CFA3F095-6102-446E-914D-E00D6D39D88A}"/>
              </a:ext>
            </a:extLst>
          </p:cNvPr>
          <p:cNvSpPr/>
          <p:nvPr/>
        </p:nvSpPr>
        <p:spPr>
          <a:xfrm>
            <a:off x="2368154" y="1808560"/>
            <a:ext cx="297656" cy="152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44C9F11-432D-4538-A876-7FABBDB26995}"/>
              </a:ext>
            </a:extLst>
          </p:cNvPr>
          <p:cNvSpPr/>
          <p:nvPr/>
        </p:nvSpPr>
        <p:spPr>
          <a:xfrm>
            <a:off x="3573066" y="2628900"/>
            <a:ext cx="388144" cy="19526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B750030-EB01-4CE2-832A-8BC94C0DBA3B}"/>
              </a:ext>
            </a:extLst>
          </p:cNvPr>
          <p:cNvSpPr/>
          <p:nvPr/>
        </p:nvSpPr>
        <p:spPr>
          <a:xfrm>
            <a:off x="5355432" y="1818085"/>
            <a:ext cx="265510" cy="152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cxnSp>
        <p:nvCxnSpPr>
          <p:cNvPr id="43" name="连接符: 曲线 42">
            <a:extLst>
              <a:ext uri="{FF2B5EF4-FFF2-40B4-BE49-F238E27FC236}">
                <a16:creationId xmlns:a16="http://schemas.microsoft.com/office/drawing/2014/main" id="{D5EF77F0-BD74-4645-B798-27CDFE51B149}"/>
              </a:ext>
            </a:extLst>
          </p:cNvPr>
          <p:cNvCxnSpPr/>
          <p:nvPr/>
        </p:nvCxnSpPr>
        <p:spPr>
          <a:xfrm rot="10800000" flipV="1">
            <a:off x="2366963" y="1165622"/>
            <a:ext cx="866775" cy="222647"/>
          </a:xfrm>
          <a:prstGeom prst="curvedConnector3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>
            <a:extLst>
              <a:ext uri="{FF2B5EF4-FFF2-40B4-BE49-F238E27FC236}">
                <a16:creationId xmlns:a16="http://schemas.microsoft.com/office/drawing/2014/main" id="{94F33F5C-6735-4168-8BD4-93DF9E2E656D}"/>
              </a:ext>
            </a:extLst>
          </p:cNvPr>
          <p:cNvSpPr/>
          <p:nvPr/>
        </p:nvSpPr>
        <p:spPr>
          <a:xfrm>
            <a:off x="7465219" y="751285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2" name="图片 23">
            <a:extLst>
              <a:ext uri="{FF2B5EF4-FFF2-40B4-BE49-F238E27FC236}">
                <a16:creationId xmlns:a16="http://schemas.microsoft.com/office/drawing/2014/main" id="{0A2576C2-8524-487F-B462-BE64B9C7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32" y="1113235"/>
            <a:ext cx="1469231" cy="29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9">
            <a:extLst>
              <a:ext uri="{FF2B5EF4-FFF2-40B4-BE49-F238E27FC236}">
                <a16:creationId xmlns:a16="http://schemas.microsoft.com/office/drawing/2014/main" id="{AD8159C6-C5B3-4BA4-8856-75D473FA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2" y="1456135"/>
            <a:ext cx="3798094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组合 30">
            <a:extLst>
              <a:ext uri="{FF2B5EF4-FFF2-40B4-BE49-F238E27FC236}">
                <a16:creationId xmlns:a16="http://schemas.microsoft.com/office/drawing/2014/main" id="{290F9DB8-EFDB-4902-932D-477B54604BDA}"/>
              </a:ext>
            </a:extLst>
          </p:cNvPr>
          <p:cNvGrpSpPr>
            <a:grpSpLocks/>
          </p:cNvGrpSpPr>
          <p:nvPr/>
        </p:nvGrpSpPr>
        <p:grpSpPr bwMode="auto">
          <a:xfrm>
            <a:off x="1570435" y="3851672"/>
            <a:ext cx="4651772" cy="229807"/>
            <a:chOff x="3137243" y="5691334"/>
            <a:chExt cx="8269598" cy="409414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DB22082-02B9-404F-9F51-AF35D8298BF0}"/>
                </a:ext>
              </a:extLst>
            </p:cNvPr>
            <p:cNvSpPr txBox="1"/>
            <p:nvPr/>
          </p:nvSpPr>
          <p:spPr>
            <a:xfrm>
              <a:off x="3137243" y="5691334"/>
              <a:ext cx="8269598" cy="4094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14350">
                <a:lnSpc>
                  <a:spcPct val="150000"/>
                </a:lnSpc>
                <a:defRPr/>
              </a:pPr>
              <a:r>
                <a:rPr lang="zh-CN" altLang="en-US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学生在</a:t>
              </a:r>
              <a:r>
                <a:rPr lang="en-US" altLang="zh-CN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PC</a:t>
              </a:r>
              <a:r>
                <a:rPr lang="zh-CN" altLang="en-US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端也可以收到签到，点击“请完成签到”即可完成签到，在屏幕右侧可查看签到结果。</a:t>
              </a:r>
            </a:p>
          </p:txBody>
        </p: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308C2776-9A39-4499-983D-68BE238B54C1}"/>
                </a:ext>
              </a:extLst>
            </p:cNvPr>
            <p:cNvSpPr/>
            <p:nvPr/>
          </p:nvSpPr>
          <p:spPr>
            <a:xfrm>
              <a:off x="3331971" y="5731635"/>
              <a:ext cx="283626" cy="28211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US" altLang="zh-CN" sz="761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  <a:endParaRPr lang="zh-CN" altLang="en-US" sz="76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Rectangle 47">
            <a:extLst>
              <a:ext uri="{FF2B5EF4-FFF2-40B4-BE49-F238E27FC236}">
                <a16:creationId xmlns:a16="http://schemas.microsoft.com/office/drawing/2014/main" id="{D40777FD-DE5C-4763-94B6-0ABC94F5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线上签到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AC144A97-39E7-4EFF-8E75-7C63B891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650437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使用软件黑板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sp>
        <p:nvSpPr>
          <p:cNvPr id="16386" name="文本框 2">
            <a:extLst>
              <a:ext uri="{FF2B5EF4-FFF2-40B4-BE49-F238E27FC236}">
                <a16:creationId xmlns:a16="http://schemas.microsoft.com/office/drawing/2014/main" id="{253AC7A8-8E9F-4BFE-9510-CA899AF09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79" y="4037410"/>
            <a:ext cx="5751909" cy="3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67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教师点击“黑板”就进入了板书模式，可在黑板中任意书写，并且点击下一页将会生成多张黑板，保障教师有足够的使用空间。黑板的痕迹擦除和清屏也是和屏幕标注一样的操作。</a:t>
            </a:r>
          </a:p>
        </p:txBody>
      </p:sp>
      <p:pic>
        <p:nvPicPr>
          <p:cNvPr id="16387" name="图片 3">
            <a:extLst>
              <a:ext uri="{FF2B5EF4-FFF2-40B4-BE49-F238E27FC236}">
                <a16:creationId xmlns:a16="http://schemas.microsoft.com/office/drawing/2014/main" id="{008A0DA9-907D-44F3-B66A-18455B78C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97" y="1113235"/>
            <a:ext cx="5018484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菱形 4">
            <a:extLst>
              <a:ext uri="{FF2B5EF4-FFF2-40B4-BE49-F238E27FC236}">
                <a16:creationId xmlns:a16="http://schemas.microsoft.com/office/drawing/2014/main" id="{878FC40A-0993-4346-A55E-E59F0DF92640}"/>
              </a:ext>
            </a:extLst>
          </p:cNvPr>
          <p:cNvSpPr/>
          <p:nvPr/>
        </p:nvSpPr>
        <p:spPr>
          <a:xfrm>
            <a:off x="1690688" y="4082654"/>
            <a:ext cx="153591" cy="15359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675" noProof="1"/>
              <a:t>1</a:t>
            </a:r>
            <a:endParaRPr lang="zh-CN" altLang="en-US" sz="675" noProof="1"/>
          </a:p>
        </p:txBody>
      </p:sp>
      <p:pic>
        <p:nvPicPr>
          <p:cNvPr id="16389" name="图片 5">
            <a:extLst>
              <a:ext uri="{FF2B5EF4-FFF2-40B4-BE49-F238E27FC236}">
                <a16:creationId xmlns:a16="http://schemas.microsoft.com/office/drawing/2014/main" id="{49567D57-AFF7-4091-9C6F-3BD05897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9" y="2352675"/>
            <a:ext cx="1078706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6720E69-4BE8-48A3-88E7-CE6D8F246FFB}"/>
              </a:ext>
            </a:extLst>
          </p:cNvPr>
          <p:cNvSpPr/>
          <p:nvPr/>
        </p:nvSpPr>
        <p:spPr>
          <a:xfrm>
            <a:off x="1782366" y="2607469"/>
            <a:ext cx="327422" cy="27265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39" noProof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549C7FF-B491-402D-B175-FD3E5801D032}"/>
              </a:ext>
            </a:extLst>
          </p:cNvPr>
          <p:cNvSpPr/>
          <p:nvPr/>
        </p:nvSpPr>
        <p:spPr>
          <a:xfrm>
            <a:off x="1743075" y="1600201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D6FDEA1E-CAE0-4ABE-95B4-FDA4B711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650437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使用软件黑板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pic>
        <p:nvPicPr>
          <p:cNvPr id="17410" name="图片 2">
            <a:extLst>
              <a:ext uri="{FF2B5EF4-FFF2-40B4-BE49-F238E27FC236}">
                <a16:creationId xmlns:a16="http://schemas.microsoft.com/office/drawing/2014/main" id="{B817E361-34B2-4EFE-BD0D-7854FB36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151335"/>
            <a:ext cx="4482704" cy="28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合 3">
            <a:extLst>
              <a:ext uri="{FF2B5EF4-FFF2-40B4-BE49-F238E27FC236}">
                <a16:creationId xmlns:a16="http://schemas.microsoft.com/office/drawing/2014/main" id="{8F1020D6-2E6C-472D-967B-F72356233016}"/>
              </a:ext>
            </a:extLst>
          </p:cNvPr>
          <p:cNvGrpSpPr>
            <a:grpSpLocks/>
          </p:cNvGrpSpPr>
          <p:nvPr/>
        </p:nvGrpSpPr>
        <p:grpSpPr bwMode="auto">
          <a:xfrm>
            <a:off x="2275285" y="4030259"/>
            <a:ext cx="4726781" cy="340158"/>
            <a:chOff x="782097" y="5989318"/>
            <a:chExt cx="8750062" cy="631254"/>
          </a:xfrm>
        </p:grpSpPr>
        <p:sp>
          <p:nvSpPr>
            <p:cNvPr id="17412" name="文本框 4">
              <a:extLst>
                <a:ext uri="{FF2B5EF4-FFF2-40B4-BE49-F238E27FC236}">
                  <a16:creationId xmlns:a16="http://schemas.microsoft.com/office/drawing/2014/main" id="{B21FAA44-360D-403C-99E7-01520E9C7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597" y="5989318"/>
              <a:ext cx="8495562" cy="63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点击黑板目录页，可以调取板书记录，点击任意一张板书即可快捷调取板书到黑板中。点击“收起”按钮可返回桌面。</a:t>
              </a:r>
            </a:p>
          </p:txBody>
        </p:sp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5AFA249B-7B3F-4FF6-82D7-832371D2F7A7}"/>
                </a:ext>
              </a:extLst>
            </p:cNvPr>
            <p:cNvSpPr/>
            <p:nvPr/>
          </p:nvSpPr>
          <p:spPr>
            <a:xfrm>
              <a:off x="782097" y="6037927"/>
              <a:ext cx="284321" cy="2828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675" noProof="1"/>
                <a:t>2</a:t>
              </a:r>
              <a:endParaRPr lang="zh-CN" altLang="en-US" sz="675" noProof="1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BD922A7-11CA-4674-A462-E42B976F95BD}"/>
              </a:ext>
            </a:extLst>
          </p:cNvPr>
          <p:cNvSpPr/>
          <p:nvPr/>
        </p:nvSpPr>
        <p:spPr>
          <a:xfrm>
            <a:off x="2500313" y="3680223"/>
            <a:ext cx="327422" cy="27265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39" noProof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84A8553-0A14-4ED6-A4D0-2AD5BC2BCCDF}"/>
              </a:ext>
            </a:extLst>
          </p:cNvPr>
          <p:cNvSpPr/>
          <p:nvPr/>
        </p:nvSpPr>
        <p:spPr>
          <a:xfrm>
            <a:off x="1743075" y="1600201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9B4085B2-EA29-4D74-9DEB-20DE61176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650437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使用软件画笔标注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sp>
        <p:nvSpPr>
          <p:cNvPr id="18434" name="文本框 2">
            <a:extLst>
              <a:ext uri="{FF2B5EF4-FFF2-40B4-BE49-F238E27FC236}">
                <a16:creationId xmlns:a16="http://schemas.microsoft.com/office/drawing/2014/main" id="{0C0A553A-8D57-45DD-85E2-102C4BD9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19" y="4012406"/>
            <a:ext cx="5841206" cy="3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67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底部工具栏的“画笔”，即可使用画笔在桌面进行讲解备注，教师可打开任意网站和问题，都可以随意标注写画。如需更改画笔的笔触大小和颜色，只需要在选中画笔的状态下，再次单击“画笔”按钮，即可调出画笔设置栏，进行笔触和颜色的选择。</a:t>
            </a: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A5056BC6-1261-4705-A26B-EB7E3A5B0D8E}"/>
              </a:ext>
            </a:extLst>
          </p:cNvPr>
          <p:cNvSpPr/>
          <p:nvPr/>
        </p:nvSpPr>
        <p:spPr>
          <a:xfrm>
            <a:off x="1601392" y="4063604"/>
            <a:ext cx="153590" cy="15359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675" noProof="1"/>
              <a:t>1</a:t>
            </a:r>
            <a:endParaRPr lang="zh-CN" altLang="en-US" sz="675" noProof="1"/>
          </a:p>
        </p:txBody>
      </p:sp>
      <p:pic>
        <p:nvPicPr>
          <p:cNvPr id="18436" name="图片 4">
            <a:extLst>
              <a:ext uri="{FF2B5EF4-FFF2-40B4-BE49-F238E27FC236}">
                <a16:creationId xmlns:a16="http://schemas.microsoft.com/office/drawing/2014/main" id="{E01706D4-0E41-4248-9E67-C4105B16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9" y="1168003"/>
            <a:ext cx="454461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5">
            <a:extLst>
              <a:ext uri="{FF2B5EF4-FFF2-40B4-BE49-F238E27FC236}">
                <a16:creationId xmlns:a16="http://schemas.microsoft.com/office/drawing/2014/main" id="{3157CF86-EBEB-4997-8C2C-3AF99C9D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530079"/>
            <a:ext cx="1394222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711B1EA-036C-4F4E-BCD4-86F272852F05}"/>
              </a:ext>
            </a:extLst>
          </p:cNvPr>
          <p:cNvSpPr/>
          <p:nvPr/>
        </p:nvSpPr>
        <p:spPr>
          <a:xfrm>
            <a:off x="1569244" y="2909887"/>
            <a:ext cx="375047" cy="280988"/>
          </a:xfrm>
          <a:prstGeom prst="rect">
            <a:avLst/>
          </a:prstGeom>
          <a:noFill/>
          <a:ln w="38100"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39" noProof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AF19CD4-6328-4986-B577-402B05C2452E}"/>
              </a:ext>
            </a:extLst>
          </p:cNvPr>
          <p:cNvSpPr/>
          <p:nvPr/>
        </p:nvSpPr>
        <p:spPr>
          <a:xfrm>
            <a:off x="1934766" y="1600201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7ECB33E9-3B86-42E7-8DC9-0C40307F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650437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使用软件画笔标注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5DB9B1E3-7C90-400E-8DB5-1BBCA018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127522"/>
            <a:ext cx="4706541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704441F-3089-4B00-8F18-82AC0102655E}"/>
              </a:ext>
            </a:extLst>
          </p:cNvPr>
          <p:cNvSpPr txBox="1"/>
          <p:nvPr/>
        </p:nvSpPr>
        <p:spPr>
          <a:xfrm>
            <a:off x="1629967" y="4012406"/>
            <a:ext cx="5841206" cy="3307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649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当教师需要清除标注，直接点击“橡皮”按钮，就可以擦除屏幕标注。如果教师觉得用橡皮擦除效率太低，可以再橡皮的状态下，再次单击“橡皮” ，调出清屏栏，用鼠标点住按钮从左至右拖拽即可实现清屏。</a:t>
            </a:r>
            <a:r>
              <a:rPr lang="zh-CN" altLang="en-US" sz="649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如果需要选择文件，一定要注意退出画笔模式，点击“选择”退出画笔模式。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E566D4E-6340-4DBE-BA14-60DE1E30216D}"/>
              </a:ext>
            </a:extLst>
          </p:cNvPr>
          <p:cNvSpPr/>
          <p:nvPr/>
        </p:nvSpPr>
        <p:spPr>
          <a:xfrm>
            <a:off x="3981450" y="3721894"/>
            <a:ext cx="197644" cy="197644"/>
          </a:xfrm>
          <a:prstGeom prst="rect">
            <a:avLst/>
          </a:prstGeom>
          <a:noFill/>
          <a:ln w="38100"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39" noProof="1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BB26769F-1526-484B-ADE5-3698214FF4C1}"/>
              </a:ext>
            </a:extLst>
          </p:cNvPr>
          <p:cNvSpPr/>
          <p:nvPr/>
        </p:nvSpPr>
        <p:spPr>
          <a:xfrm>
            <a:off x="1487091" y="4058842"/>
            <a:ext cx="152400" cy="15359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739" noProof="1"/>
              <a:t>2</a:t>
            </a:r>
            <a:endParaRPr lang="zh-CN" altLang="en-US" sz="739" noProof="1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3119737-9D8A-457A-AAD1-83C1920CEBCC}"/>
              </a:ext>
            </a:extLst>
          </p:cNvPr>
          <p:cNvSpPr/>
          <p:nvPr/>
        </p:nvSpPr>
        <p:spPr>
          <a:xfrm>
            <a:off x="1625204" y="1815703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4AC7020F-3E4B-47D2-B255-61D99B9D6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41" y="831532"/>
            <a:ext cx="1910715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利用软件开展课堂互动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C6D5FE-1A1C-4F9B-BF4A-5F92EF11A5C6}"/>
              </a:ext>
            </a:extLst>
          </p:cNvPr>
          <p:cNvSpPr txBox="1"/>
          <p:nvPr/>
        </p:nvSpPr>
        <p:spPr>
          <a:xfrm>
            <a:off x="2077641" y="1400175"/>
            <a:ext cx="123586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教学软件功能面板</a:t>
            </a:r>
            <a:endParaRPr lang="zh-CN" altLang="en-US" sz="1050" noProof="1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483" name="图片 12">
            <a:extLst>
              <a:ext uri="{FF2B5EF4-FFF2-40B4-BE49-F238E27FC236}">
                <a16:creationId xmlns:a16="http://schemas.microsoft.com/office/drawing/2014/main" id="{B211FA99-CB8B-4546-8E42-4196426A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3"/>
          <a:stretch>
            <a:fillRect/>
          </a:stretch>
        </p:blipFill>
        <p:spPr bwMode="auto">
          <a:xfrm>
            <a:off x="2030016" y="1802607"/>
            <a:ext cx="1889522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3">
            <a:extLst>
              <a:ext uri="{FF2B5EF4-FFF2-40B4-BE49-F238E27FC236}">
                <a16:creationId xmlns:a16="http://schemas.microsoft.com/office/drawing/2014/main" id="{AA7004B2-444C-41BE-9817-A1BDF3F9A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14144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19">
            <a:extLst>
              <a:ext uri="{FF2B5EF4-FFF2-40B4-BE49-F238E27FC236}">
                <a16:creationId xmlns:a16="http://schemas.microsoft.com/office/drawing/2014/main" id="{75DEA4B4-6A1A-4850-A757-A8B88B94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10" y="1089423"/>
            <a:ext cx="2049065" cy="278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A859907-AA83-4586-A7BE-19EC03A607F7}"/>
              </a:ext>
            </a:extLst>
          </p:cNvPr>
          <p:cNvSpPr txBox="1"/>
          <p:nvPr/>
        </p:nvSpPr>
        <p:spPr>
          <a:xfrm>
            <a:off x="1749029" y="3389710"/>
            <a:ext cx="3256359" cy="8790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825" noProof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上课后，点击主功能栏的“课堂互动”按钮，调出课堂互动面板（未上课点击无效）；</a:t>
            </a:r>
            <a:endParaRPr lang="en-US" altLang="zh-CN" sz="825" noProof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825" noProof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支持测验、弹幕、讨论、照片上传、连线等功能。</a:t>
            </a:r>
          </a:p>
          <a:p>
            <a:pPr>
              <a:lnSpc>
                <a:spcPct val="250000"/>
              </a:lnSpc>
            </a:pPr>
            <a:endParaRPr lang="en-US" altLang="zh-CN" sz="675" b="1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7" name="文本框 23">
            <a:extLst>
              <a:ext uri="{FF2B5EF4-FFF2-40B4-BE49-F238E27FC236}">
                <a16:creationId xmlns:a16="http://schemas.microsoft.com/office/drawing/2014/main" id="{CF36D7C2-DC01-4043-AE1C-A618A250E6A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20779" y="2343150"/>
            <a:ext cx="646509" cy="5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75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课堂互动</a:t>
            </a:r>
            <a:endParaRPr lang="zh-CN" altLang="en-US" sz="9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20285F-1AE7-411A-B41F-92D263290B0B}"/>
              </a:ext>
            </a:extLst>
          </p:cNvPr>
          <p:cNvSpPr/>
          <p:nvPr/>
        </p:nvSpPr>
        <p:spPr>
          <a:xfrm>
            <a:off x="3282553" y="2255044"/>
            <a:ext cx="528638" cy="447675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B4523F5-9E98-4A9B-8254-B816EFD96B2A}"/>
              </a:ext>
            </a:extLst>
          </p:cNvPr>
          <p:cNvCxnSpPr>
            <a:stCxn id="20487" idx="3"/>
          </p:cNvCxnSpPr>
          <p:nvPr/>
        </p:nvCxnSpPr>
        <p:spPr>
          <a:xfrm flipH="1">
            <a:off x="3830241" y="2601138"/>
            <a:ext cx="490538" cy="532587"/>
          </a:xfrm>
          <a:prstGeom prst="line">
            <a:avLst/>
          </a:prstGeom>
          <a:ln w="47625">
            <a:solidFill>
              <a:schemeClr val="accent2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1D53E76-30B1-455A-B4DB-7746CF01559B}"/>
              </a:ext>
            </a:extLst>
          </p:cNvPr>
          <p:cNvCxnSpPr>
            <a:stCxn id="20487" idx="1"/>
          </p:cNvCxnSpPr>
          <p:nvPr/>
        </p:nvCxnSpPr>
        <p:spPr>
          <a:xfrm>
            <a:off x="4967288" y="2601138"/>
            <a:ext cx="488156" cy="532587"/>
          </a:xfrm>
          <a:prstGeom prst="line">
            <a:avLst/>
          </a:prstGeom>
          <a:ln w="47625">
            <a:solidFill>
              <a:schemeClr val="accent2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1" name="组合 15">
            <a:extLst>
              <a:ext uri="{FF2B5EF4-FFF2-40B4-BE49-F238E27FC236}">
                <a16:creationId xmlns:a16="http://schemas.microsoft.com/office/drawing/2014/main" id="{9F7F1AF8-2902-470A-8D81-1E70CF9D8276}"/>
              </a:ext>
            </a:extLst>
          </p:cNvPr>
          <p:cNvGrpSpPr>
            <a:grpSpLocks/>
          </p:cNvGrpSpPr>
          <p:nvPr/>
        </p:nvGrpSpPr>
        <p:grpSpPr bwMode="auto">
          <a:xfrm>
            <a:off x="1493044" y="3017044"/>
            <a:ext cx="3768329" cy="267891"/>
            <a:chOff x="1581912" y="4828032"/>
            <a:chExt cx="9245934" cy="627746"/>
          </a:xfrm>
        </p:grpSpPr>
        <p:pic>
          <p:nvPicPr>
            <p:cNvPr id="20492" name="图片 16">
              <a:extLst>
                <a:ext uri="{FF2B5EF4-FFF2-40B4-BE49-F238E27FC236}">
                  <a16:creationId xmlns:a16="http://schemas.microsoft.com/office/drawing/2014/main" id="{BBF51221-73C9-4BF1-A73C-A4263E01F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8"/>
            <a:stretch>
              <a:fillRect/>
            </a:stretch>
          </p:blipFill>
          <p:spPr bwMode="auto">
            <a:xfrm>
              <a:off x="1581912" y="4828032"/>
              <a:ext cx="924593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7442745-216A-466E-8805-61BEEF4F0B22}"/>
                </a:ext>
              </a:extLst>
            </p:cNvPr>
            <p:cNvSpPr/>
            <p:nvPr/>
          </p:nvSpPr>
          <p:spPr>
            <a:xfrm>
              <a:off x="8385634" y="4841983"/>
              <a:ext cx="666058" cy="61379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 noProof="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0C73169C-AD76-422A-B552-6A2BFE12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2445161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查看学生名单与音视频连线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pic>
        <p:nvPicPr>
          <p:cNvPr id="21506" name="图片 19">
            <a:extLst>
              <a:ext uri="{FF2B5EF4-FFF2-40B4-BE49-F238E27FC236}">
                <a16:creationId xmlns:a16="http://schemas.microsoft.com/office/drawing/2014/main" id="{9963DEC6-7D5C-48EA-AAA2-CD854721B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>
            <a:fillRect/>
          </a:stretch>
        </p:blipFill>
        <p:spPr bwMode="auto">
          <a:xfrm>
            <a:off x="4632722" y="966788"/>
            <a:ext cx="24526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22">
            <a:extLst>
              <a:ext uri="{FF2B5EF4-FFF2-40B4-BE49-F238E27FC236}">
                <a16:creationId xmlns:a16="http://schemas.microsoft.com/office/drawing/2014/main" id="{65DF69E2-4E38-450E-9B7B-2D563526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2078831"/>
            <a:ext cx="2361009" cy="8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可查看上线的学生名单，学生退出直播观看页面，即处于离线状态。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后台记录学生的观看时长，以确保课堂外的学生也有认真听讲。</a:t>
            </a:r>
            <a:endParaRPr lang="en-US" altLang="zh-CN" sz="675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文本框 23">
            <a:extLst>
              <a:ext uri="{FF2B5EF4-FFF2-40B4-BE49-F238E27FC236}">
                <a16:creationId xmlns:a16="http://schemas.microsoft.com/office/drawing/2014/main" id="{9C801015-7A1D-4080-9B5F-81777514FDE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18122" y="1383507"/>
            <a:ext cx="646509" cy="5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学生名单</a:t>
            </a:r>
            <a:endParaRPr lang="zh-CN" altLang="en-US" sz="9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7250B77-5793-40C0-B5BE-4E2CB4F68F73}"/>
              </a:ext>
            </a:extLst>
          </p:cNvPr>
          <p:cNvCxnSpPr/>
          <p:nvPr/>
        </p:nvCxnSpPr>
        <p:spPr>
          <a:xfrm>
            <a:off x="2736057" y="1545431"/>
            <a:ext cx="1860947" cy="0"/>
          </a:xfrm>
          <a:prstGeom prst="line">
            <a:avLst/>
          </a:prstGeom>
          <a:ln w="47625">
            <a:solidFill>
              <a:schemeClr val="tx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ABFC0314-272C-4B0B-A27B-1CE119C5243F}"/>
              </a:ext>
            </a:extLst>
          </p:cNvPr>
          <p:cNvSpPr/>
          <p:nvPr/>
        </p:nvSpPr>
        <p:spPr>
          <a:xfrm>
            <a:off x="4632723" y="1221581"/>
            <a:ext cx="263128" cy="3619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D4EB79C-3E5E-4486-9E97-B1CAA0496E6A}"/>
              </a:ext>
            </a:extLst>
          </p:cNvPr>
          <p:cNvSpPr/>
          <p:nvPr/>
        </p:nvSpPr>
        <p:spPr>
          <a:xfrm>
            <a:off x="1562100" y="1329928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9">
            <a:extLst>
              <a:ext uri="{FF2B5EF4-FFF2-40B4-BE49-F238E27FC236}">
                <a16:creationId xmlns:a16="http://schemas.microsoft.com/office/drawing/2014/main" id="{98E10113-2C78-4CC8-A093-7D02735F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113235"/>
            <a:ext cx="5374481" cy="2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2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课堂音视频连线</a:t>
            </a:r>
            <a:r>
              <a:rPr lang="zh-CN" altLang="en-US" sz="6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学生如果无法来到课堂现场，教师可以使用音视频连线，与学生进行远程音视频对话，及时与学生进行连线互动。</a:t>
            </a:r>
          </a:p>
        </p:txBody>
      </p:sp>
      <p:grpSp>
        <p:nvGrpSpPr>
          <p:cNvPr id="22530" name="组合 10">
            <a:extLst>
              <a:ext uri="{FF2B5EF4-FFF2-40B4-BE49-F238E27FC236}">
                <a16:creationId xmlns:a16="http://schemas.microsoft.com/office/drawing/2014/main" id="{184D5E92-B975-4387-A42A-677E98316D73}"/>
              </a:ext>
            </a:extLst>
          </p:cNvPr>
          <p:cNvGrpSpPr>
            <a:grpSpLocks/>
          </p:cNvGrpSpPr>
          <p:nvPr/>
        </p:nvGrpSpPr>
        <p:grpSpPr bwMode="auto">
          <a:xfrm>
            <a:off x="1313260" y="3868343"/>
            <a:ext cx="1726406" cy="385618"/>
            <a:chOff x="3137243" y="5691334"/>
            <a:chExt cx="3069699" cy="685972"/>
          </a:xfrm>
        </p:grpSpPr>
        <p:sp>
          <p:nvSpPr>
            <p:cNvPr id="22531" name="文本框 11">
              <a:extLst>
                <a:ext uri="{FF2B5EF4-FFF2-40B4-BE49-F238E27FC236}">
                  <a16:creationId xmlns:a16="http://schemas.microsoft.com/office/drawing/2014/main" id="{30519F9E-2475-41C7-B454-24119AEDF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3069699" cy="68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打开音视频连线总开关，点击在线学生名单后面的电话按钮。</a:t>
              </a: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3EA5BEF5-E413-49C2-8E1D-EA062CCFBD1F}"/>
                </a:ext>
              </a:extLst>
            </p:cNvPr>
            <p:cNvSpPr/>
            <p:nvPr/>
          </p:nvSpPr>
          <p:spPr>
            <a:xfrm>
              <a:off x="3332010" y="5731575"/>
              <a:ext cx="283683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1</a:t>
              </a:r>
              <a:endParaRPr lang="zh-CN" altLang="en-US" sz="761" noProof="1"/>
            </a:p>
          </p:txBody>
        </p:sp>
      </p:grpSp>
      <p:grpSp>
        <p:nvGrpSpPr>
          <p:cNvPr id="22533" name="组合 13">
            <a:extLst>
              <a:ext uri="{FF2B5EF4-FFF2-40B4-BE49-F238E27FC236}">
                <a16:creationId xmlns:a16="http://schemas.microsoft.com/office/drawing/2014/main" id="{1ADD6BC0-C83B-41C7-B733-EEB0E34EB944}"/>
              </a:ext>
            </a:extLst>
          </p:cNvPr>
          <p:cNvGrpSpPr>
            <a:grpSpLocks/>
          </p:cNvGrpSpPr>
          <p:nvPr/>
        </p:nvGrpSpPr>
        <p:grpSpPr bwMode="auto">
          <a:xfrm>
            <a:off x="3039666" y="3860011"/>
            <a:ext cx="1727597" cy="385618"/>
            <a:chOff x="3137243" y="5691334"/>
            <a:chExt cx="3069699" cy="683363"/>
          </a:xfrm>
        </p:grpSpPr>
        <p:sp>
          <p:nvSpPr>
            <p:cNvPr id="22534" name="文本框 14">
              <a:extLst>
                <a:ext uri="{FF2B5EF4-FFF2-40B4-BE49-F238E27FC236}">
                  <a16:creationId xmlns:a16="http://schemas.microsoft.com/office/drawing/2014/main" id="{CFC44977-E60D-4C98-AD34-C0E9023B5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3069699" cy="68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学生在微信小程序上点击接听按钮。</a:t>
              </a:r>
            </a:p>
          </p:txBody>
        </p: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F7CEEF91-F957-4457-9D0E-850CB693C532}"/>
                </a:ext>
              </a:extLst>
            </p:cNvPr>
            <p:cNvSpPr/>
            <p:nvPr/>
          </p:nvSpPr>
          <p:spPr>
            <a:xfrm>
              <a:off x="3331876" y="5731423"/>
              <a:ext cx="283487" cy="28273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2</a:t>
              </a:r>
              <a:endParaRPr lang="zh-CN" altLang="en-US" sz="761" noProof="1"/>
            </a:p>
          </p:txBody>
        </p:sp>
      </p:grpSp>
      <p:grpSp>
        <p:nvGrpSpPr>
          <p:cNvPr id="22536" name="组合 16">
            <a:extLst>
              <a:ext uri="{FF2B5EF4-FFF2-40B4-BE49-F238E27FC236}">
                <a16:creationId xmlns:a16="http://schemas.microsoft.com/office/drawing/2014/main" id="{473006E4-2B08-405C-887F-0139C849165D}"/>
              </a:ext>
            </a:extLst>
          </p:cNvPr>
          <p:cNvGrpSpPr>
            <a:grpSpLocks/>
          </p:cNvGrpSpPr>
          <p:nvPr/>
        </p:nvGrpSpPr>
        <p:grpSpPr bwMode="auto">
          <a:xfrm>
            <a:off x="4663678" y="3813573"/>
            <a:ext cx="3337322" cy="541430"/>
            <a:chOff x="3137243" y="5691334"/>
            <a:chExt cx="5453217" cy="963145"/>
          </a:xfrm>
        </p:grpSpPr>
        <p:sp>
          <p:nvSpPr>
            <p:cNvPr id="22537" name="文本框 17">
              <a:extLst>
                <a:ext uri="{FF2B5EF4-FFF2-40B4-BE49-F238E27FC236}">
                  <a16:creationId xmlns:a16="http://schemas.microsoft.com/office/drawing/2014/main" id="{0F61BF7A-10ED-458A-B3D6-75ABFE42A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5453217" cy="963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信号接通后，教师可以在屏幕上看到学生的画面，并且与学生进行对话，点击“挂断”或者是面板中的红色电话按钮，即可挂断通话。学生也可以自行挂断通话。</a:t>
              </a:r>
            </a:p>
          </p:txBody>
        </p:sp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951A666F-AAA0-44EB-BD57-9C205A5C15A6}"/>
                </a:ext>
              </a:extLst>
            </p:cNvPr>
            <p:cNvSpPr/>
            <p:nvPr/>
          </p:nvSpPr>
          <p:spPr>
            <a:xfrm>
              <a:off x="3331792" y="5731575"/>
              <a:ext cx="284042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3</a:t>
              </a:r>
              <a:endParaRPr lang="zh-CN" altLang="en-US" sz="761" noProof="1"/>
            </a:p>
          </p:txBody>
        </p:sp>
      </p:grpSp>
      <p:pic>
        <p:nvPicPr>
          <p:cNvPr id="22539" name="图片 19">
            <a:extLst>
              <a:ext uri="{FF2B5EF4-FFF2-40B4-BE49-F238E27FC236}">
                <a16:creationId xmlns:a16="http://schemas.microsoft.com/office/drawing/2014/main" id="{93E97FFA-684F-4C0A-B3A9-753BB4EF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409700"/>
            <a:ext cx="1201341" cy="2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0" name="组合 20">
            <a:extLst>
              <a:ext uri="{FF2B5EF4-FFF2-40B4-BE49-F238E27FC236}">
                <a16:creationId xmlns:a16="http://schemas.microsoft.com/office/drawing/2014/main" id="{B2B69371-E4A0-4582-8C38-6C08F908A27D}"/>
              </a:ext>
            </a:extLst>
          </p:cNvPr>
          <p:cNvGrpSpPr>
            <a:grpSpLocks/>
          </p:cNvGrpSpPr>
          <p:nvPr/>
        </p:nvGrpSpPr>
        <p:grpSpPr bwMode="auto">
          <a:xfrm>
            <a:off x="4663679" y="1563291"/>
            <a:ext cx="1829990" cy="2057400"/>
            <a:chOff x="6258198" y="1856790"/>
            <a:chExt cx="3254940" cy="3657976"/>
          </a:xfrm>
        </p:grpSpPr>
        <p:grpSp>
          <p:nvGrpSpPr>
            <p:cNvPr id="22541" name="组合 21">
              <a:extLst>
                <a:ext uri="{FF2B5EF4-FFF2-40B4-BE49-F238E27FC236}">
                  <a16:creationId xmlns:a16="http://schemas.microsoft.com/office/drawing/2014/main" id="{29A8422E-AC34-4DF7-84F6-CB0627B45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8198" y="1856790"/>
              <a:ext cx="3254940" cy="3657976"/>
              <a:chOff x="4284076" y="2098345"/>
              <a:chExt cx="3770350" cy="4169106"/>
            </a:xfrm>
          </p:grpSpPr>
          <p:pic>
            <p:nvPicPr>
              <p:cNvPr id="22542" name="图片 25">
                <a:extLst>
                  <a:ext uri="{FF2B5EF4-FFF2-40B4-BE49-F238E27FC236}">
                    <a16:creationId xmlns:a16="http://schemas.microsoft.com/office/drawing/2014/main" id="{202FBB3D-F738-4C8D-96FB-9D2E26FC36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1"/>
              <a:stretch>
                <a:fillRect/>
              </a:stretch>
            </p:blipFill>
            <p:spPr bwMode="auto">
              <a:xfrm>
                <a:off x="4284076" y="2098345"/>
                <a:ext cx="3770349" cy="4169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3" name="图片 26">
                <a:extLst>
                  <a:ext uri="{FF2B5EF4-FFF2-40B4-BE49-F238E27FC236}">
                    <a16:creationId xmlns:a16="http://schemas.microsoft.com/office/drawing/2014/main" id="{7AC944A0-EE64-4018-9F4C-8F2A46B26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0870" y="2146820"/>
                <a:ext cx="1083556" cy="1396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44" name="组合 22">
              <a:extLst>
                <a:ext uri="{FF2B5EF4-FFF2-40B4-BE49-F238E27FC236}">
                  <a16:creationId xmlns:a16="http://schemas.microsoft.com/office/drawing/2014/main" id="{3EAD9625-DFF9-44B5-9D7F-B21BD7346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62999" y="2128838"/>
              <a:ext cx="714376" cy="739167"/>
              <a:chOff x="8762999" y="2128838"/>
              <a:chExt cx="714376" cy="739167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EC985F9-D781-4D85-A2F9-2B48274DE030}"/>
                  </a:ext>
                </a:extLst>
              </p:cNvPr>
              <p:cNvSpPr/>
              <p:nvPr/>
            </p:nvSpPr>
            <p:spPr>
              <a:xfrm>
                <a:off x="8763465" y="2129867"/>
                <a:ext cx="713673" cy="723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761" noProof="1"/>
              </a:p>
            </p:txBody>
          </p:sp>
          <p:pic>
            <p:nvPicPr>
              <p:cNvPr id="22546" name="图片 24">
                <a:extLst>
                  <a:ext uri="{FF2B5EF4-FFF2-40B4-BE49-F238E27FC236}">
                    <a16:creationId xmlns:a16="http://schemas.microsoft.com/office/drawing/2014/main" id="{3D3B9653-791F-4FA0-9AFC-BC2C3EA41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25490" r="9026" b="7513"/>
              <a:stretch>
                <a:fillRect/>
              </a:stretch>
            </p:blipFill>
            <p:spPr bwMode="auto">
              <a:xfrm>
                <a:off x="8762999" y="2212302"/>
                <a:ext cx="710679" cy="655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547" name="组合 27">
            <a:extLst>
              <a:ext uri="{FF2B5EF4-FFF2-40B4-BE49-F238E27FC236}">
                <a16:creationId xmlns:a16="http://schemas.microsoft.com/office/drawing/2014/main" id="{A5266B22-C32A-456B-9F07-2F82ABC40CC3}"/>
              </a:ext>
            </a:extLst>
          </p:cNvPr>
          <p:cNvGrpSpPr>
            <a:grpSpLocks/>
          </p:cNvGrpSpPr>
          <p:nvPr/>
        </p:nvGrpSpPr>
        <p:grpSpPr bwMode="auto">
          <a:xfrm>
            <a:off x="6578204" y="1416844"/>
            <a:ext cx="1321594" cy="2350294"/>
            <a:chOff x="9662478" y="1596448"/>
            <a:chExt cx="2350497" cy="4178660"/>
          </a:xfrm>
        </p:grpSpPr>
        <p:pic>
          <p:nvPicPr>
            <p:cNvPr id="22548" name="图片 28">
              <a:extLst>
                <a:ext uri="{FF2B5EF4-FFF2-40B4-BE49-F238E27FC236}">
                  <a16:creationId xmlns:a16="http://schemas.microsoft.com/office/drawing/2014/main" id="{7181E539-6786-480A-AF15-7502FA87D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2478" y="1596448"/>
              <a:ext cx="2350497" cy="417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9" name="组合 29">
              <a:extLst>
                <a:ext uri="{FF2B5EF4-FFF2-40B4-BE49-F238E27FC236}">
                  <a16:creationId xmlns:a16="http://schemas.microsoft.com/office/drawing/2014/main" id="{2559A5DA-4ED3-499B-A98F-DB533108D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3239" y="3367089"/>
              <a:ext cx="919162" cy="1204410"/>
              <a:chOff x="8653464" y="2066927"/>
              <a:chExt cx="919162" cy="1204410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321AC3C-2A42-4DFF-9E72-0F56E975C2F5}"/>
                  </a:ext>
                </a:extLst>
              </p:cNvPr>
              <p:cNvSpPr/>
              <p:nvPr/>
            </p:nvSpPr>
            <p:spPr>
              <a:xfrm>
                <a:off x="8654311" y="2065972"/>
                <a:ext cx="919023" cy="1176968"/>
              </a:xfrm>
              <a:prstGeom prst="roundRect">
                <a:avLst>
                  <a:gd name="adj" fmla="val 1200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761" noProof="1"/>
              </a:p>
            </p:txBody>
          </p:sp>
          <p:pic>
            <p:nvPicPr>
              <p:cNvPr id="22551" name="图片 31">
                <a:extLst>
                  <a:ext uri="{FF2B5EF4-FFF2-40B4-BE49-F238E27FC236}">
                    <a16:creationId xmlns:a16="http://schemas.microsoft.com/office/drawing/2014/main" id="{D97A2C14-65AA-471F-B212-DDE57169B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25490" r="9026" b="7513"/>
              <a:stretch>
                <a:fillRect/>
              </a:stretch>
            </p:blipFill>
            <p:spPr bwMode="auto">
              <a:xfrm>
                <a:off x="8653464" y="2423279"/>
                <a:ext cx="919162" cy="848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52" name="图片 32">
            <a:extLst>
              <a:ext uri="{FF2B5EF4-FFF2-40B4-BE49-F238E27FC236}">
                <a16:creationId xmlns:a16="http://schemas.microsoft.com/office/drawing/2014/main" id="{50FACA1D-11DC-4FDD-BFBD-7BF3B898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9" y="1406129"/>
            <a:ext cx="1710929" cy="2345531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951C817E-674D-4657-AFE7-4F1249CC457D}"/>
              </a:ext>
            </a:extLst>
          </p:cNvPr>
          <p:cNvSpPr/>
          <p:nvPr/>
        </p:nvSpPr>
        <p:spPr>
          <a:xfrm>
            <a:off x="1728788" y="1515667"/>
            <a:ext cx="1104900" cy="16430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EEC310A-92DB-4D7D-955D-A135FA8AC67C}"/>
              </a:ext>
            </a:extLst>
          </p:cNvPr>
          <p:cNvSpPr/>
          <p:nvPr/>
        </p:nvSpPr>
        <p:spPr>
          <a:xfrm>
            <a:off x="2782491" y="2038351"/>
            <a:ext cx="197644" cy="16430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40FA2429-DE25-4FF3-AC05-0CCC41D2D559}"/>
              </a:ext>
            </a:extLst>
          </p:cNvPr>
          <p:cNvSpPr/>
          <p:nvPr/>
        </p:nvSpPr>
        <p:spPr>
          <a:xfrm>
            <a:off x="7054454" y="842962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AA9CF249-88DE-4397-B971-1DC52AF8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2445161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查看学生名单与音视频连线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5A8DA7C7-6205-423A-B173-5C637487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课堂测验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grpSp>
        <p:nvGrpSpPr>
          <p:cNvPr id="23554" name="组合 19">
            <a:extLst>
              <a:ext uri="{FF2B5EF4-FFF2-40B4-BE49-F238E27FC236}">
                <a16:creationId xmlns:a16="http://schemas.microsoft.com/office/drawing/2014/main" id="{5C89B9CC-6A54-450C-A157-370FE6E383B4}"/>
              </a:ext>
            </a:extLst>
          </p:cNvPr>
          <p:cNvGrpSpPr>
            <a:grpSpLocks/>
          </p:cNvGrpSpPr>
          <p:nvPr/>
        </p:nvGrpSpPr>
        <p:grpSpPr bwMode="auto">
          <a:xfrm>
            <a:off x="1241823" y="3844529"/>
            <a:ext cx="1726406" cy="541430"/>
            <a:chOff x="175491" y="5691335"/>
            <a:chExt cx="3069699" cy="963145"/>
          </a:xfrm>
        </p:grpSpPr>
        <p:sp>
          <p:nvSpPr>
            <p:cNvPr id="23555" name="文本框 20">
              <a:extLst>
                <a:ext uri="{FF2B5EF4-FFF2-40B4-BE49-F238E27FC236}">
                  <a16:creationId xmlns:a16="http://schemas.microsoft.com/office/drawing/2014/main" id="{F7732025-1604-487C-93B9-EFFEDE14A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91" y="5691335"/>
              <a:ext cx="3069699" cy="963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选择题型，点击开始测验教师可以根据具体题型，更改选项个数和测验得分。</a:t>
              </a:r>
            </a:p>
          </p:txBody>
        </p:sp>
        <p:sp>
          <p:nvSpPr>
            <p:cNvPr id="22" name="菱形 21">
              <a:extLst>
                <a:ext uri="{FF2B5EF4-FFF2-40B4-BE49-F238E27FC236}">
                  <a16:creationId xmlns:a16="http://schemas.microsoft.com/office/drawing/2014/main" id="{0B3FE964-798D-4459-86E2-3D0B247B8B28}"/>
                </a:ext>
              </a:extLst>
            </p:cNvPr>
            <p:cNvSpPr/>
            <p:nvPr/>
          </p:nvSpPr>
          <p:spPr>
            <a:xfrm>
              <a:off x="410481" y="5731576"/>
              <a:ext cx="281566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1</a:t>
              </a:r>
              <a:endParaRPr lang="zh-CN" altLang="en-US" sz="761" noProof="1"/>
            </a:p>
          </p:txBody>
        </p:sp>
      </p:grpSp>
      <p:grpSp>
        <p:nvGrpSpPr>
          <p:cNvPr id="23557" name="组合 22">
            <a:extLst>
              <a:ext uri="{FF2B5EF4-FFF2-40B4-BE49-F238E27FC236}">
                <a16:creationId xmlns:a16="http://schemas.microsoft.com/office/drawing/2014/main" id="{1CB66A0F-7C45-46F6-A36A-CFDB37BDC45E}"/>
              </a:ext>
            </a:extLst>
          </p:cNvPr>
          <p:cNvGrpSpPr>
            <a:grpSpLocks/>
          </p:cNvGrpSpPr>
          <p:nvPr/>
        </p:nvGrpSpPr>
        <p:grpSpPr bwMode="auto">
          <a:xfrm>
            <a:off x="3173017" y="3835006"/>
            <a:ext cx="1726406" cy="385618"/>
            <a:chOff x="3137243" y="5691334"/>
            <a:chExt cx="3069699" cy="685972"/>
          </a:xfrm>
        </p:grpSpPr>
        <p:sp>
          <p:nvSpPr>
            <p:cNvPr id="23558" name="文本框 23">
              <a:extLst>
                <a:ext uri="{FF2B5EF4-FFF2-40B4-BE49-F238E27FC236}">
                  <a16:creationId xmlns:a16="http://schemas.microsoft.com/office/drawing/2014/main" id="{61388316-80DB-4368-A123-6958C6C93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3069699" cy="68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等待学生作答，并实时查看提交答案的人数，与选项比例。</a:t>
              </a:r>
            </a:p>
          </p:txBody>
        </p: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7235B1D5-BE80-4E91-8972-62300538C295}"/>
                </a:ext>
              </a:extLst>
            </p:cNvPr>
            <p:cNvSpPr/>
            <p:nvPr/>
          </p:nvSpPr>
          <p:spPr>
            <a:xfrm>
              <a:off x="3332010" y="5731575"/>
              <a:ext cx="283683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2</a:t>
              </a:r>
              <a:endParaRPr lang="zh-CN" altLang="en-US" sz="761" noProof="1"/>
            </a:p>
          </p:txBody>
        </p:sp>
      </p:grpSp>
      <p:grpSp>
        <p:nvGrpSpPr>
          <p:cNvPr id="23560" name="组合 25">
            <a:extLst>
              <a:ext uri="{FF2B5EF4-FFF2-40B4-BE49-F238E27FC236}">
                <a16:creationId xmlns:a16="http://schemas.microsoft.com/office/drawing/2014/main" id="{4951D789-D4AF-4E22-BF2A-715B77E8AA71}"/>
              </a:ext>
            </a:extLst>
          </p:cNvPr>
          <p:cNvGrpSpPr>
            <a:grpSpLocks/>
          </p:cNvGrpSpPr>
          <p:nvPr/>
        </p:nvGrpSpPr>
        <p:grpSpPr bwMode="auto">
          <a:xfrm>
            <a:off x="5256610" y="3867150"/>
            <a:ext cx="2345531" cy="385618"/>
            <a:chOff x="3137243" y="5691334"/>
            <a:chExt cx="4169718" cy="685971"/>
          </a:xfrm>
        </p:grpSpPr>
        <p:sp>
          <p:nvSpPr>
            <p:cNvPr id="23561" name="文本框 26">
              <a:extLst>
                <a:ext uri="{FF2B5EF4-FFF2-40B4-BE49-F238E27FC236}">
                  <a16:creationId xmlns:a16="http://schemas.microsoft.com/office/drawing/2014/main" id="{2B24B1EB-1393-4B16-9B84-33B0C76B4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4169718" cy="68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学生手机上收到教师屏幕截图与选项卡，直接选择题目对应选项，进行提交，即完成了测验答题。</a:t>
              </a:r>
            </a:p>
          </p:txBody>
        </p:sp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D4A71172-ED87-440B-9E10-1D9412C6EC1B}"/>
                </a:ext>
              </a:extLst>
            </p:cNvPr>
            <p:cNvSpPr/>
            <p:nvPr/>
          </p:nvSpPr>
          <p:spPr>
            <a:xfrm>
              <a:off x="3331971" y="5731577"/>
              <a:ext cx="283625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3</a:t>
              </a:r>
              <a:endParaRPr lang="zh-CN" altLang="en-US" sz="761" noProof="1"/>
            </a:p>
          </p:txBody>
        </p:sp>
      </p:grpSp>
      <p:sp>
        <p:nvSpPr>
          <p:cNvPr id="23563" name="文本框 28">
            <a:extLst>
              <a:ext uri="{FF2B5EF4-FFF2-40B4-BE49-F238E27FC236}">
                <a16:creationId xmlns:a16="http://schemas.microsoft.com/office/drawing/2014/main" id="{96E3FB64-BBAA-4E74-93EE-914E05E56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754" y="1115617"/>
            <a:ext cx="6380559" cy="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课堂测验采取随堂下发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的形式，教师可以直接将题目贴图在</a:t>
            </a:r>
            <a:r>
              <a:rPr lang="en-US" altLang="zh-CN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或者打开任意文档，也可以直接口头阐述题目。然后选择题型（单选、判断、简答），直接下发题目。教师无需课前录题，不会改变教师的原有教学习惯和备课习惯，将测验功能灵活的应用与教师的课堂之上。</a:t>
            </a:r>
          </a:p>
        </p:txBody>
      </p:sp>
      <p:pic>
        <p:nvPicPr>
          <p:cNvPr id="23564" name="图片 29">
            <a:extLst>
              <a:ext uri="{FF2B5EF4-FFF2-40B4-BE49-F238E27FC236}">
                <a16:creationId xmlns:a16="http://schemas.microsoft.com/office/drawing/2014/main" id="{654851FC-67DC-4EDE-AD01-6F2776F7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543051"/>
            <a:ext cx="1266825" cy="225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图片 30">
            <a:extLst>
              <a:ext uri="{FF2B5EF4-FFF2-40B4-BE49-F238E27FC236}">
                <a16:creationId xmlns:a16="http://schemas.microsoft.com/office/drawing/2014/main" id="{E36A00EC-AB72-46EA-ABF8-7FD7D8E7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56" y="1540669"/>
            <a:ext cx="1266825" cy="225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图片 31">
            <a:extLst>
              <a:ext uri="{FF2B5EF4-FFF2-40B4-BE49-F238E27FC236}">
                <a16:creationId xmlns:a16="http://schemas.microsoft.com/office/drawing/2014/main" id="{66872332-2603-495F-AC49-D8F8A811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9" y="1528763"/>
            <a:ext cx="1607344" cy="22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图片 32">
            <a:extLst>
              <a:ext uri="{FF2B5EF4-FFF2-40B4-BE49-F238E27FC236}">
                <a16:creationId xmlns:a16="http://schemas.microsoft.com/office/drawing/2014/main" id="{5AF0BDC0-D7B1-42BB-9131-5272BFBD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1528763"/>
            <a:ext cx="1608534" cy="22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椭圆 33">
            <a:extLst>
              <a:ext uri="{FF2B5EF4-FFF2-40B4-BE49-F238E27FC236}">
                <a16:creationId xmlns:a16="http://schemas.microsoft.com/office/drawing/2014/main" id="{5BCA9E81-35EF-411B-AB34-2D81B6EABD08}"/>
              </a:ext>
            </a:extLst>
          </p:cNvPr>
          <p:cNvSpPr/>
          <p:nvPr/>
        </p:nvSpPr>
        <p:spPr>
          <a:xfrm>
            <a:off x="7464029" y="708422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6008936-21DF-4128-9006-022EBE88FD86}"/>
              </a:ext>
            </a:extLst>
          </p:cNvPr>
          <p:cNvSpPr/>
          <p:nvPr/>
        </p:nvSpPr>
        <p:spPr>
          <a:xfrm>
            <a:off x="1407319" y="2163366"/>
            <a:ext cx="177404" cy="2274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0D8181-7CE7-4BF2-BF16-E2C06EC1DDD0}"/>
              </a:ext>
            </a:extLst>
          </p:cNvPr>
          <p:cNvSpPr txBox="1"/>
          <p:nvPr/>
        </p:nvSpPr>
        <p:spPr>
          <a:xfrm>
            <a:off x="857879" y="251438"/>
            <a:ext cx="28211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/>
              <a:t>智慧黑板使用：半屏功能</a:t>
            </a:r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F388DE-A8D7-41EB-96EB-DE29942A1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3321" y="1399924"/>
            <a:ext cx="4184852" cy="313863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2B13B811-CC23-4757-9E5D-DF3D0230C6D8}"/>
              </a:ext>
            </a:extLst>
          </p:cNvPr>
          <p:cNvSpPr/>
          <p:nvPr/>
        </p:nvSpPr>
        <p:spPr>
          <a:xfrm>
            <a:off x="3614738" y="3164681"/>
            <a:ext cx="421481" cy="27860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F93B55A-BD17-4813-A0EA-C76A1C8C44DF}"/>
              </a:ext>
            </a:extLst>
          </p:cNvPr>
          <p:cNvCxnSpPr/>
          <p:nvPr/>
        </p:nvCxnSpPr>
        <p:spPr>
          <a:xfrm flipH="1">
            <a:off x="4136231" y="2185988"/>
            <a:ext cx="2085975" cy="105013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00C1687-A07B-4FB4-99B7-37DE3F1448BA}"/>
              </a:ext>
            </a:extLst>
          </p:cNvPr>
          <p:cNvSpPr txBox="1"/>
          <p:nvPr/>
        </p:nvSpPr>
        <p:spPr>
          <a:xfrm>
            <a:off x="6222206" y="1993106"/>
            <a:ext cx="14787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半屏功能</a:t>
            </a:r>
          </a:p>
        </p:txBody>
      </p:sp>
    </p:spTree>
    <p:extLst>
      <p:ext uri="{BB962C8B-B14F-4D97-AF65-F5344CB8AC3E}">
        <p14:creationId xmlns:p14="http://schemas.microsoft.com/office/powerpoint/2010/main" val="34801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33">
            <a:extLst>
              <a:ext uri="{FF2B5EF4-FFF2-40B4-BE49-F238E27FC236}">
                <a16:creationId xmlns:a16="http://schemas.microsoft.com/office/drawing/2014/main" id="{EE7885CD-FF55-4C42-A531-AC8A135E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1168004"/>
            <a:ext cx="1905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图片 34">
            <a:extLst>
              <a:ext uri="{FF2B5EF4-FFF2-40B4-BE49-F238E27FC236}">
                <a16:creationId xmlns:a16="http://schemas.microsoft.com/office/drawing/2014/main" id="{980C125B-4F3A-4A09-BEA8-6B93FB0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168004"/>
            <a:ext cx="1905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合 35">
            <a:extLst>
              <a:ext uri="{FF2B5EF4-FFF2-40B4-BE49-F238E27FC236}">
                <a16:creationId xmlns:a16="http://schemas.microsoft.com/office/drawing/2014/main" id="{897AC1B3-734B-464B-8ADB-29BD596E340A}"/>
              </a:ext>
            </a:extLst>
          </p:cNvPr>
          <p:cNvGrpSpPr>
            <a:grpSpLocks/>
          </p:cNvGrpSpPr>
          <p:nvPr/>
        </p:nvGrpSpPr>
        <p:grpSpPr bwMode="auto">
          <a:xfrm>
            <a:off x="2575323" y="3850482"/>
            <a:ext cx="1888331" cy="541430"/>
            <a:chOff x="3137243" y="5691334"/>
            <a:chExt cx="3069699" cy="963143"/>
          </a:xfrm>
        </p:grpSpPr>
        <p:sp>
          <p:nvSpPr>
            <p:cNvPr id="24580" name="文本框 36">
              <a:extLst>
                <a:ext uri="{FF2B5EF4-FFF2-40B4-BE49-F238E27FC236}">
                  <a16:creationId xmlns:a16="http://schemas.microsoft.com/office/drawing/2014/main" id="{BF511F17-108A-44B9-A193-EA0880BED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3069699" cy="96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当学生提交完毕，教师点击结束答题，界面弹出答案面板，教师提交正确答案。</a:t>
              </a: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472A006A-0A28-408E-BBDF-D72F70E953B4}"/>
                </a:ext>
              </a:extLst>
            </p:cNvPr>
            <p:cNvSpPr/>
            <p:nvPr/>
          </p:nvSpPr>
          <p:spPr>
            <a:xfrm>
              <a:off x="3330793" y="5731577"/>
              <a:ext cx="284518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4</a:t>
              </a:r>
              <a:endParaRPr lang="zh-CN" altLang="en-US" sz="761" noProof="1"/>
            </a:p>
          </p:txBody>
        </p:sp>
      </p:grpSp>
      <p:grpSp>
        <p:nvGrpSpPr>
          <p:cNvPr id="24582" name="组合 38">
            <a:extLst>
              <a:ext uri="{FF2B5EF4-FFF2-40B4-BE49-F238E27FC236}">
                <a16:creationId xmlns:a16="http://schemas.microsoft.com/office/drawing/2014/main" id="{359FEFE7-5069-45A0-82F8-2ECB33438F4C}"/>
              </a:ext>
            </a:extLst>
          </p:cNvPr>
          <p:cNvGrpSpPr>
            <a:grpSpLocks/>
          </p:cNvGrpSpPr>
          <p:nvPr/>
        </p:nvGrpSpPr>
        <p:grpSpPr bwMode="auto">
          <a:xfrm>
            <a:off x="4680348" y="3860007"/>
            <a:ext cx="2268140" cy="385618"/>
            <a:chOff x="3137243" y="5691334"/>
            <a:chExt cx="4031558" cy="685971"/>
          </a:xfrm>
        </p:grpSpPr>
        <p:sp>
          <p:nvSpPr>
            <p:cNvPr id="24583" name="文本框 39">
              <a:extLst>
                <a:ext uri="{FF2B5EF4-FFF2-40B4-BE49-F238E27FC236}">
                  <a16:creationId xmlns:a16="http://schemas.microsoft.com/office/drawing/2014/main" id="{2D7FE30B-89D3-4D68-9421-9C99AB384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4031558" cy="68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界面自动呈现测验结果，点击各选项可以查看具体作答学生名单。点击关闭按钮，即可回到主界面。</a:t>
              </a:r>
            </a:p>
          </p:txBody>
        </p:sp>
        <p:sp>
          <p:nvSpPr>
            <p:cNvPr id="41" name="菱形 40">
              <a:extLst>
                <a:ext uri="{FF2B5EF4-FFF2-40B4-BE49-F238E27FC236}">
                  <a16:creationId xmlns:a16="http://schemas.microsoft.com/office/drawing/2014/main" id="{863F45AD-149C-4759-B370-B9574AD4B421}"/>
                </a:ext>
              </a:extLst>
            </p:cNvPr>
            <p:cNvSpPr/>
            <p:nvPr/>
          </p:nvSpPr>
          <p:spPr>
            <a:xfrm>
              <a:off x="3331943" y="5731577"/>
              <a:ext cx="283585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5</a:t>
              </a:r>
              <a:endParaRPr lang="zh-CN" altLang="en-US" sz="761" noProof="1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C01FFDCD-C26A-4E03-AB02-8A25AB0D2165}"/>
              </a:ext>
            </a:extLst>
          </p:cNvPr>
          <p:cNvSpPr/>
          <p:nvPr/>
        </p:nvSpPr>
        <p:spPr>
          <a:xfrm>
            <a:off x="6556772" y="1251347"/>
            <a:ext cx="175022" cy="1857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042E873-9551-43F4-BF61-613A491187CC}"/>
              </a:ext>
            </a:extLst>
          </p:cNvPr>
          <p:cNvSpPr/>
          <p:nvPr/>
        </p:nvSpPr>
        <p:spPr>
          <a:xfrm>
            <a:off x="3221832" y="2425304"/>
            <a:ext cx="216694" cy="20597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81BBA1B-1172-48ED-8A6A-B31051201850}"/>
              </a:ext>
            </a:extLst>
          </p:cNvPr>
          <p:cNvSpPr/>
          <p:nvPr/>
        </p:nvSpPr>
        <p:spPr>
          <a:xfrm>
            <a:off x="3040857" y="2696766"/>
            <a:ext cx="950119" cy="1857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BAF2D13-CDA8-48B3-9BEF-2D70C2F3DDB5}"/>
              </a:ext>
            </a:extLst>
          </p:cNvPr>
          <p:cNvSpPr/>
          <p:nvPr/>
        </p:nvSpPr>
        <p:spPr>
          <a:xfrm>
            <a:off x="7464029" y="708422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id="{F820FAA7-CF0A-4477-9636-4350AE544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课堂测验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7">
            <a:extLst>
              <a:ext uri="{FF2B5EF4-FFF2-40B4-BE49-F238E27FC236}">
                <a16:creationId xmlns:a16="http://schemas.microsoft.com/office/drawing/2014/main" id="{62CF3B5E-45D5-4FB8-9EFF-D4044A36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17358" r="27348" b="23801"/>
          <a:stretch>
            <a:fillRect/>
          </a:stretch>
        </p:blipFill>
        <p:spPr bwMode="auto">
          <a:xfrm>
            <a:off x="1757363" y="1540669"/>
            <a:ext cx="3637360" cy="22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 18">
            <a:extLst>
              <a:ext uri="{FF2B5EF4-FFF2-40B4-BE49-F238E27FC236}">
                <a16:creationId xmlns:a16="http://schemas.microsoft.com/office/drawing/2014/main" id="{5DB11C18-4A2B-49BF-8AF3-1F6752FB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"/>
          <a:stretch>
            <a:fillRect/>
          </a:stretch>
        </p:blipFill>
        <p:spPr bwMode="auto">
          <a:xfrm>
            <a:off x="5649516" y="1021557"/>
            <a:ext cx="1495425" cy="28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组合 19">
            <a:extLst>
              <a:ext uri="{FF2B5EF4-FFF2-40B4-BE49-F238E27FC236}">
                <a16:creationId xmlns:a16="http://schemas.microsoft.com/office/drawing/2014/main" id="{54D44942-35D3-417A-AC41-1EF85EA132C6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3899292"/>
            <a:ext cx="5535216" cy="340158"/>
            <a:chOff x="951138" y="6027412"/>
            <a:chExt cx="10537256" cy="606047"/>
          </a:xfrm>
        </p:grpSpPr>
        <p:sp>
          <p:nvSpPr>
            <p:cNvPr id="25604" name="文本框 20">
              <a:extLst>
                <a:ext uri="{FF2B5EF4-FFF2-40B4-BE49-F238E27FC236}">
                  <a16:creationId xmlns:a16="http://schemas.microsoft.com/office/drawing/2014/main" id="{23D0489E-B5DF-4C60-8AB9-BCC753C71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971" y="6027412"/>
              <a:ext cx="10250423" cy="60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当教师下发测验之后，学生在</a:t>
              </a:r>
              <a:r>
                <a:rPr lang="en-US" altLang="zh-CN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</a:t>
              </a: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端也可以点击答案选项，再点击“确定” ，即可完成测验。学生的历次测验结果可在网页右边功能栏的“测验”界面中查看。</a:t>
              </a:r>
            </a:p>
          </p:txBody>
        </p:sp>
        <p:sp>
          <p:nvSpPr>
            <p:cNvPr id="22" name="菱形 21">
              <a:extLst>
                <a:ext uri="{FF2B5EF4-FFF2-40B4-BE49-F238E27FC236}">
                  <a16:creationId xmlns:a16="http://schemas.microsoft.com/office/drawing/2014/main" id="{316F9F70-7C65-4E93-AC0E-6BF34961B7E4}"/>
                </a:ext>
              </a:extLst>
            </p:cNvPr>
            <p:cNvSpPr/>
            <p:nvPr/>
          </p:nvSpPr>
          <p:spPr>
            <a:xfrm>
              <a:off x="951138" y="6046503"/>
              <a:ext cx="283321" cy="28425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7</a:t>
              </a:r>
              <a:endParaRPr lang="zh-CN" altLang="en-US" sz="761" noProof="1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4FF40BC1-175E-4A9D-9077-F8F961E347F7}"/>
              </a:ext>
            </a:extLst>
          </p:cNvPr>
          <p:cNvSpPr/>
          <p:nvPr/>
        </p:nvSpPr>
        <p:spPr>
          <a:xfrm>
            <a:off x="3777854" y="3081337"/>
            <a:ext cx="348853" cy="2047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CA3BD61-B316-4C0E-A74A-506B43C1E3BA}"/>
              </a:ext>
            </a:extLst>
          </p:cNvPr>
          <p:cNvSpPr/>
          <p:nvPr/>
        </p:nvSpPr>
        <p:spPr>
          <a:xfrm>
            <a:off x="7464029" y="708422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id="{7318939C-A5EE-4958-8483-D07430C5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课堂测验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9">
            <a:extLst>
              <a:ext uri="{FF2B5EF4-FFF2-40B4-BE49-F238E27FC236}">
                <a16:creationId xmlns:a16="http://schemas.microsoft.com/office/drawing/2014/main" id="{757ABA98-B305-499A-9E3A-9F0589FA3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41" y="1057276"/>
            <a:ext cx="6099572" cy="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课堂测验详情设置：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教师不需要查看具体的学生作答名单，可以关闭测验详情按钮。关闭之后，所有选项仅显示作答人数占比，不显示具体学生名单。简答题只要学生作答就算得分，因此简答题学生作答名单依旧会显示。此开关仅应用于选择题和判断题的详情设置。</a:t>
            </a:r>
          </a:p>
        </p:txBody>
      </p:sp>
      <p:grpSp>
        <p:nvGrpSpPr>
          <p:cNvPr id="26626" name="组合 10">
            <a:extLst>
              <a:ext uri="{FF2B5EF4-FFF2-40B4-BE49-F238E27FC236}">
                <a16:creationId xmlns:a16="http://schemas.microsoft.com/office/drawing/2014/main" id="{552CF9C9-63B5-4CD2-84AE-8C3F887F6F49}"/>
              </a:ext>
            </a:extLst>
          </p:cNvPr>
          <p:cNvGrpSpPr>
            <a:grpSpLocks/>
          </p:cNvGrpSpPr>
          <p:nvPr/>
        </p:nvGrpSpPr>
        <p:grpSpPr bwMode="auto">
          <a:xfrm>
            <a:off x="1554956" y="1439466"/>
            <a:ext cx="1914525" cy="2624138"/>
            <a:chOff x="2104521" y="1892808"/>
            <a:chExt cx="3403050" cy="4663440"/>
          </a:xfrm>
        </p:grpSpPr>
        <p:pic>
          <p:nvPicPr>
            <p:cNvPr id="26627" name="图片 11">
              <a:extLst>
                <a:ext uri="{FF2B5EF4-FFF2-40B4-BE49-F238E27FC236}">
                  <a16:creationId xmlns:a16="http://schemas.microsoft.com/office/drawing/2014/main" id="{A5E8D7C4-CA8A-421C-A896-707A9BE81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521" y="1892808"/>
              <a:ext cx="3403050" cy="46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FC52CF5-53EF-427C-A525-F858E658F897}"/>
                </a:ext>
              </a:extLst>
            </p:cNvPr>
            <p:cNvSpPr/>
            <p:nvPr/>
          </p:nvSpPr>
          <p:spPr>
            <a:xfrm>
              <a:off x="4851510" y="3098870"/>
              <a:ext cx="647595" cy="33008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761" noProof="1"/>
            </a:p>
          </p:txBody>
        </p:sp>
      </p:grpSp>
      <p:grpSp>
        <p:nvGrpSpPr>
          <p:cNvPr id="26629" name="组合 13">
            <a:extLst>
              <a:ext uri="{FF2B5EF4-FFF2-40B4-BE49-F238E27FC236}">
                <a16:creationId xmlns:a16="http://schemas.microsoft.com/office/drawing/2014/main" id="{0159738D-0FD8-4486-B63C-50CCDAF08D83}"/>
              </a:ext>
            </a:extLst>
          </p:cNvPr>
          <p:cNvGrpSpPr>
            <a:grpSpLocks/>
          </p:cNvGrpSpPr>
          <p:nvPr/>
        </p:nvGrpSpPr>
        <p:grpSpPr bwMode="auto">
          <a:xfrm>
            <a:off x="3676650" y="1439466"/>
            <a:ext cx="1914525" cy="2624138"/>
            <a:chOff x="5807841" y="1892808"/>
            <a:chExt cx="3403050" cy="4663440"/>
          </a:xfrm>
        </p:grpSpPr>
        <p:pic>
          <p:nvPicPr>
            <p:cNvPr id="26630" name="图片 14">
              <a:extLst>
                <a:ext uri="{FF2B5EF4-FFF2-40B4-BE49-F238E27FC236}">
                  <a16:creationId xmlns:a16="http://schemas.microsoft.com/office/drawing/2014/main" id="{8B1E15C7-EDD0-4D72-8D91-2586E8F1A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841" y="1892808"/>
              <a:ext cx="3403050" cy="46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833D9CF-705E-4B51-9585-947AD6CCBA3B}"/>
                </a:ext>
              </a:extLst>
            </p:cNvPr>
            <p:cNvSpPr/>
            <p:nvPr/>
          </p:nvSpPr>
          <p:spPr>
            <a:xfrm>
              <a:off x="6019473" y="3354893"/>
              <a:ext cx="620084" cy="39144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761" noProof="1"/>
            </a:p>
          </p:txBody>
        </p:sp>
      </p:grpSp>
      <p:pic>
        <p:nvPicPr>
          <p:cNvPr id="26632" name="图片 16">
            <a:extLst>
              <a:ext uri="{FF2B5EF4-FFF2-40B4-BE49-F238E27FC236}">
                <a16:creationId xmlns:a16="http://schemas.microsoft.com/office/drawing/2014/main" id="{8F574FB1-1D2C-4733-9428-EB67E3CB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44" y="1437085"/>
            <a:ext cx="1903810" cy="26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0AFFBB85-5029-45AA-97B6-F136F48A46D1}"/>
              </a:ext>
            </a:extLst>
          </p:cNvPr>
          <p:cNvSpPr/>
          <p:nvPr/>
        </p:nvSpPr>
        <p:spPr>
          <a:xfrm>
            <a:off x="5901928" y="2482454"/>
            <a:ext cx="214313" cy="2190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26634" name="文本框 18">
            <a:extLst>
              <a:ext uri="{FF2B5EF4-FFF2-40B4-BE49-F238E27FC236}">
                <a16:creationId xmlns:a16="http://schemas.microsoft.com/office/drawing/2014/main" id="{FC4F0641-0952-43F1-934C-B323FEE1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979" y="4063604"/>
            <a:ext cx="963725" cy="196208"/>
          </a:xfrm>
          <a:prstGeom prst="rect">
            <a:avLst/>
          </a:prstGeom>
          <a:noFill/>
          <a:ln w="15875">
            <a:solidFill>
              <a:srgbClr val="A6A6A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67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开启详情的页面显示</a:t>
            </a:r>
          </a:p>
        </p:txBody>
      </p:sp>
      <p:sp>
        <p:nvSpPr>
          <p:cNvPr id="26635" name="文本框 19">
            <a:extLst>
              <a:ext uri="{FF2B5EF4-FFF2-40B4-BE49-F238E27FC236}">
                <a16:creationId xmlns:a16="http://schemas.microsoft.com/office/drawing/2014/main" id="{3C666E8F-CA4F-4832-8BC5-19D3B262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985" y="4080272"/>
            <a:ext cx="963725" cy="196208"/>
          </a:xfrm>
          <a:prstGeom prst="rect">
            <a:avLst/>
          </a:prstGeom>
          <a:noFill/>
          <a:ln w="15875">
            <a:solidFill>
              <a:srgbClr val="A6A6A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675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关闭详情的页面显示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EFF5C80-7B5D-4423-94C5-A7D9F2C3A9D9}"/>
              </a:ext>
            </a:extLst>
          </p:cNvPr>
          <p:cNvSpPr/>
          <p:nvPr/>
        </p:nvSpPr>
        <p:spPr>
          <a:xfrm>
            <a:off x="7464029" y="708422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Rectangle 47">
            <a:extLst>
              <a:ext uri="{FF2B5EF4-FFF2-40B4-BE49-F238E27FC236}">
                <a16:creationId xmlns:a16="http://schemas.microsoft.com/office/drawing/2014/main" id="{6D64B067-B1DB-40A6-BEBA-E510705F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课堂测验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8">
            <a:extLst>
              <a:ext uri="{FF2B5EF4-FFF2-40B4-BE49-F238E27FC236}">
                <a16:creationId xmlns:a16="http://schemas.microsoft.com/office/drawing/2014/main" id="{EEF4BEFE-928D-4F99-8AD3-6B6C7BCB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1379935"/>
            <a:ext cx="2082404" cy="28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图片 9">
            <a:extLst>
              <a:ext uri="{FF2B5EF4-FFF2-40B4-BE49-F238E27FC236}">
                <a16:creationId xmlns:a16="http://schemas.microsoft.com/office/drawing/2014/main" id="{B71F3FEC-17B9-4B6A-997A-155E2E96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29" y="1379935"/>
            <a:ext cx="2082403" cy="28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11">
            <a:extLst>
              <a:ext uri="{FF2B5EF4-FFF2-40B4-BE49-F238E27FC236}">
                <a16:creationId xmlns:a16="http://schemas.microsoft.com/office/drawing/2014/main" id="{910BAC55-54FB-45E7-93E4-0AC3580C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369" y="1012032"/>
            <a:ext cx="4856560" cy="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课堂测验再次下发：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当教师需要就同一知识点或者题目进行测试时，无需再次编辑选项，直接点击下图中的再次下发按钮，即可将刚刚的测验题目进行重复下发，进行二次测验。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52F65D4-9F06-45B2-AB45-71507B86889C}"/>
              </a:ext>
            </a:extLst>
          </p:cNvPr>
          <p:cNvSpPr/>
          <p:nvPr/>
        </p:nvSpPr>
        <p:spPr>
          <a:xfrm>
            <a:off x="3092054" y="4015978"/>
            <a:ext cx="391715" cy="1464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5F48A7F-3559-4A35-88F4-E90B00E3BD87}"/>
              </a:ext>
            </a:extLst>
          </p:cNvPr>
          <p:cNvSpPr/>
          <p:nvPr/>
        </p:nvSpPr>
        <p:spPr>
          <a:xfrm>
            <a:off x="7464029" y="708422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id="{A875A619-F659-46EE-9FB7-1B6A7C82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3577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975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课堂测验</a:t>
            </a:r>
            <a:endParaRPr lang="zh-CN" altLang="en-US" sz="975" noProof="1">
              <a:solidFill>
                <a:schemeClr val="tx1"/>
              </a:solidFill>
            </a:endParaRPr>
          </a:p>
          <a:p>
            <a:endParaRPr lang="zh-CN" altLang="en-US" sz="975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9">
            <a:extLst>
              <a:ext uri="{FF2B5EF4-FFF2-40B4-BE49-F238E27FC236}">
                <a16:creationId xmlns:a16="http://schemas.microsoft.com/office/drawing/2014/main" id="{A9651CF7-8D84-4978-9AE4-526C62AB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170385"/>
            <a:ext cx="5343525" cy="2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课堂测验查看：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课堂测试结束之后，可以直接点击题目详情，界面将弹出题目截图，可直接通过截图和测验详情复习测试知识点。</a:t>
            </a:r>
          </a:p>
        </p:txBody>
      </p:sp>
      <p:grpSp>
        <p:nvGrpSpPr>
          <p:cNvPr id="28674" name="组合 10">
            <a:extLst>
              <a:ext uri="{FF2B5EF4-FFF2-40B4-BE49-F238E27FC236}">
                <a16:creationId xmlns:a16="http://schemas.microsoft.com/office/drawing/2014/main" id="{C3397141-1FFB-4A10-8723-6EF89D53F796}"/>
              </a:ext>
            </a:extLst>
          </p:cNvPr>
          <p:cNvGrpSpPr>
            <a:grpSpLocks/>
          </p:cNvGrpSpPr>
          <p:nvPr/>
        </p:nvGrpSpPr>
        <p:grpSpPr bwMode="auto">
          <a:xfrm>
            <a:off x="1478757" y="1437085"/>
            <a:ext cx="1999060" cy="2721769"/>
            <a:chOff x="7846502" y="1552182"/>
            <a:chExt cx="3553908" cy="4837263"/>
          </a:xfrm>
        </p:grpSpPr>
        <p:pic>
          <p:nvPicPr>
            <p:cNvPr id="28675" name="图片 11">
              <a:extLst>
                <a:ext uri="{FF2B5EF4-FFF2-40B4-BE49-F238E27FC236}">
                  <a16:creationId xmlns:a16="http://schemas.microsoft.com/office/drawing/2014/main" id="{27D843D5-9222-464D-9772-C05FA73D7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502" y="1552182"/>
              <a:ext cx="3553908" cy="483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2C1B51D-DF3C-4216-862D-535B6B877C26}"/>
                </a:ext>
              </a:extLst>
            </p:cNvPr>
            <p:cNvSpPr/>
            <p:nvPr/>
          </p:nvSpPr>
          <p:spPr>
            <a:xfrm>
              <a:off x="10970723" y="3649175"/>
              <a:ext cx="383120" cy="27720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761" noProof="1"/>
            </a:p>
          </p:txBody>
        </p:sp>
      </p:grpSp>
      <p:pic>
        <p:nvPicPr>
          <p:cNvPr id="28677" name="图片 13">
            <a:extLst>
              <a:ext uri="{FF2B5EF4-FFF2-40B4-BE49-F238E27FC236}">
                <a16:creationId xmlns:a16="http://schemas.microsoft.com/office/drawing/2014/main" id="{23015FCC-972D-4DAD-9A27-B4E7D8E3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47" y="1493044"/>
            <a:ext cx="4351734" cy="26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2C20BA19-2703-41FF-831F-F5F03535933C}"/>
              </a:ext>
            </a:extLst>
          </p:cNvPr>
          <p:cNvSpPr/>
          <p:nvPr/>
        </p:nvSpPr>
        <p:spPr>
          <a:xfrm>
            <a:off x="7464029" y="708422"/>
            <a:ext cx="369094" cy="375047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CE1F1DC3-79F5-45BC-B6B7-622167D80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3577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975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课堂测验</a:t>
            </a:r>
            <a:endParaRPr lang="zh-CN" altLang="en-US" sz="975" noProof="1">
              <a:solidFill>
                <a:schemeClr val="tx1"/>
              </a:solidFill>
            </a:endParaRPr>
          </a:p>
          <a:p>
            <a:endParaRPr lang="zh-CN" altLang="en-US" sz="975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8">
            <a:extLst>
              <a:ext uri="{FF2B5EF4-FFF2-40B4-BE49-F238E27FC236}">
                <a16:creationId xmlns:a16="http://schemas.microsoft.com/office/drawing/2014/main" id="{49C5647A-E557-4BCF-9810-D21A10F0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04" y="1462088"/>
            <a:ext cx="1771650" cy="24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图片 9">
            <a:extLst>
              <a:ext uri="{FF2B5EF4-FFF2-40B4-BE49-F238E27FC236}">
                <a16:creationId xmlns:a16="http://schemas.microsoft.com/office/drawing/2014/main" id="{488852E4-5C5B-48F0-93AA-8C08B74D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72" y="1456135"/>
            <a:ext cx="1365647" cy="24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组合 11">
            <a:extLst>
              <a:ext uri="{FF2B5EF4-FFF2-40B4-BE49-F238E27FC236}">
                <a16:creationId xmlns:a16="http://schemas.microsoft.com/office/drawing/2014/main" id="{B359963A-CE7B-4D61-9574-D08D00593007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921921"/>
            <a:ext cx="2743200" cy="541430"/>
            <a:chOff x="175491" y="5691335"/>
            <a:chExt cx="4876800" cy="962540"/>
          </a:xfrm>
        </p:grpSpPr>
        <p:sp>
          <p:nvSpPr>
            <p:cNvPr id="29700" name="文本框 12">
              <a:extLst>
                <a:ext uri="{FF2B5EF4-FFF2-40B4-BE49-F238E27FC236}">
                  <a16:creationId xmlns:a16="http://schemas.microsoft.com/office/drawing/2014/main" id="{4D8B14C9-0C8E-46F8-B381-DB566BAF7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91" y="5691335"/>
              <a:ext cx="4876800" cy="96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教师点击“讨论”来到讨论界面，可以开启和关闭课堂讨论。如果关闭，则学生无法输入文字信息和发送弹幕。还可以控制弹幕是否显示发送人名称。</a:t>
              </a: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04E84806-F67A-4CC9-A0AD-2A8D1666C8F5}"/>
                </a:ext>
              </a:extLst>
            </p:cNvPr>
            <p:cNvSpPr/>
            <p:nvPr/>
          </p:nvSpPr>
          <p:spPr>
            <a:xfrm>
              <a:off x="410442" y="5731552"/>
              <a:ext cx="283633" cy="28363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1</a:t>
              </a:r>
              <a:endParaRPr lang="zh-CN" altLang="en-US" sz="761" noProof="1"/>
            </a:p>
          </p:txBody>
        </p:sp>
      </p:grpSp>
      <p:grpSp>
        <p:nvGrpSpPr>
          <p:cNvPr id="29702" name="组合 14">
            <a:extLst>
              <a:ext uri="{FF2B5EF4-FFF2-40B4-BE49-F238E27FC236}">
                <a16:creationId xmlns:a16="http://schemas.microsoft.com/office/drawing/2014/main" id="{2B23CC16-1D24-45D8-AD79-6422A546C450}"/>
              </a:ext>
            </a:extLst>
          </p:cNvPr>
          <p:cNvGrpSpPr>
            <a:grpSpLocks/>
          </p:cNvGrpSpPr>
          <p:nvPr/>
        </p:nvGrpSpPr>
        <p:grpSpPr bwMode="auto">
          <a:xfrm>
            <a:off x="4482703" y="3902869"/>
            <a:ext cx="3013472" cy="385618"/>
            <a:chOff x="3137242" y="5691334"/>
            <a:chExt cx="5357881" cy="685971"/>
          </a:xfrm>
        </p:grpSpPr>
        <p:sp>
          <p:nvSpPr>
            <p:cNvPr id="29703" name="文本框 15">
              <a:extLst>
                <a:ext uri="{FF2B5EF4-FFF2-40B4-BE49-F238E27FC236}">
                  <a16:creationId xmlns:a16="http://schemas.microsoft.com/office/drawing/2014/main" id="{FBFD7343-46C7-4F63-86EB-70C7D075C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2" y="5691334"/>
              <a:ext cx="5357881" cy="68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“弹”按钮如果是灰色，学生发送的内容为讨论，显示在讨论面板中。如果点亮“弹”字按钮，学生发送的内容则为弹幕，在教师屏上呈现。</a:t>
              </a:r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7E67C469-64C9-41F2-A86E-CC6980178608}"/>
                </a:ext>
              </a:extLst>
            </p:cNvPr>
            <p:cNvSpPr/>
            <p:nvPr/>
          </p:nvSpPr>
          <p:spPr>
            <a:xfrm>
              <a:off x="3331997" y="5731577"/>
              <a:ext cx="283665" cy="28381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61" noProof="1"/>
                <a:t>2</a:t>
              </a:r>
              <a:endParaRPr lang="zh-CN" altLang="en-US" sz="761" noProof="1"/>
            </a:p>
          </p:txBody>
        </p:sp>
      </p:grpSp>
      <p:sp>
        <p:nvSpPr>
          <p:cNvPr id="29705" name="文本框 17">
            <a:extLst>
              <a:ext uri="{FF2B5EF4-FFF2-40B4-BE49-F238E27FC236}">
                <a16:creationId xmlns:a16="http://schemas.microsoft.com/office/drawing/2014/main" id="{09719E62-9DD5-4B1F-9DCF-13015076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1035844"/>
            <a:ext cx="4858941" cy="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课堂讨论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融合互动讨论、文字弹幕为一体的师生信息互动版块，学生和教师能够直接文字交流。讨论功能默认关闭，教师开启之后，学生就可以通过小程序发送弹幕和讨论。快捷弹幕词云可以让学生更快表达自己对知识点的掌握情况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74DC9EE-FD07-4E40-9CE3-DA258A08462F}"/>
              </a:ext>
            </a:extLst>
          </p:cNvPr>
          <p:cNvSpPr/>
          <p:nvPr/>
        </p:nvSpPr>
        <p:spPr>
          <a:xfrm>
            <a:off x="3586163" y="1659732"/>
            <a:ext cx="229791" cy="3024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A9312A4-2E8F-4568-9753-E3344FDA2895}"/>
              </a:ext>
            </a:extLst>
          </p:cNvPr>
          <p:cNvSpPr/>
          <p:nvPr/>
        </p:nvSpPr>
        <p:spPr>
          <a:xfrm>
            <a:off x="6023372" y="3696891"/>
            <a:ext cx="175022" cy="1869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pic>
        <p:nvPicPr>
          <p:cNvPr id="29708" name="图片 20">
            <a:extLst>
              <a:ext uri="{FF2B5EF4-FFF2-40B4-BE49-F238E27FC236}">
                <a16:creationId xmlns:a16="http://schemas.microsoft.com/office/drawing/2014/main" id="{DB882020-4C81-4BAC-82B9-3328DBAB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91" y="1460897"/>
            <a:ext cx="1365647" cy="24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1FF49E4-FB61-489D-87BA-1A92CBCA277F}"/>
              </a:ext>
            </a:extLst>
          </p:cNvPr>
          <p:cNvSpPr/>
          <p:nvPr/>
        </p:nvSpPr>
        <p:spPr>
          <a:xfrm>
            <a:off x="4458891" y="3540919"/>
            <a:ext cx="1365647" cy="1869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noProof="1"/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FF8E7D17-4E02-4290-8614-3C35A11DE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课堂讨论与弹幕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13485A3-3311-4ECA-B4B7-FF1BD2424D05}"/>
              </a:ext>
            </a:extLst>
          </p:cNvPr>
          <p:cNvSpPr/>
          <p:nvPr/>
        </p:nvSpPr>
        <p:spPr>
          <a:xfrm>
            <a:off x="7434263" y="791766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2">
            <a:extLst>
              <a:ext uri="{FF2B5EF4-FFF2-40B4-BE49-F238E27FC236}">
                <a16:creationId xmlns:a16="http://schemas.microsoft.com/office/drawing/2014/main" id="{C6EC640C-F9D7-4602-8936-8AA196E4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09701"/>
            <a:ext cx="4564856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图片 23">
            <a:extLst>
              <a:ext uri="{FF2B5EF4-FFF2-40B4-BE49-F238E27FC236}">
                <a16:creationId xmlns:a16="http://schemas.microsoft.com/office/drawing/2014/main" id="{CF4B13C9-0D11-45A5-B5B7-243D1C21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35" y="1409701"/>
            <a:ext cx="1804988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7">
            <a:extLst>
              <a:ext uri="{FF2B5EF4-FFF2-40B4-BE49-F238E27FC236}">
                <a16:creationId xmlns:a16="http://schemas.microsoft.com/office/drawing/2014/main" id="{803596B2-CBC8-4E03-A7F0-C94C6ACD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课堂讨论与弹幕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87C2244-AA59-4E53-BE53-87EAEEC7E3C3}"/>
              </a:ext>
            </a:extLst>
          </p:cNvPr>
          <p:cNvSpPr txBox="1"/>
          <p:nvPr/>
        </p:nvSpPr>
        <p:spPr>
          <a:xfrm>
            <a:off x="1625204" y="1164432"/>
            <a:ext cx="408384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788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弹幕</a:t>
            </a:r>
            <a:endParaRPr lang="zh-CN" altLang="en-US" sz="788" noProof="1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E15347C-FA3A-4111-92F5-E0FE5F15E187}"/>
              </a:ext>
            </a:extLst>
          </p:cNvPr>
          <p:cNvSpPr/>
          <p:nvPr/>
        </p:nvSpPr>
        <p:spPr>
          <a:xfrm>
            <a:off x="6028135" y="2402682"/>
            <a:ext cx="178594" cy="2262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61" b="1" noProof="1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19855D3-371B-4E4E-A2C5-7374AFE42CB0}"/>
              </a:ext>
            </a:extLst>
          </p:cNvPr>
          <p:cNvSpPr/>
          <p:nvPr/>
        </p:nvSpPr>
        <p:spPr>
          <a:xfrm>
            <a:off x="7434263" y="791766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7">
            <a:extLst>
              <a:ext uri="{FF2B5EF4-FFF2-40B4-BE49-F238E27FC236}">
                <a16:creationId xmlns:a16="http://schemas.microsoft.com/office/drawing/2014/main" id="{65D38725-8BE2-455C-8F92-47C16813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157" y="836484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照片墙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grpSp>
        <p:nvGrpSpPr>
          <p:cNvPr id="31746" name="组合 3">
            <a:extLst>
              <a:ext uri="{FF2B5EF4-FFF2-40B4-BE49-F238E27FC236}">
                <a16:creationId xmlns:a16="http://schemas.microsoft.com/office/drawing/2014/main" id="{C246F0FA-E998-4D1F-BB83-5DAB151F438E}"/>
              </a:ext>
            </a:extLst>
          </p:cNvPr>
          <p:cNvGrpSpPr>
            <a:grpSpLocks/>
          </p:cNvGrpSpPr>
          <p:nvPr/>
        </p:nvGrpSpPr>
        <p:grpSpPr bwMode="auto">
          <a:xfrm>
            <a:off x="1477566" y="3895723"/>
            <a:ext cx="1797844" cy="385618"/>
            <a:chOff x="175491" y="5691335"/>
            <a:chExt cx="3218722" cy="736528"/>
          </a:xfrm>
        </p:grpSpPr>
        <p:sp>
          <p:nvSpPr>
            <p:cNvPr id="31747" name="文本框 4">
              <a:extLst>
                <a:ext uri="{FF2B5EF4-FFF2-40B4-BE49-F238E27FC236}">
                  <a16:creationId xmlns:a16="http://schemas.microsoft.com/office/drawing/2014/main" id="{2F5B39E0-CF61-472D-AE0D-9F775C9B8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91" y="5691335"/>
              <a:ext cx="3218722" cy="73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学生点开“加号”按钮，打开拓展功能栏，点击“拍照上传”按钮。</a:t>
              </a:r>
            </a:p>
          </p:txBody>
        </p:sp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E5AD500B-6E43-4B79-A42A-369323C4AFB9}"/>
                </a:ext>
              </a:extLst>
            </p:cNvPr>
            <p:cNvSpPr/>
            <p:nvPr/>
          </p:nvSpPr>
          <p:spPr>
            <a:xfrm>
              <a:off x="409967" y="5732269"/>
              <a:ext cx="283503" cy="28198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675" noProof="1"/>
                <a:t>1</a:t>
              </a:r>
              <a:endParaRPr lang="zh-CN" altLang="en-US" sz="675" noProof="1"/>
            </a:p>
          </p:txBody>
        </p:sp>
      </p:grpSp>
      <p:sp>
        <p:nvSpPr>
          <p:cNvPr id="31749" name="文本框 6">
            <a:extLst>
              <a:ext uri="{FF2B5EF4-FFF2-40B4-BE49-F238E27FC236}">
                <a16:creationId xmlns:a16="http://schemas.microsoft.com/office/drawing/2014/main" id="{CF10D0F5-AA5D-4802-9748-026A2044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147" y="1095376"/>
            <a:ext cx="6081713" cy="22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学生拍照上传：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学生可以将课下作业和课堂作业通过拍照上传的方式，发送到</a:t>
            </a:r>
            <a:r>
              <a:rPr lang="en-US" altLang="zh-CN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teacher</a:t>
            </a:r>
            <a:r>
              <a:rPr lang="zh-CN" altLang="en-US" sz="6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的照片墙上，教师可以通过照片墙和电脑批注功能点评学生作业。</a:t>
            </a:r>
          </a:p>
        </p:txBody>
      </p:sp>
      <p:pic>
        <p:nvPicPr>
          <p:cNvPr id="31750" name="图片 7">
            <a:extLst>
              <a:ext uri="{FF2B5EF4-FFF2-40B4-BE49-F238E27FC236}">
                <a16:creationId xmlns:a16="http://schemas.microsoft.com/office/drawing/2014/main" id="{3B75BA0B-52C9-49E1-B224-368C3E3CA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85" y="1403748"/>
            <a:ext cx="1348978" cy="23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8">
            <a:extLst>
              <a:ext uri="{FF2B5EF4-FFF2-40B4-BE49-F238E27FC236}">
                <a16:creationId xmlns:a16="http://schemas.microsoft.com/office/drawing/2014/main" id="{8B5C9445-1CFE-4871-8479-A8E5B8B7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54" y="1356123"/>
            <a:ext cx="1348978" cy="23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E8CAD4E-AEC0-49DD-961B-B4E197D43E85}"/>
              </a:ext>
            </a:extLst>
          </p:cNvPr>
          <p:cNvSpPr/>
          <p:nvPr/>
        </p:nvSpPr>
        <p:spPr>
          <a:xfrm>
            <a:off x="2820591" y="3559969"/>
            <a:ext cx="179784" cy="194072"/>
          </a:xfrm>
          <a:prstGeom prst="rect">
            <a:avLst/>
          </a:prstGeom>
          <a:noFill/>
          <a:ln w="38100"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grpSp>
        <p:nvGrpSpPr>
          <p:cNvPr id="31753" name="组合 10">
            <a:extLst>
              <a:ext uri="{FF2B5EF4-FFF2-40B4-BE49-F238E27FC236}">
                <a16:creationId xmlns:a16="http://schemas.microsoft.com/office/drawing/2014/main" id="{0C3EFCBD-B992-413B-8E48-EC423302F550}"/>
              </a:ext>
            </a:extLst>
          </p:cNvPr>
          <p:cNvGrpSpPr>
            <a:grpSpLocks/>
          </p:cNvGrpSpPr>
          <p:nvPr/>
        </p:nvGrpSpPr>
        <p:grpSpPr bwMode="auto">
          <a:xfrm>
            <a:off x="3899297" y="1413273"/>
            <a:ext cx="1266825" cy="2397919"/>
            <a:chOff x="4878907" y="1454130"/>
            <a:chExt cx="2459576" cy="4372579"/>
          </a:xfrm>
        </p:grpSpPr>
        <p:pic>
          <p:nvPicPr>
            <p:cNvPr id="31754" name="图片 11">
              <a:extLst>
                <a:ext uri="{FF2B5EF4-FFF2-40B4-BE49-F238E27FC236}">
                  <a16:creationId xmlns:a16="http://schemas.microsoft.com/office/drawing/2014/main" id="{C18C226C-5DE7-4B5C-B09A-8E458656B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907" y="1454130"/>
              <a:ext cx="2459576" cy="437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F1F5986-9132-4A97-8CD4-D5DB87AC0387}"/>
                </a:ext>
              </a:extLst>
            </p:cNvPr>
            <p:cNvSpPr/>
            <p:nvPr/>
          </p:nvSpPr>
          <p:spPr>
            <a:xfrm>
              <a:off x="6825301" y="1612619"/>
              <a:ext cx="513182" cy="332178"/>
            </a:xfrm>
            <a:prstGeom prst="rect">
              <a:avLst/>
            </a:prstGeom>
            <a:noFill/>
            <a:ln w="38100"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 noProof="1"/>
            </a:p>
          </p:txBody>
        </p:sp>
      </p:grpSp>
      <p:grpSp>
        <p:nvGrpSpPr>
          <p:cNvPr id="31756" name="组合 13">
            <a:extLst>
              <a:ext uri="{FF2B5EF4-FFF2-40B4-BE49-F238E27FC236}">
                <a16:creationId xmlns:a16="http://schemas.microsoft.com/office/drawing/2014/main" id="{7701244C-57BE-4DC6-A0F3-693DED965995}"/>
              </a:ext>
            </a:extLst>
          </p:cNvPr>
          <p:cNvGrpSpPr>
            <a:grpSpLocks/>
          </p:cNvGrpSpPr>
          <p:nvPr/>
        </p:nvGrpSpPr>
        <p:grpSpPr bwMode="auto">
          <a:xfrm>
            <a:off x="3545682" y="3890961"/>
            <a:ext cx="1989535" cy="385618"/>
            <a:chOff x="3137243" y="5691334"/>
            <a:chExt cx="3373213" cy="734227"/>
          </a:xfrm>
        </p:grpSpPr>
        <p:sp>
          <p:nvSpPr>
            <p:cNvPr id="31757" name="文本框 14">
              <a:extLst>
                <a:ext uri="{FF2B5EF4-FFF2-40B4-BE49-F238E27FC236}">
                  <a16:creationId xmlns:a16="http://schemas.microsoft.com/office/drawing/2014/main" id="{A1E77285-074D-49DB-8D3A-9A65667A9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3373213" cy="73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可以点击拍照，直接现场拍照上传，也可以选择手机上的相册，任选一张照片进行上传。</a:t>
              </a:r>
            </a:p>
          </p:txBody>
        </p: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9E144DFC-15F4-4EED-84C8-821A9D6A21DF}"/>
                </a:ext>
              </a:extLst>
            </p:cNvPr>
            <p:cNvSpPr/>
            <p:nvPr/>
          </p:nvSpPr>
          <p:spPr>
            <a:xfrm>
              <a:off x="3331036" y="5732140"/>
              <a:ext cx="284634" cy="28337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675" noProof="1"/>
                <a:t>2</a:t>
              </a:r>
              <a:endParaRPr lang="zh-CN" altLang="en-US" sz="675" noProof="1"/>
            </a:p>
          </p:txBody>
        </p:sp>
      </p:grpSp>
      <p:grpSp>
        <p:nvGrpSpPr>
          <p:cNvPr id="31759" name="组合 16">
            <a:extLst>
              <a:ext uri="{FF2B5EF4-FFF2-40B4-BE49-F238E27FC236}">
                <a16:creationId xmlns:a16="http://schemas.microsoft.com/office/drawing/2014/main" id="{DA4C5A32-E80B-4BD1-9F4C-00061179062A}"/>
              </a:ext>
            </a:extLst>
          </p:cNvPr>
          <p:cNvGrpSpPr>
            <a:grpSpLocks/>
          </p:cNvGrpSpPr>
          <p:nvPr/>
        </p:nvGrpSpPr>
        <p:grpSpPr bwMode="auto">
          <a:xfrm>
            <a:off x="5760244" y="3840954"/>
            <a:ext cx="1944291" cy="385618"/>
            <a:chOff x="3137243" y="5691334"/>
            <a:chExt cx="3373213" cy="736528"/>
          </a:xfrm>
        </p:grpSpPr>
        <p:sp>
          <p:nvSpPr>
            <p:cNvPr id="31760" name="文本框 17">
              <a:extLst>
                <a:ext uri="{FF2B5EF4-FFF2-40B4-BE49-F238E27FC236}">
                  <a16:creationId xmlns:a16="http://schemas.microsoft.com/office/drawing/2014/main" id="{956E63A6-0179-4879-B808-401F7D0B5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43" y="5691334"/>
              <a:ext cx="3373213" cy="73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75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上传完毕之后，学生可以在图库栏中查看自己上传过的图片记录。</a:t>
              </a:r>
            </a:p>
          </p:txBody>
        </p:sp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E57BC114-D70D-45DF-8015-E8684EC086AE}"/>
                </a:ext>
              </a:extLst>
            </p:cNvPr>
            <p:cNvSpPr/>
            <p:nvPr/>
          </p:nvSpPr>
          <p:spPr>
            <a:xfrm>
              <a:off x="3331414" y="5732268"/>
              <a:ext cx="282995" cy="28198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675" noProof="1"/>
                <a:t>3</a:t>
              </a:r>
              <a:endParaRPr lang="zh-CN" altLang="en-US" sz="675" noProof="1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5293DFD4-43FE-440C-9574-640A75FAD0E8}"/>
              </a:ext>
            </a:extLst>
          </p:cNvPr>
          <p:cNvSpPr/>
          <p:nvPr/>
        </p:nvSpPr>
        <p:spPr>
          <a:xfrm>
            <a:off x="2763442" y="3165873"/>
            <a:ext cx="248840" cy="215503"/>
          </a:xfrm>
          <a:prstGeom prst="rect">
            <a:avLst/>
          </a:prstGeom>
          <a:noFill/>
          <a:ln w="38100"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9376C30-B615-4CA1-897F-6EA24519AFFB}"/>
              </a:ext>
            </a:extLst>
          </p:cNvPr>
          <p:cNvSpPr/>
          <p:nvPr/>
        </p:nvSpPr>
        <p:spPr>
          <a:xfrm>
            <a:off x="7434263" y="791766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7">
            <a:extLst>
              <a:ext uri="{FF2B5EF4-FFF2-40B4-BE49-F238E27FC236}">
                <a16:creationId xmlns:a16="http://schemas.microsoft.com/office/drawing/2014/main" id="{3E0718F7-F15B-4565-AECE-2E678F229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157" y="836484"/>
            <a:ext cx="1402556" cy="3577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975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照片墙</a:t>
            </a:r>
            <a:endParaRPr lang="zh-CN" altLang="en-US" sz="975" noProof="1">
              <a:solidFill>
                <a:schemeClr val="tx1"/>
              </a:solidFill>
            </a:endParaRPr>
          </a:p>
          <a:p>
            <a:endParaRPr lang="zh-CN" altLang="en-US" sz="975" noProof="1">
              <a:solidFill>
                <a:schemeClr val="tx1"/>
              </a:solidFill>
            </a:endParaRPr>
          </a:p>
        </p:txBody>
      </p:sp>
      <p:pic>
        <p:nvPicPr>
          <p:cNvPr id="32770" name="图片 2">
            <a:extLst>
              <a:ext uri="{FF2B5EF4-FFF2-40B4-BE49-F238E27FC236}">
                <a16:creationId xmlns:a16="http://schemas.microsoft.com/office/drawing/2014/main" id="{76D8CFB8-2E63-4F50-9DCC-90CA94BF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28" y="1208485"/>
            <a:ext cx="1900238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6B28056-EFB1-4E03-95F3-32182077F85B}"/>
              </a:ext>
            </a:extLst>
          </p:cNvPr>
          <p:cNvSpPr/>
          <p:nvPr/>
        </p:nvSpPr>
        <p:spPr>
          <a:xfrm>
            <a:off x="1915716" y="1572816"/>
            <a:ext cx="647700" cy="7560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grpSp>
        <p:nvGrpSpPr>
          <p:cNvPr id="32772" name="组合 4">
            <a:extLst>
              <a:ext uri="{FF2B5EF4-FFF2-40B4-BE49-F238E27FC236}">
                <a16:creationId xmlns:a16="http://schemas.microsoft.com/office/drawing/2014/main" id="{6719BE2E-65CF-4F02-A78A-E9B8104FE4A1}"/>
              </a:ext>
            </a:extLst>
          </p:cNvPr>
          <p:cNvGrpSpPr>
            <a:grpSpLocks/>
          </p:cNvGrpSpPr>
          <p:nvPr/>
        </p:nvGrpSpPr>
        <p:grpSpPr bwMode="auto">
          <a:xfrm>
            <a:off x="1601391" y="3971929"/>
            <a:ext cx="5292328" cy="223459"/>
            <a:chOff x="951138" y="6002099"/>
            <a:chExt cx="11431752" cy="446518"/>
          </a:xfrm>
        </p:grpSpPr>
        <p:sp>
          <p:nvSpPr>
            <p:cNvPr id="32773" name="文本框 5">
              <a:extLst>
                <a:ext uri="{FF2B5EF4-FFF2-40B4-BE49-F238E27FC236}">
                  <a16:creationId xmlns:a16="http://schemas.microsoft.com/office/drawing/2014/main" id="{D4337F3B-A545-4D4E-ADC3-BAD706A84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968" y="6002099"/>
              <a:ext cx="11144922" cy="44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75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教师点击照片墙即可查看学生上传的照片，点击图片可以放大图片。点击画笔工具，还能够对图片进行标注和点评。</a:t>
              </a:r>
            </a:p>
          </p:txBody>
        </p: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63340805-DDE4-46CA-87BC-6B72155DEC7C}"/>
                </a:ext>
              </a:extLst>
            </p:cNvPr>
            <p:cNvSpPr/>
            <p:nvPr/>
          </p:nvSpPr>
          <p:spPr>
            <a:xfrm>
              <a:off x="951138" y="6047303"/>
              <a:ext cx="282901" cy="28311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750" noProof="1"/>
                <a:t>4</a:t>
              </a:r>
              <a:endParaRPr lang="zh-CN" altLang="en-US" sz="750" noProof="1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513599B-61F7-4EA3-943E-07A5730BC9B4}"/>
              </a:ext>
            </a:extLst>
          </p:cNvPr>
          <p:cNvSpPr/>
          <p:nvPr/>
        </p:nvSpPr>
        <p:spPr>
          <a:xfrm>
            <a:off x="1454944" y="3142060"/>
            <a:ext cx="219075" cy="22979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2776" name="图片 8">
            <a:extLst>
              <a:ext uri="{FF2B5EF4-FFF2-40B4-BE49-F238E27FC236}">
                <a16:creationId xmlns:a16="http://schemas.microsoft.com/office/drawing/2014/main" id="{F0339AC4-4804-44EC-9B86-333DA8E3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44" y="1238250"/>
            <a:ext cx="4345781" cy="26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523CFF7-6328-498F-BD12-9FF91CC5803E}"/>
              </a:ext>
            </a:extLst>
          </p:cNvPr>
          <p:cNvSpPr/>
          <p:nvPr/>
        </p:nvSpPr>
        <p:spPr>
          <a:xfrm>
            <a:off x="4737498" y="3676650"/>
            <a:ext cx="215503" cy="1916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F6A39C3-27CF-4636-B138-24C6958925BC}"/>
              </a:ext>
            </a:extLst>
          </p:cNvPr>
          <p:cNvSpPr/>
          <p:nvPr/>
        </p:nvSpPr>
        <p:spPr>
          <a:xfrm>
            <a:off x="7434263" y="791766"/>
            <a:ext cx="369094" cy="376238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02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47">
            <a:extLst>
              <a:ext uri="{FF2B5EF4-FFF2-40B4-BE49-F238E27FC236}">
                <a16:creationId xmlns:a16="http://schemas.microsoft.com/office/drawing/2014/main" id="{542D47B0-D495-45AD-BB47-142CC592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1402556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结束授课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pic>
        <p:nvPicPr>
          <p:cNvPr id="33794" name="图片 15">
            <a:extLst>
              <a:ext uri="{FF2B5EF4-FFF2-40B4-BE49-F238E27FC236}">
                <a16:creationId xmlns:a16="http://schemas.microsoft.com/office/drawing/2014/main" id="{982F4152-98FA-4C40-BE45-53674365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79" y="2247900"/>
            <a:ext cx="2000250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连接符: 曲线 16">
            <a:extLst>
              <a:ext uri="{FF2B5EF4-FFF2-40B4-BE49-F238E27FC236}">
                <a16:creationId xmlns:a16="http://schemas.microsoft.com/office/drawing/2014/main" id="{A48238D3-3C0D-4019-88BB-3F0AB566D734}"/>
              </a:ext>
            </a:extLst>
          </p:cNvPr>
          <p:cNvCxnSpPr/>
          <p:nvPr/>
        </p:nvCxnSpPr>
        <p:spPr>
          <a:xfrm>
            <a:off x="2951560" y="1762125"/>
            <a:ext cx="1026319" cy="673894"/>
          </a:xfrm>
          <a:prstGeom prst="curvedConnector3">
            <a:avLst/>
          </a:prstGeom>
          <a:ln w="508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文本框 17">
            <a:extLst>
              <a:ext uri="{FF2B5EF4-FFF2-40B4-BE49-F238E27FC236}">
                <a16:creationId xmlns:a16="http://schemas.microsoft.com/office/drawing/2014/main" id="{39C1FD0A-439A-4EEF-9038-51D47603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282" y="1545431"/>
            <a:ext cx="4642247" cy="27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下课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0D8181-7CE7-4BF2-BF16-E2C06EC1DDD0}"/>
              </a:ext>
            </a:extLst>
          </p:cNvPr>
          <p:cNvSpPr txBox="1"/>
          <p:nvPr/>
        </p:nvSpPr>
        <p:spPr>
          <a:xfrm>
            <a:off x="857879" y="251438"/>
            <a:ext cx="28211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/>
              <a:t>智慧黑板使用：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1846DD-0A50-41A3-ACE0-902E6529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9" y="672901"/>
            <a:ext cx="7685088" cy="43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>
            <a:extLst>
              <a:ext uri="{FF2B5EF4-FFF2-40B4-BE49-F238E27FC236}">
                <a16:creationId xmlns:a16="http://schemas.microsoft.com/office/drawing/2014/main" id="{A5C7CF8E-3B6D-4931-BD92-0CBAA78E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42" y="831532"/>
            <a:ext cx="2381726" cy="35779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975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研讨智慧教室功能的使用</a:t>
            </a:r>
            <a:endParaRPr lang="zh-CN" altLang="en-US" sz="975" noProof="1">
              <a:solidFill>
                <a:schemeClr val="tx1"/>
              </a:solidFill>
            </a:endParaRPr>
          </a:p>
          <a:p>
            <a:endParaRPr lang="zh-CN" altLang="en-US" sz="975" noProof="1">
              <a:solidFill>
                <a:schemeClr val="tx1"/>
              </a:solidFill>
            </a:endParaRPr>
          </a:p>
        </p:txBody>
      </p:sp>
      <p:pic>
        <p:nvPicPr>
          <p:cNvPr id="37890" name="图片 13">
            <a:extLst>
              <a:ext uri="{FF2B5EF4-FFF2-40B4-BE49-F238E27FC236}">
                <a16:creationId xmlns:a16="http://schemas.microsoft.com/office/drawing/2014/main" id="{11A383A7-C86E-4840-95F6-61390258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07" y="1982391"/>
            <a:ext cx="1440656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组合 14">
            <a:extLst>
              <a:ext uri="{FF2B5EF4-FFF2-40B4-BE49-F238E27FC236}">
                <a16:creationId xmlns:a16="http://schemas.microsoft.com/office/drawing/2014/main" id="{A726CE32-28AE-4FB2-8F40-1CD4A028CBA6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063353"/>
            <a:ext cx="941283" cy="900113"/>
            <a:chOff x="-4015005" y="2114622"/>
            <a:chExt cx="1742137" cy="166727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04DA291-A07A-4860-B1AD-64B1D1187499}"/>
                </a:ext>
              </a:extLst>
            </p:cNvPr>
            <p:cNvSpPr txBox="1"/>
            <p:nvPr/>
          </p:nvSpPr>
          <p:spPr>
            <a:xfrm>
              <a:off x="-4015005" y="2114622"/>
              <a:ext cx="1742137" cy="381726"/>
            </a:xfrm>
            <a:prstGeom prst="rect">
              <a:avLst/>
            </a:prstGeom>
            <a:noFill/>
            <a:ln w="15875">
              <a:solidFill>
                <a:srgbClr val="FE6030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r>
                <a:rPr lang="zh-CN" altLang="en-US" sz="73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功能面板隐藏状态</a:t>
              </a: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9A3DB78-ED38-43DD-8AC6-02980EA8D1E9}"/>
                </a:ext>
              </a:extLst>
            </p:cNvPr>
            <p:cNvCxnSpPr>
              <a:stCxn id="16" idx="1"/>
            </p:cNvCxnSpPr>
            <p:nvPr/>
          </p:nvCxnSpPr>
          <p:spPr>
            <a:xfrm>
              <a:off x="-4015005" y="2305485"/>
              <a:ext cx="8814" cy="1476416"/>
            </a:xfrm>
            <a:prstGeom prst="line">
              <a:avLst/>
            </a:prstGeom>
            <a:ln w="15875">
              <a:solidFill>
                <a:srgbClr val="FE60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4" name="组合 17">
            <a:extLst>
              <a:ext uri="{FF2B5EF4-FFF2-40B4-BE49-F238E27FC236}">
                <a16:creationId xmlns:a16="http://schemas.microsoft.com/office/drawing/2014/main" id="{30B95A27-2826-4CDA-8D39-F1FB2E80DDE5}"/>
              </a:ext>
            </a:extLst>
          </p:cNvPr>
          <p:cNvGrpSpPr>
            <a:grpSpLocks/>
          </p:cNvGrpSpPr>
          <p:nvPr/>
        </p:nvGrpSpPr>
        <p:grpSpPr bwMode="auto">
          <a:xfrm>
            <a:off x="5757862" y="1539479"/>
            <a:ext cx="941283" cy="523875"/>
            <a:chOff x="2614212" y="3232525"/>
            <a:chExt cx="1742137" cy="96836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A55E79A-E16D-4F00-AC0A-14C997E0785F}"/>
                </a:ext>
              </a:extLst>
            </p:cNvPr>
            <p:cNvSpPr txBox="1"/>
            <p:nvPr/>
          </p:nvSpPr>
          <p:spPr>
            <a:xfrm>
              <a:off x="2614212" y="3232525"/>
              <a:ext cx="1742137" cy="380934"/>
            </a:xfrm>
            <a:prstGeom prst="rect">
              <a:avLst/>
            </a:prstGeom>
            <a:noFill/>
            <a:ln w="15875">
              <a:solidFill>
                <a:srgbClr val="FE6030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r>
                <a:rPr lang="zh-CN" altLang="en-US" sz="73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全部功能展开状态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B310331-CF89-4588-97D5-16A0798A3CB6}"/>
                </a:ext>
              </a:extLst>
            </p:cNvPr>
            <p:cNvCxnSpPr>
              <a:stCxn id="19" idx="1"/>
            </p:cNvCxnSpPr>
            <p:nvPr/>
          </p:nvCxnSpPr>
          <p:spPr>
            <a:xfrm>
              <a:off x="2614212" y="3422992"/>
              <a:ext cx="0" cy="777893"/>
            </a:xfrm>
            <a:prstGeom prst="line">
              <a:avLst/>
            </a:prstGeom>
            <a:ln w="15875">
              <a:solidFill>
                <a:srgbClr val="FE60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897" name="图片 20">
            <a:extLst>
              <a:ext uri="{FF2B5EF4-FFF2-40B4-BE49-F238E27FC236}">
                <a16:creationId xmlns:a16="http://schemas.microsoft.com/office/drawing/2014/main" id="{C9B69267-6E7E-405C-993E-7DDAECE1C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98" y="2893219"/>
            <a:ext cx="205978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图片 21">
            <a:extLst>
              <a:ext uri="{FF2B5EF4-FFF2-40B4-BE49-F238E27FC236}">
                <a16:creationId xmlns:a16="http://schemas.microsoft.com/office/drawing/2014/main" id="{DC6FD623-F9E4-4BD1-980F-0088317C8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6" y="2314575"/>
            <a:ext cx="1439466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9" name="组合 22">
            <a:extLst>
              <a:ext uri="{FF2B5EF4-FFF2-40B4-BE49-F238E27FC236}">
                <a16:creationId xmlns:a16="http://schemas.microsoft.com/office/drawing/2014/main" id="{79B787E7-2B9A-46FF-A077-573AC9A8313D}"/>
              </a:ext>
            </a:extLst>
          </p:cNvPr>
          <p:cNvGrpSpPr>
            <a:grpSpLocks/>
          </p:cNvGrpSpPr>
          <p:nvPr/>
        </p:nvGrpSpPr>
        <p:grpSpPr bwMode="auto">
          <a:xfrm>
            <a:off x="3646886" y="1653779"/>
            <a:ext cx="941283" cy="735806"/>
            <a:chOff x="-4015005" y="2114622"/>
            <a:chExt cx="1742138" cy="136211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C41429F-8FDB-4163-A4BE-DAAE343E951E}"/>
                </a:ext>
              </a:extLst>
            </p:cNvPr>
            <p:cNvSpPr txBox="1"/>
            <p:nvPr/>
          </p:nvSpPr>
          <p:spPr>
            <a:xfrm>
              <a:off x="-4015005" y="2114622"/>
              <a:ext cx="1742138" cy="381498"/>
            </a:xfrm>
            <a:prstGeom prst="rect">
              <a:avLst/>
            </a:prstGeom>
            <a:noFill/>
            <a:ln w="15875">
              <a:solidFill>
                <a:srgbClr val="FE6030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r>
                <a:rPr lang="zh-CN" altLang="en-US" sz="73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功能面板展开状态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BDE4C1A-AE34-4424-8B8F-137164CF0EAF}"/>
                </a:ext>
              </a:extLst>
            </p:cNvPr>
            <p:cNvCxnSpPr>
              <a:stCxn id="24" idx="1"/>
            </p:cNvCxnSpPr>
            <p:nvPr/>
          </p:nvCxnSpPr>
          <p:spPr>
            <a:xfrm>
              <a:off x="-4015005" y="2305371"/>
              <a:ext cx="0" cy="1171370"/>
            </a:xfrm>
            <a:prstGeom prst="line">
              <a:avLst/>
            </a:prstGeom>
            <a:ln w="15875">
              <a:solidFill>
                <a:srgbClr val="FE603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2" name="Rectangle 47">
            <a:extLst>
              <a:ext uri="{FF2B5EF4-FFF2-40B4-BE49-F238E27FC236}">
                <a16:creationId xmlns:a16="http://schemas.microsoft.com/office/drawing/2014/main" id="{BF75A5D5-E873-406B-B702-31EEC6AE1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117" y="1401366"/>
            <a:ext cx="1955006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9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辅助教学软件</a:t>
            </a:r>
            <a:r>
              <a:rPr lang="en-US" altLang="zh-CN" sz="9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(Teacher)</a:t>
            </a:r>
            <a:endParaRPr lang="zh-CN" altLang="en-US" sz="97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7">
            <a:extLst>
              <a:ext uri="{FF2B5EF4-FFF2-40B4-BE49-F238E27FC236}">
                <a16:creationId xmlns:a16="http://schemas.microsoft.com/office/drawing/2014/main" id="{7CBE157A-B900-48BC-932B-D7132A85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316832"/>
            <a:ext cx="673894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9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无线投屏</a:t>
            </a:r>
            <a:endParaRPr lang="zh-CN" altLang="en-US" sz="975" dirty="0">
              <a:solidFill>
                <a:schemeClr val="tx1"/>
              </a:solidFill>
            </a:endParaRPr>
          </a:p>
        </p:txBody>
      </p:sp>
      <p:pic>
        <p:nvPicPr>
          <p:cNvPr id="38914" name="图片 3">
            <a:extLst>
              <a:ext uri="{FF2B5EF4-FFF2-40B4-BE49-F238E27FC236}">
                <a16:creationId xmlns:a16="http://schemas.microsoft.com/office/drawing/2014/main" id="{34164B3F-F08C-4F4F-BC43-22AB2C27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03" y="1237060"/>
            <a:ext cx="45946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F7D93F-DC3F-4219-8675-114E2A836533}"/>
              </a:ext>
            </a:extLst>
          </p:cNvPr>
          <p:cNvSpPr txBox="1"/>
          <p:nvPr/>
        </p:nvSpPr>
        <p:spPr>
          <a:xfrm>
            <a:off x="1656159" y="3821615"/>
            <a:ext cx="5831681" cy="576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67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教师及学生可以将自己的手机或者电脑投屏到大屏幕上。点击 “</a:t>
            </a:r>
            <a:r>
              <a:rPr lang="zh-CN" altLang="en-US" sz="825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投屏</a:t>
            </a:r>
            <a:r>
              <a:rPr lang="zh-CN" altLang="en-US" sz="67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”将弹出投屏窗口，一个窗口可投屏一路信号，最多支持四路信号同时投屏。</a:t>
            </a:r>
            <a:endParaRPr lang="en-US" altLang="zh-CN" sz="675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28588" indent="-1285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67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安卓手机找到“</a:t>
            </a:r>
            <a:r>
              <a:rPr lang="en-US" altLang="zh-CN" sz="67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Teacher</a:t>
            </a:r>
            <a:r>
              <a:rPr lang="zh-CN" altLang="en-US" sz="67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屏”（投屏信号名称：教室号</a:t>
            </a:r>
            <a:r>
              <a:rPr lang="en-US" altLang="zh-CN" sz="67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67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老师）点击连接，苹果手机需在局域网范围内方可实现连接。</a:t>
            </a:r>
            <a:endParaRPr lang="zh-CN" altLang="en-US" sz="649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F11694-1ADB-4F30-B9E1-AEA45E5F8C10}"/>
              </a:ext>
            </a:extLst>
          </p:cNvPr>
          <p:cNvSpPr/>
          <p:nvPr/>
        </p:nvSpPr>
        <p:spPr>
          <a:xfrm>
            <a:off x="6462712" y="2651523"/>
            <a:ext cx="205979" cy="210740"/>
          </a:xfrm>
          <a:prstGeom prst="rect">
            <a:avLst/>
          </a:prstGeom>
          <a:noFill/>
          <a:ln w="38100"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739" noProof="1"/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FAF4496E-2DBC-4819-B12E-2A9DF479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2190497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研讨智慧教室功能的使用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DD219D-BD31-4210-935F-D36652775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" t="2611" r="3179" b="6000"/>
          <a:stretch/>
        </p:blipFill>
        <p:spPr>
          <a:xfrm>
            <a:off x="1485899" y="1903383"/>
            <a:ext cx="2188366" cy="2542089"/>
          </a:xfrm>
          <a:prstGeom prst="rect">
            <a:avLst/>
          </a:prstGeom>
        </p:spPr>
      </p:pic>
      <p:sp>
        <p:nvSpPr>
          <p:cNvPr id="8" name="Rectangle 47">
            <a:extLst>
              <a:ext uri="{FF2B5EF4-FFF2-40B4-BE49-F238E27FC236}">
                <a16:creationId xmlns:a16="http://schemas.microsoft.com/office/drawing/2014/main" id="{E32EA9F4-8DFD-4345-955E-61A2CF3D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2946581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研讨智慧教室功能的使用</a:t>
            </a:r>
            <a:r>
              <a:rPr lang="en-US" altLang="zh-CN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广播功能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grpSp>
        <p:nvGrpSpPr>
          <p:cNvPr id="39939" name="组合 10">
            <a:extLst>
              <a:ext uri="{FF2B5EF4-FFF2-40B4-BE49-F238E27FC236}">
                <a16:creationId xmlns:a16="http://schemas.microsoft.com/office/drawing/2014/main" id="{931AB823-A3EB-4BD1-A379-8A7003250DF9}"/>
              </a:ext>
            </a:extLst>
          </p:cNvPr>
          <p:cNvGrpSpPr>
            <a:grpSpLocks/>
          </p:cNvGrpSpPr>
          <p:nvPr/>
        </p:nvGrpSpPr>
        <p:grpSpPr bwMode="auto">
          <a:xfrm>
            <a:off x="81732" y="2182895"/>
            <a:ext cx="1369220" cy="430631"/>
            <a:chOff x="623835" y="1067652"/>
            <a:chExt cx="2535161" cy="79661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060B703-8D68-497A-9AA3-8CF61D3F6EEA}"/>
                </a:ext>
              </a:extLst>
            </p:cNvPr>
            <p:cNvSpPr txBox="1"/>
            <p:nvPr/>
          </p:nvSpPr>
          <p:spPr bwMode="auto">
            <a:xfrm>
              <a:off x="623837" y="1067652"/>
              <a:ext cx="2535159" cy="38122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3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小组广播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6BE3C74-2212-496C-9B73-13665B80E76A}"/>
                </a:ext>
              </a:extLst>
            </p:cNvPr>
            <p:cNvSpPr txBox="1"/>
            <p:nvPr/>
          </p:nvSpPr>
          <p:spPr>
            <a:xfrm>
              <a:off x="623835" y="1448877"/>
              <a:ext cx="2535159" cy="415387"/>
            </a:xfrm>
            <a:prstGeom prst="rect">
              <a:avLst/>
            </a:prstGeom>
            <a:noFill/>
            <a:ln w="28575">
              <a:noFill/>
              <a:prstDash val="sysDot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将教师屏画面广播给任一小组屏</a:t>
              </a:r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6741377-3D02-4551-97E2-62767FBE7608}"/>
              </a:ext>
            </a:extLst>
          </p:cNvPr>
          <p:cNvCxnSpPr>
            <a:cxnSpLocks/>
          </p:cNvCxnSpPr>
          <p:nvPr/>
        </p:nvCxnSpPr>
        <p:spPr>
          <a:xfrm>
            <a:off x="1135260" y="2467541"/>
            <a:ext cx="701277" cy="161055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6" name="图片 75">
            <a:extLst>
              <a:ext uri="{FF2B5EF4-FFF2-40B4-BE49-F238E27FC236}">
                <a16:creationId xmlns:a16="http://schemas.microsoft.com/office/drawing/2014/main" id="{1529844A-19B1-4BFE-B303-4DC0B58DA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32" y="1675950"/>
            <a:ext cx="5038308" cy="28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DD219D-BD31-4210-935F-D36652775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" t="2611" r="3179" b="6000"/>
          <a:stretch/>
        </p:blipFill>
        <p:spPr>
          <a:xfrm>
            <a:off x="1485899" y="1903383"/>
            <a:ext cx="2188366" cy="2542089"/>
          </a:xfrm>
          <a:prstGeom prst="rect">
            <a:avLst/>
          </a:prstGeom>
        </p:spPr>
      </p:pic>
      <p:sp>
        <p:nvSpPr>
          <p:cNvPr id="8" name="Rectangle 47">
            <a:extLst>
              <a:ext uri="{FF2B5EF4-FFF2-40B4-BE49-F238E27FC236}">
                <a16:creationId xmlns:a16="http://schemas.microsoft.com/office/drawing/2014/main" id="{E32EA9F4-8DFD-4345-955E-61A2CF3D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2946581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研讨智慧教室功能的使用</a:t>
            </a:r>
            <a:r>
              <a:rPr lang="en-US" altLang="zh-CN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示范功能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grpSp>
        <p:nvGrpSpPr>
          <p:cNvPr id="39939" name="组合 10">
            <a:extLst>
              <a:ext uri="{FF2B5EF4-FFF2-40B4-BE49-F238E27FC236}">
                <a16:creationId xmlns:a16="http://schemas.microsoft.com/office/drawing/2014/main" id="{931AB823-A3EB-4BD1-A379-8A7003250DF9}"/>
              </a:ext>
            </a:extLst>
          </p:cNvPr>
          <p:cNvGrpSpPr>
            <a:grpSpLocks/>
          </p:cNvGrpSpPr>
          <p:nvPr/>
        </p:nvGrpSpPr>
        <p:grpSpPr bwMode="auto">
          <a:xfrm>
            <a:off x="81733" y="2182895"/>
            <a:ext cx="1386692" cy="430631"/>
            <a:chOff x="623837" y="1067652"/>
            <a:chExt cx="2567511" cy="79661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060B703-8D68-497A-9AA3-8CF61D3F6EEA}"/>
                </a:ext>
              </a:extLst>
            </p:cNvPr>
            <p:cNvSpPr txBox="1"/>
            <p:nvPr/>
          </p:nvSpPr>
          <p:spPr bwMode="auto">
            <a:xfrm>
              <a:off x="623837" y="1067652"/>
              <a:ext cx="2535159" cy="38122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3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小组示范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6BE3C74-2212-496C-9B73-13665B80E76A}"/>
                </a:ext>
              </a:extLst>
            </p:cNvPr>
            <p:cNvSpPr txBox="1"/>
            <p:nvPr/>
          </p:nvSpPr>
          <p:spPr>
            <a:xfrm>
              <a:off x="656189" y="1448877"/>
              <a:ext cx="2535159" cy="415387"/>
            </a:xfrm>
            <a:prstGeom prst="rect">
              <a:avLst/>
            </a:prstGeom>
            <a:noFill/>
            <a:ln w="28575">
              <a:noFill/>
              <a:prstDash val="sysDot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将小组画面示范给任一屏幕上</a:t>
              </a:r>
            </a:p>
          </p:txBody>
        </p:sp>
      </p:grp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4DB4F74-40AB-4367-AA77-6DAC02E83B85}"/>
              </a:ext>
            </a:extLst>
          </p:cNvPr>
          <p:cNvCxnSpPr/>
          <p:nvPr/>
        </p:nvCxnSpPr>
        <p:spPr>
          <a:xfrm>
            <a:off x="1260987" y="2440858"/>
            <a:ext cx="1047136" cy="150433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340B9CD1-5FC6-48BE-ACD6-8EABBA190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79" y="1600814"/>
            <a:ext cx="5057170" cy="28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DD219D-BD31-4210-935F-D36652775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" t="2611" r="3179" b="6000"/>
          <a:stretch/>
        </p:blipFill>
        <p:spPr>
          <a:xfrm>
            <a:off x="1485899" y="1903383"/>
            <a:ext cx="2188366" cy="2542089"/>
          </a:xfrm>
          <a:prstGeom prst="rect">
            <a:avLst/>
          </a:prstGeom>
        </p:spPr>
      </p:pic>
      <p:sp>
        <p:nvSpPr>
          <p:cNvPr id="8" name="Rectangle 47">
            <a:extLst>
              <a:ext uri="{FF2B5EF4-FFF2-40B4-BE49-F238E27FC236}">
                <a16:creationId xmlns:a16="http://schemas.microsoft.com/office/drawing/2014/main" id="{E32EA9F4-8DFD-4345-955E-61A2CF3D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19" y="831379"/>
            <a:ext cx="2946581" cy="4154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研讨智慧教室功能的使用</a:t>
            </a:r>
            <a:r>
              <a:rPr lang="en-US" altLang="zh-CN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----</a:t>
            </a:r>
            <a:r>
              <a:rPr lang="zh-CN" altLang="en-US" sz="1350" b="1" noProof="1">
                <a:ln w="6350">
                  <a:noFill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对比功能</a:t>
            </a:r>
            <a:endParaRPr lang="zh-CN" altLang="en-US" sz="1350" noProof="1">
              <a:solidFill>
                <a:schemeClr val="tx1"/>
              </a:solidFill>
            </a:endParaRPr>
          </a:p>
          <a:p>
            <a:endParaRPr lang="zh-CN" altLang="en-US" sz="1350" noProof="1">
              <a:solidFill>
                <a:schemeClr val="tx1"/>
              </a:solidFill>
            </a:endParaRPr>
          </a:p>
        </p:txBody>
      </p:sp>
      <p:grpSp>
        <p:nvGrpSpPr>
          <p:cNvPr id="39939" name="组合 10">
            <a:extLst>
              <a:ext uri="{FF2B5EF4-FFF2-40B4-BE49-F238E27FC236}">
                <a16:creationId xmlns:a16="http://schemas.microsoft.com/office/drawing/2014/main" id="{931AB823-A3EB-4BD1-A379-8A7003250DF9}"/>
              </a:ext>
            </a:extLst>
          </p:cNvPr>
          <p:cNvGrpSpPr>
            <a:grpSpLocks/>
          </p:cNvGrpSpPr>
          <p:nvPr/>
        </p:nvGrpSpPr>
        <p:grpSpPr bwMode="auto">
          <a:xfrm>
            <a:off x="0" y="2182895"/>
            <a:ext cx="1557338" cy="580480"/>
            <a:chOff x="472505" y="1067652"/>
            <a:chExt cx="2883469" cy="107381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060B703-8D68-497A-9AA3-8CF61D3F6EEA}"/>
                </a:ext>
              </a:extLst>
            </p:cNvPr>
            <p:cNvSpPr txBox="1"/>
            <p:nvPr/>
          </p:nvSpPr>
          <p:spPr bwMode="auto">
            <a:xfrm>
              <a:off x="623837" y="1067652"/>
              <a:ext cx="2535159" cy="38122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3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小组对比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6BE3C74-2212-496C-9B73-13665B80E76A}"/>
                </a:ext>
              </a:extLst>
            </p:cNvPr>
            <p:cNvSpPr txBox="1"/>
            <p:nvPr/>
          </p:nvSpPr>
          <p:spPr>
            <a:xfrm>
              <a:off x="472505" y="1448877"/>
              <a:ext cx="2883469" cy="692588"/>
            </a:xfrm>
            <a:prstGeom prst="rect">
              <a:avLst/>
            </a:prstGeom>
            <a:noFill/>
            <a:ln w="28575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649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将两个小组的屏幕内容进行对比显示</a:t>
              </a:r>
            </a:p>
            <a:p>
              <a:pPr>
                <a:lnSpc>
                  <a:spcPct val="150000"/>
                </a:lnSpc>
              </a:pPr>
              <a:endParaRPr lang="zh-CN" altLang="en-US" sz="649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3E69D8C1-D26A-4D69-ABE3-00ED6B640764}"/>
              </a:ext>
            </a:extLst>
          </p:cNvPr>
          <p:cNvCxnSpPr/>
          <p:nvPr/>
        </p:nvCxnSpPr>
        <p:spPr>
          <a:xfrm>
            <a:off x="1450952" y="2388977"/>
            <a:ext cx="1292248" cy="149007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B67B5677-9D85-4718-9BE3-66FED259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12" y="1547813"/>
            <a:ext cx="5151394" cy="2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图片 9" descr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0" name="Rectangle 3"/>
          <p:cNvSpPr txBox="1"/>
          <p:nvPr/>
        </p:nvSpPr>
        <p:spPr>
          <a:xfrm>
            <a:off x="1891680" y="1860471"/>
            <a:ext cx="51414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 err="1"/>
              <a:t>感谢观看</a:t>
            </a:r>
            <a:r>
              <a:rPr lang="zh-CN" altLang="en-US" dirty="0"/>
              <a:t>！</a:t>
            </a:r>
            <a:endParaRPr dirty="0"/>
          </a:p>
        </p:txBody>
      </p:sp>
      <p:sp>
        <p:nvSpPr>
          <p:cNvPr id="1181" name="Rectangle 4"/>
          <p:cNvSpPr txBox="1"/>
          <p:nvPr/>
        </p:nvSpPr>
        <p:spPr>
          <a:xfrm>
            <a:off x="3826314" y="2569317"/>
            <a:ext cx="4807057" cy="34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algn="r" defTabSz="859536">
              <a:spcBef>
                <a:spcPts val="300"/>
              </a:spcBef>
              <a:defRPr sz="1316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 dirty="0"/>
          </a:p>
        </p:txBody>
      </p:sp>
      <p:sp>
        <p:nvSpPr>
          <p:cNvPr id="1182" name="直接连接符 5"/>
          <p:cNvSpPr/>
          <p:nvPr/>
        </p:nvSpPr>
        <p:spPr>
          <a:xfrm flipH="1" flipV="1">
            <a:off x="3923927" y="2486603"/>
            <a:ext cx="4617803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3" name="矩形 9"/>
          <p:cNvSpPr/>
          <p:nvPr/>
        </p:nvSpPr>
        <p:spPr>
          <a:xfrm>
            <a:off x="8727444" y="1898128"/>
            <a:ext cx="416557" cy="16097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/>
          </a:p>
        </p:txBody>
      </p:sp>
      <p:sp>
        <p:nvSpPr>
          <p:cNvPr id="1199" name="矩形 22"/>
          <p:cNvSpPr txBox="1"/>
          <p:nvPr/>
        </p:nvSpPr>
        <p:spPr>
          <a:xfrm>
            <a:off x="6451306" y="192106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>
                <a:solidFill>
                  <a:srgbClr val="F2F2F2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" grpId="2" animBg="1" advAuto="0"/>
      <p:bldP spid="1181" grpId="4" animBg="1" advAuto="0"/>
      <p:bldP spid="1182" grpId="3" animBg="1" advAuto="0"/>
      <p:bldP spid="118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0D8181-7CE7-4BF2-BF16-E2C06EC1DDD0}"/>
              </a:ext>
            </a:extLst>
          </p:cNvPr>
          <p:cNvSpPr txBox="1"/>
          <p:nvPr/>
        </p:nvSpPr>
        <p:spPr>
          <a:xfrm>
            <a:off x="857879" y="251438"/>
            <a:ext cx="28211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/>
              <a:t>智慧黑板使用：</a:t>
            </a:r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B6E69A-B5AA-4A79-B476-A841DD82E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4" y="672629"/>
            <a:ext cx="7488239" cy="42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组合 41"/>
          <p:cNvGrpSpPr/>
          <p:nvPr/>
        </p:nvGrpSpPr>
        <p:grpSpPr>
          <a:xfrm>
            <a:off x="-2" y="1846477"/>
            <a:ext cx="9144001" cy="1421737"/>
            <a:chOff x="0" y="194648"/>
            <a:chExt cx="9144000" cy="1421735"/>
          </a:xfrm>
        </p:grpSpPr>
        <p:sp>
          <p:nvSpPr>
            <p:cNvPr id="530" name="矩形 45"/>
            <p:cNvSpPr/>
            <p:nvPr/>
          </p:nvSpPr>
          <p:spPr>
            <a:xfrm>
              <a:off x="0" y="194648"/>
              <a:ext cx="9144000" cy="142173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文本框 6"/>
            <p:cNvSpPr txBox="1"/>
            <p:nvPr/>
          </p:nvSpPr>
          <p:spPr>
            <a:xfrm>
              <a:off x="1115616" y="246711"/>
              <a:ext cx="1322151" cy="1313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>
              <a:lvl1pPr>
                <a:defRPr sz="8000">
                  <a:solidFill>
                    <a:srgbClr val="F2F2F2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/>
              <a:endParaRPr dirty="0"/>
            </a:p>
          </p:txBody>
        </p:sp>
      </p:grpSp>
      <p:sp>
        <p:nvSpPr>
          <p:cNvPr id="534" name="TextBox 48"/>
          <p:cNvSpPr txBox="1"/>
          <p:nvPr/>
        </p:nvSpPr>
        <p:spPr>
          <a:xfrm>
            <a:off x="2977977" y="2243507"/>
            <a:ext cx="5050409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3600"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dirty="0"/>
              <a:t>IP</a:t>
            </a:r>
            <a:r>
              <a:rPr lang="zh-CN" altLang="en-US" dirty="0"/>
              <a:t>呼叫及</a:t>
            </a:r>
            <a:r>
              <a:rPr lang="en-US" altLang="zh-CN" dirty="0"/>
              <a:t>U</a:t>
            </a:r>
            <a:r>
              <a:rPr lang="zh-CN" altLang="en-US" dirty="0"/>
              <a:t>盘插口</a:t>
            </a:r>
            <a:endParaRPr dirty="0"/>
          </a:p>
        </p:txBody>
      </p:sp>
      <p:sp>
        <p:nvSpPr>
          <p:cNvPr id="550" name="矩形 24"/>
          <p:cNvSpPr txBox="1"/>
          <p:nvPr/>
        </p:nvSpPr>
        <p:spPr>
          <a:xfrm>
            <a:off x="3249415" y="3493037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4644008" y="3484572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4744275" y="3493037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矩形 24"/>
          <p:cNvSpPr txBox="1"/>
          <p:nvPr/>
        </p:nvSpPr>
        <p:spPr>
          <a:xfrm>
            <a:off x="3249415" y="3493037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4644008" y="3484572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4744275" y="3493037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9DFD08-3795-45E7-9409-E753BAB99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28472"/>
          <a:stretch/>
        </p:blipFill>
        <p:spPr>
          <a:xfrm>
            <a:off x="2265267" y="814386"/>
            <a:ext cx="4857750" cy="3679031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3DF00DD-2ACF-4AB0-99C3-9C00601356A2}"/>
              </a:ext>
            </a:extLst>
          </p:cNvPr>
          <p:cNvCxnSpPr/>
          <p:nvPr/>
        </p:nvCxnSpPr>
        <p:spPr>
          <a:xfrm>
            <a:off x="1335881" y="2971800"/>
            <a:ext cx="1850232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150B0E6-8C15-4004-906E-63FAB55EA999}"/>
              </a:ext>
            </a:extLst>
          </p:cNvPr>
          <p:cNvCxnSpPr/>
          <p:nvPr/>
        </p:nvCxnSpPr>
        <p:spPr>
          <a:xfrm flipV="1">
            <a:off x="5929313" y="2714625"/>
            <a:ext cx="1792637" cy="11700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682C05A8-0E66-4DC7-BD20-055433B5BDF0}"/>
              </a:ext>
            </a:extLst>
          </p:cNvPr>
          <p:cNvSpPr txBox="1"/>
          <p:nvPr/>
        </p:nvSpPr>
        <p:spPr>
          <a:xfrm>
            <a:off x="-23163" y="2776435"/>
            <a:ext cx="337899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           IP</a:t>
            </a: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对讲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dirty="0"/>
              <a:t>（如有问题直接按呼叫</a:t>
            </a:r>
            <a:r>
              <a:rPr lang="en-US" altLang="zh-CN" sz="1400" dirty="0"/>
              <a:t>CALL</a:t>
            </a:r>
            <a:r>
              <a:rPr lang="zh-CN" altLang="en-US" sz="1400" dirty="0"/>
              <a:t>）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C5AA0C0-33DC-4B3D-A3A2-412FEEEBF946}"/>
              </a:ext>
            </a:extLst>
          </p:cNvPr>
          <p:cNvSpPr txBox="1"/>
          <p:nvPr/>
        </p:nvSpPr>
        <p:spPr>
          <a:xfrm>
            <a:off x="7329393" y="2398385"/>
            <a:ext cx="337899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</a:t>
            </a:r>
            <a:r>
              <a: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盘插口</a:t>
            </a:r>
          </a:p>
        </p:txBody>
      </p:sp>
    </p:spTree>
    <p:extLst>
      <p:ext uri="{BB962C8B-B14F-4D97-AF65-F5344CB8AC3E}">
        <p14:creationId xmlns:p14="http://schemas.microsoft.com/office/powerpoint/2010/main" val="25933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组合 41"/>
          <p:cNvGrpSpPr/>
          <p:nvPr/>
        </p:nvGrpSpPr>
        <p:grpSpPr>
          <a:xfrm>
            <a:off x="-2" y="1846477"/>
            <a:ext cx="9144001" cy="1421737"/>
            <a:chOff x="0" y="194648"/>
            <a:chExt cx="9144000" cy="1421735"/>
          </a:xfrm>
        </p:grpSpPr>
        <p:sp>
          <p:nvSpPr>
            <p:cNvPr id="530" name="矩形 45"/>
            <p:cNvSpPr/>
            <p:nvPr/>
          </p:nvSpPr>
          <p:spPr>
            <a:xfrm>
              <a:off x="0" y="194648"/>
              <a:ext cx="9144000" cy="142173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文本框 6"/>
            <p:cNvSpPr txBox="1"/>
            <p:nvPr/>
          </p:nvSpPr>
          <p:spPr>
            <a:xfrm>
              <a:off x="1115616" y="246711"/>
              <a:ext cx="1322151" cy="1313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90" tIns="34290" rIns="34290" bIns="34290" numCol="1" anchor="t">
              <a:spAutoFit/>
            </a:bodyPr>
            <a:lstStyle>
              <a:lvl1pPr>
                <a:defRPr sz="8000">
                  <a:solidFill>
                    <a:srgbClr val="F2F2F2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/>
              <a:endParaRPr dirty="0"/>
            </a:p>
          </p:txBody>
        </p:sp>
      </p:grpSp>
      <p:sp>
        <p:nvSpPr>
          <p:cNvPr id="534" name="TextBox 48"/>
          <p:cNvSpPr txBox="1"/>
          <p:nvPr/>
        </p:nvSpPr>
        <p:spPr>
          <a:xfrm>
            <a:off x="2671541" y="2243507"/>
            <a:ext cx="5050409" cy="62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3600"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dirty="0"/>
              <a:t>常态化教室无线投屏</a:t>
            </a:r>
            <a:endParaRPr dirty="0"/>
          </a:p>
        </p:txBody>
      </p:sp>
      <p:sp>
        <p:nvSpPr>
          <p:cNvPr id="550" name="矩形 24"/>
          <p:cNvSpPr txBox="1"/>
          <p:nvPr/>
        </p:nvSpPr>
        <p:spPr>
          <a:xfrm>
            <a:off x="3249415" y="3493037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4644008" y="3484572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4744275" y="3493037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4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矩形 24"/>
          <p:cNvSpPr txBox="1"/>
          <p:nvPr/>
        </p:nvSpPr>
        <p:spPr>
          <a:xfrm>
            <a:off x="4220965" y="3728780"/>
            <a:ext cx="3808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sp>
        <p:nvSpPr>
          <p:cNvPr id="551" name="矩形 25"/>
          <p:cNvSpPr txBox="1"/>
          <p:nvPr/>
        </p:nvSpPr>
        <p:spPr>
          <a:xfrm>
            <a:off x="5615558" y="3720315"/>
            <a:ext cx="140679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552" name="矩形 26"/>
          <p:cNvSpPr txBox="1"/>
          <p:nvPr/>
        </p:nvSpPr>
        <p:spPr>
          <a:xfrm>
            <a:off x="5715825" y="3728780"/>
            <a:ext cx="29776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 algn="ctr">
              <a:buSzPct val="100000"/>
              <a:buChar char="●"/>
              <a:defRPr sz="2000">
                <a:solidFill>
                  <a:srgbClr val="002F51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546E8B-EFFC-4023-9399-12F44B768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35" y="1335881"/>
            <a:ext cx="4486656" cy="262890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C3F0EF04-607A-4265-8ACE-74D3A58573F0}"/>
              </a:ext>
            </a:extLst>
          </p:cNvPr>
          <p:cNvSpPr/>
          <p:nvPr/>
        </p:nvSpPr>
        <p:spPr>
          <a:xfrm>
            <a:off x="4718297" y="1890971"/>
            <a:ext cx="1494860" cy="82867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63B2CD1-8A99-41C5-BE6A-F43E310FA851}"/>
              </a:ext>
            </a:extLst>
          </p:cNvPr>
          <p:cNvCxnSpPr/>
          <p:nvPr/>
        </p:nvCxnSpPr>
        <p:spPr>
          <a:xfrm flipH="1">
            <a:off x="6213157" y="1690732"/>
            <a:ext cx="1450181" cy="55879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B4F150A-75E5-4579-8A3B-3017D551A2C3}"/>
              </a:ext>
            </a:extLst>
          </p:cNvPr>
          <p:cNvSpPr txBox="1"/>
          <p:nvPr/>
        </p:nvSpPr>
        <p:spPr>
          <a:xfrm>
            <a:off x="7663338" y="1486096"/>
            <a:ext cx="12787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点击</a:t>
            </a:r>
          </a:p>
        </p:txBody>
      </p:sp>
    </p:spTree>
    <p:extLst>
      <p:ext uri="{BB962C8B-B14F-4D97-AF65-F5344CB8AC3E}">
        <p14:creationId xmlns:p14="http://schemas.microsoft.com/office/powerpoint/2010/main" val="36096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cover/>
      </p:transition>
    </mc:Choice>
    <mc:Fallback xmlns="">
      <p:transition spd="slow" advTm="0">
        <p:cover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2"/>
      </a:accent1>
      <a:accent2>
        <a:srgbClr val="C4C7CB"/>
      </a:accent2>
      <a:accent3>
        <a:srgbClr val="7F7F7F"/>
      </a:accent3>
      <a:accent4>
        <a:srgbClr val="474747"/>
      </a:accent4>
      <a:accent5>
        <a:srgbClr val="373737"/>
      </a:accent5>
      <a:accent6>
        <a:srgbClr val="26262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2"/>
      </a:accent1>
      <a:accent2>
        <a:srgbClr val="C4C7CB"/>
      </a:accent2>
      <a:accent3>
        <a:srgbClr val="7F7F7F"/>
      </a:accent3>
      <a:accent4>
        <a:srgbClr val="474747"/>
      </a:accent4>
      <a:accent5>
        <a:srgbClr val="373737"/>
      </a:accent5>
      <a:accent6>
        <a:srgbClr val="26262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1955</Words>
  <Application>Microsoft Office PowerPoint</Application>
  <PresentationFormat>全屏显示(16:9)</PresentationFormat>
  <Paragraphs>168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3" baseType="lpstr">
      <vt:lpstr>ITC Avant Garde Std Bk</vt:lpstr>
      <vt:lpstr>楷体</vt:lpstr>
      <vt:lpstr>微软雅黑</vt:lpstr>
      <vt:lpstr>Arial</vt:lpstr>
      <vt:lpstr>Calibri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zhanghui</dc:creator>
  <cp:lastModifiedBy>zhanghui</cp:lastModifiedBy>
  <cp:revision>33</cp:revision>
  <dcterms:modified xsi:type="dcterms:W3CDTF">2022-03-03T10:51:30Z</dcterms:modified>
</cp:coreProperties>
</file>