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sldIdLst>
    <p:sldId id="652" r:id="rId2"/>
    <p:sldId id="1149" r:id="rId3"/>
    <p:sldId id="1137" r:id="rId4"/>
    <p:sldId id="1146" r:id="rId5"/>
    <p:sldId id="1172" r:id="rId6"/>
    <p:sldId id="1140" r:id="rId7"/>
    <p:sldId id="1141" r:id="rId8"/>
    <p:sldId id="1154" r:id="rId9"/>
    <p:sldId id="1162" r:id="rId1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42">
          <p15:clr>
            <a:srgbClr val="A4A3A4"/>
          </p15:clr>
        </p15:guide>
        <p15:guide id="2" pos="2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22B"/>
    <a:srgbClr val="E9A29B"/>
    <a:srgbClr val="0000FF"/>
    <a:srgbClr val="FCEBE8"/>
    <a:srgbClr val="A63838"/>
    <a:srgbClr val="A40000"/>
    <a:srgbClr val="D07676"/>
    <a:srgbClr val="C2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6" autoAdjust="0"/>
    <p:restoredTop sz="90777" autoAdjust="0"/>
  </p:normalViewPr>
  <p:slideViewPr>
    <p:cSldViewPr>
      <p:cViewPr varScale="1">
        <p:scale>
          <a:sx n="102" d="100"/>
          <a:sy n="102" d="100"/>
        </p:scale>
        <p:origin x="1564" y="84"/>
      </p:cViewPr>
      <p:guideLst>
        <p:guide orient="horz" pos="2342"/>
        <p:guide pos="28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916FAAE-5919-42F4-B216-903198A7A7F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40963" name="Rectangle 3">
            <a:extLst>
              <a:ext uri="{FF2B5EF4-FFF2-40B4-BE49-F238E27FC236}">
                <a16:creationId xmlns:a16="http://schemas.microsoft.com/office/drawing/2014/main" id="{4E1191B0-EB79-42CF-AA0F-3E20A5BA284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Arial" panose="020B0604020202020204" pitchFamily="34" charset="0"/>
              </a:defRPr>
            </a:lvl1pPr>
          </a:lstStyle>
          <a:p>
            <a:pPr>
              <a:defRPr/>
            </a:pPr>
            <a:endParaRPr lang="en-US" altLang="zh-CN"/>
          </a:p>
        </p:txBody>
      </p:sp>
      <p:sp>
        <p:nvSpPr>
          <p:cNvPr id="13316" name="Rectangle 4">
            <a:extLst>
              <a:ext uri="{FF2B5EF4-FFF2-40B4-BE49-F238E27FC236}">
                <a16:creationId xmlns:a16="http://schemas.microsoft.com/office/drawing/2014/main" id="{15EB8722-45F8-4A8F-84B8-36F2EDAAB52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a:extLst>
              <a:ext uri="{FF2B5EF4-FFF2-40B4-BE49-F238E27FC236}">
                <a16:creationId xmlns:a16="http://schemas.microsoft.com/office/drawing/2014/main" id="{DA9A9FAE-03B4-4D44-9DB5-E0F306D3826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0966" name="Rectangle 6">
            <a:extLst>
              <a:ext uri="{FF2B5EF4-FFF2-40B4-BE49-F238E27FC236}">
                <a16:creationId xmlns:a16="http://schemas.microsoft.com/office/drawing/2014/main" id="{0195348B-C524-458D-A819-40EA787CD86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atin typeface="Arial" panose="020B0604020202020204" pitchFamily="34" charset="0"/>
              </a:defRPr>
            </a:lvl1pPr>
          </a:lstStyle>
          <a:p>
            <a:pPr>
              <a:defRPr/>
            </a:pPr>
            <a:endParaRPr lang="en-US" altLang="zh-CN"/>
          </a:p>
        </p:txBody>
      </p:sp>
      <p:sp>
        <p:nvSpPr>
          <p:cNvPr id="40967" name="Rectangle 7">
            <a:extLst>
              <a:ext uri="{FF2B5EF4-FFF2-40B4-BE49-F238E27FC236}">
                <a16:creationId xmlns:a16="http://schemas.microsoft.com/office/drawing/2014/main" id="{577D918D-6FFA-43A8-AE06-EABF23D29A1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atin typeface="Arial" panose="020B0604020202020204" pitchFamily="34" charset="0"/>
              </a:defRPr>
            </a:lvl1pPr>
          </a:lstStyle>
          <a:p>
            <a:fld id="{A7E30FBB-9FE1-4342-BE71-4E8F4386481E}"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a:extLst>
              <a:ext uri="{FF2B5EF4-FFF2-40B4-BE49-F238E27FC236}">
                <a16:creationId xmlns:a16="http://schemas.microsoft.com/office/drawing/2014/main" id="{B7821916-E5B5-427A-82F5-AEF5BA81DCA8}"/>
              </a:ext>
            </a:extLst>
          </p:cNvPr>
          <p:cNvSpPr>
            <a:spLocks noGrp="1" noRot="1" noChangeAspect="1" noChangeArrowheads="1" noTextEdit="1"/>
          </p:cNvSpPr>
          <p:nvPr>
            <p:ph type="sldImg"/>
          </p:nvPr>
        </p:nvSpPr>
        <p:spPr>
          <a:ln/>
        </p:spPr>
      </p:sp>
      <p:sp>
        <p:nvSpPr>
          <p:cNvPr id="18435" name="备注占位符 2">
            <a:extLst>
              <a:ext uri="{FF2B5EF4-FFF2-40B4-BE49-F238E27FC236}">
                <a16:creationId xmlns:a16="http://schemas.microsoft.com/office/drawing/2014/main" id="{59B1E97E-9ACA-4BF0-9061-E90E1BD7A1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安徽建筑大学安全工程专业隶属土木工程学院安全工程系， </a:t>
            </a:r>
            <a:r>
              <a:rPr lang="en-US" altLang="zh-CN"/>
              <a:t>2005 </a:t>
            </a:r>
            <a:r>
              <a:rPr lang="zh-CN" altLang="en-US"/>
              <a:t>年 </a:t>
            </a:r>
            <a:r>
              <a:rPr lang="en-US" altLang="zh-CN"/>
              <a:t>9 </a:t>
            </a:r>
            <a:r>
              <a:rPr lang="zh-CN" altLang="en-US"/>
              <a:t>月开始招</a:t>
            </a:r>
            <a:br>
              <a:rPr lang="zh-CN" altLang="en-US"/>
            </a:br>
            <a:r>
              <a:rPr lang="zh-CN" altLang="en-US"/>
              <a:t>生， 平均招生 </a:t>
            </a:r>
            <a:r>
              <a:rPr lang="en-US" altLang="zh-CN"/>
              <a:t>80 </a:t>
            </a:r>
            <a:r>
              <a:rPr lang="zh-CN" altLang="en-US"/>
              <a:t>人</a:t>
            </a:r>
            <a:r>
              <a:rPr lang="en-US" altLang="zh-CN"/>
              <a:t>/</a:t>
            </a:r>
            <a:r>
              <a:rPr lang="zh-CN" altLang="en-US"/>
              <a:t>年， </a:t>
            </a:r>
            <a:r>
              <a:rPr lang="en-US" altLang="zh-CN"/>
              <a:t>2015 </a:t>
            </a:r>
            <a:r>
              <a:rPr lang="zh-CN" altLang="en-US"/>
              <a:t>年获省级特色专业， </a:t>
            </a:r>
            <a:r>
              <a:rPr lang="en-US" altLang="zh-CN"/>
              <a:t>2018 </a:t>
            </a:r>
            <a:r>
              <a:rPr lang="zh-CN" altLang="en-US"/>
              <a:t>年获安全科学与工程一级学科</a:t>
            </a:r>
            <a:br>
              <a:rPr lang="zh-CN" altLang="en-US"/>
            </a:br>
            <a:r>
              <a:rPr lang="zh-CN" altLang="en-US"/>
              <a:t>硕士学位授权点， </a:t>
            </a:r>
            <a:r>
              <a:rPr lang="en-US" altLang="zh-CN"/>
              <a:t>2019 </a:t>
            </a:r>
            <a:r>
              <a:rPr lang="zh-CN" altLang="en-US"/>
              <a:t>年经省教育厅批准申报国家级一流本科专业建设点。 </a:t>
            </a:r>
            <a:br>
              <a:rPr lang="zh-CN" altLang="en-US"/>
            </a:br>
            <a:endParaRPr lang="zh-CN" altLang="en-US"/>
          </a:p>
        </p:txBody>
      </p:sp>
      <p:sp>
        <p:nvSpPr>
          <p:cNvPr id="18436" name="灯片编号占位符 3">
            <a:extLst>
              <a:ext uri="{FF2B5EF4-FFF2-40B4-BE49-F238E27FC236}">
                <a16:creationId xmlns:a16="http://schemas.microsoft.com/office/drawing/2014/main" id="{57B7ECA6-7FF5-4609-8D9A-D28370DF71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03246BE3-9F74-4515-A9C1-FC8ADC2C206C}" type="slidenum">
              <a:rPr lang="zh-CN" altLang="en-US">
                <a:latin typeface="Arial" panose="020B0604020202020204" pitchFamily="34" charset="0"/>
              </a:rPr>
              <a:pPr/>
              <a:t>2</a:t>
            </a:fld>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970CECA1-70C5-4BF8-B715-FA92430180DB}"/>
              </a:ext>
            </a:extLst>
          </p:cNvPr>
          <p:cNvSpPr>
            <a:spLocks noGrp="1" noRot="1" noChangeAspect="1" noChangeArrowheads="1" noTextEdit="1"/>
          </p:cNvSpPr>
          <p:nvPr>
            <p:ph type="sldImg"/>
          </p:nvPr>
        </p:nvSpPr>
        <p:spPr>
          <a:ln/>
        </p:spPr>
      </p:sp>
      <p:sp>
        <p:nvSpPr>
          <p:cNvPr id="20483" name="备注占位符 2">
            <a:extLst>
              <a:ext uri="{FF2B5EF4-FFF2-40B4-BE49-F238E27FC236}">
                <a16:creationId xmlns:a16="http://schemas.microsoft.com/office/drawing/2014/main" id="{4351F302-0C45-4D35-95C8-367F527F88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目前在校生 </a:t>
            </a:r>
            <a:r>
              <a:rPr lang="en-US" altLang="zh-CN"/>
              <a:t>324 </a:t>
            </a:r>
            <a:r>
              <a:rPr lang="zh-CN" altLang="en-US"/>
              <a:t>人，累计 </a:t>
            </a:r>
            <a:r>
              <a:rPr lang="en-US" altLang="zh-CN"/>
              <a:t>10 </a:t>
            </a:r>
            <a:r>
              <a:rPr lang="zh-CN" altLang="en-US"/>
              <a:t>届毕业生 </a:t>
            </a:r>
            <a:r>
              <a:rPr lang="en-US" altLang="zh-CN"/>
              <a:t>798 </a:t>
            </a:r>
            <a:r>
              <a:rPr lang="zh-CN" altLang="en-US"/>
              <a:t>人</a:t>
            </a:r>
            <a:r>
              <a:rPr lang="en-US" altLang="zh-CN"/>
              <a:t>(</a:t>
            </a:r>
            <a:r>
              <a:rPr lang="zh-CN" altLang="en-US"/>
              <a:t>未包括 </a:t>
            </a:r>
            <a:r>
              <a:rPr lang="en-US" altLang="zh-CN"/>
              <a:t>2019 </a:t>
            </a:r>
            <a:r>
              <a:rPr lang="zh-CN" altLang="en-US"/>
              <a:t>届</a:t>
            </a:r>
            <a:r>
              <a:rPr lang="en-US" altLang="zh-CN"/>
              <a:t>)</a:t>
            </a:r>
          </a:p>
          <a:p>
            <a:r>
              <a:rPr lang="zh-CN" altLang="en-US"/>
              <a:t>安全工程专业现有专职教师 </a:t>
            </a:r>
            <a:r>
              <a:rPr lang="en-US" altLang="zh-CN"/>
              <a:t>16 </a:t>
            </a:r>
            <a:r>
              <a:rPr lang="zh-CN" altLang="en-US"/>
              <a:t>人， 其中具有博士学位 </a:t>
            </a:r>
            <a:r>
              <a:rPr lang="en-US" altLang="zh-CN"/>
              <a:t>8 </a:t>
            </a:r>
            <a:r>
              <a:rPr lang="zh-CN" altLang="en-US"/>
              <a:t>人， 教授 </a:t>
            </a:r>
            <a:r>
              <a:rPr lang="en-US" altLang="zh-CN"/>
              <a:t>5 </a:t>
            </a:r>
            <a:r>
              <a:rPr lang="zh-CN" altLang="en-US"/>
              <a:t>人、 副教授 </a:t>
            </a:r>
            <a:r>
              <a:rPr lang="en-US" altLang="zh-CN"/>
              <a:t>4</a:t>
            </a:r>
          </a:p>
          <a:p>
            <a:r>
              <a:rPr lang="zh-CN" altLang="en-US"/>
              <a:t>人， 博士生导师 </a:t>
            </a:r>
            <a:r>
              <a:rPr lang="en-US" altLang="zh-CN"/>
              <a:t>1 </a:t>
            </a:r>
            <a:r>
              <a:rPr lang="zh-CN" altLang="en-US"/>
              <a:t>人、硕士生导师 </a:t>
            </a:r>
            <a:r>
              <a:rPr lang="en-US" altLang="zh-CN"/>
              <a:t>8 </a:t>
            </a:r>
            <a:r>
              <a:rPr lang="zh-CN" altLang="en-US"/>
              <a:t>人， 拥有国家“百千万人才工程” </a:t>
            </a:r>
            <a:r>
              <a:rPr lang="en-US" altLang="zh-CN"/>
              <a:t>1 </a:t>
            </a:r>
            <a:r>
              <a:rPr lang="zh-CN" altLang="en-US"/>
              <a:t>人、 省学术</a:t>
            </a:r>
          </a:p>
          <a:p>
            <a:r>
              <a:rPr lang="zh-CN" altLang="en-US"/>
              <a:t>与技术带头人 </a:t>
            </a:r>
            <a:r>
              <a:rPr lang="en-US" altLang="zh-CN"/>
              <a:t>1 </a:t>
            </a:r>
            <a:r>
              <a:rPr lang="zh-CN" altLang="en-US"/>
              <a:t>名、百人计划特聘专家 </a:t>
            </a:r>
            <a:r>
              <a:rPr lang="en-US" altLang="zh-CN"/>
              <a:t>1 </a:t>
            </a:r>
            <a:r>
              <a:rPr lang="zh-CN" altLang="en-US"/>
              <a:t>人、享受省政府特殊津贴 </a:t>
            </a:r>
            <a:r>
              <a:rPr lang="en-US" altLang="zh-CN"/>
              <a:t>1 </a:t>
            </a:r>
            <a:r>
              <a:rPr lang="zh-CN" altLang="en-US"/>
              <a:t>人</a:t>
            </a:r>
            <a:endParaRPr lang="en-US" altLang="zh-CN"/>
          </a:p>
          <a:p>
            <a:r>
              <a:rPr lang="zh-CN" altLang="en-US"/>
              <a:t>现建有土木施工安全、工业通风、矿山安全、建筑火灾、安全人机工程、粉尘防</a:t>
            </a:r>
            <a:br>
              <a:rPr lang="zh-CN" altLang="en-US"/>
            </a:br>
            <a:r>
              <a:rPr lang="zh-CN" altLang="en-US"/>
              <a:t>治、应急救援七个专业方向实验室</a:t>
            </a:r>
            <a:endParaRPr lang="en-US" altLang="zh-CN"/>
          </a:p>
          <a:p>
            <a:r>
              <a:rPr lang="zh-CN" altLang="en-US"/>
              <a:t>获国家科学技术进步奖二等奖 </a:t>
            </a:r>
            <a:r>
              <a:rPr lang="en-US" altLang="zh-CN"/>
              <a:t>1 </a:t>
            </a:r>
            <a:r>
              <a:rPr lang="zh-CN" altLang="en-US"/>
              <a:t>项、中国专利金奖 </a:t>
            </a:r>
            <a:r>
              <a:rPr lang="en-US" altLang="zh-CN"/>
              <a:t>1 </a:t>
            </a:r>
            <a:r>
              <a:rPr lang="zh-CN" altLang="en-US"/>
              <a:t>项、省部级科技奖 </a:t>
            </a:r>
            <a:r>
              <a:rPr lang="en-US" altLang="zh-CN"/>
              <a:t>24 </a:t>
            </a:r>
            <a:r>
              <a:rPr lang="zh-CN" altLang="en-US"/>
              <a:t>项</a:t>
            </a:r>
            <a:br>
              <a:rPr lang="zh-CN" altLang="en-US"/>
            </a:br>
            <a:endParaRPr lang="zh-CN" altLang="en-US"/>
          </a:p>
        </p:txBody>
      </p:sp>
      <p:sp>
        <p:nvSpPr>
          <p:cNvPr id="20484" name="灯片编号占位符 3">
            <a:extLst>
              <a:ext uri="{FF2B5EF4-FFF2-40B4-BE49-F238E27FC236}">
                <a16:creationId xmlns:a16="http://schemas.microsoft.com/office/drawing/2014/main" id="{CF2AA91B-3D40-4FA9-A8B7-8F667779BA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F7949194-9B33-4014-9CBB-B4D4ACC92B8E}" type="slidenum">
              <a:rPr lang="zh-CN" altLang="en-US">
                <a:latin typeface="Arial" panose="020B0604020202020204" pitchFamily="34" charset="0"/>
              </a:rPr>
              <a:pPr/>
              <a:t>3</a:t>
            </a:fld>
            <a:endParaRPr lang="en-US" altLang="zh-C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id="{0D7B6196-25AF-4ED4-B7A3-9BCB8E445BF9}"/>
              </a:ext>
            </a:extLst>
          </p:cNvPr>
          <p:cNvSpPr>
            <a:spLocks noGrp="1" noRot="1" noChangeAspect="1" noChangeArrowheads="1" noTextEdit="1"/>
          </p:cNvSpPr>
          <p:nvPr>
            <p:ph type="sldImg"/>
          </p:nvPr>
        </p:nvSpPr>
        <p:spPr>
          <a:ln/>
        </p:spPr>
      </p:sp>
      <p:sp>
        <p:nvSpPr>
          <p:cNvPr id="36867" name="备注占位符 2">
            <a:extLst>
              <a:ext uri="{FF2B5EF4-FFF2-40B4-BE49-F238E27FC236}">
                <a16:creationId xmlns:a16="http://schemas.microsoft.com/office/drawing/2014/main" id="{D46439EA-2C99-4C63-8D07-F77221F7281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教师队伍群体素质高，有良好的团队精神，教师严谨治学，从严执教，教书育人，</a:t>
            </a:r>
          </a:p>
          <a:p>
            <a:r>
              <a:rPr lang="zh-CN" altLang="en-US" dirty="0"/>
              <a:t>敬业精神好，教学质量高。 近三年内，获得教学质量优秀奖、各级各种先进荣誉的教</a:t>
            </a:r>
          </a:p>
          <a:p>
            <a:r>
              <a:rPr lang="zh-CN" altLang="en-US" dirty="0"/>
              <a:t>师占总数比例 </a:t>
            </a:r>
            <a:r>
              <a:rPr lang="en-US" altLang="zh-CN" dirty="0"/>
              <a:t>31.25%</a:t>
            </a:r>
            <a:r>
              <a:rPr lang="zh-CN" altLang="en-US" dirty="0"/>
              <a:t>。</a:t>
            </a:r>
          </a:p>
        </p:txBody>
      </p:sp>
      <p:sp>
        <p:nvSpPr>
          <p:cNvPr id="36868" name="灯片编号占位符 3">
            <a:extLst>
              <a:ext uri="{FF2B5EF4-FFF2-40B4-BE49-F238E27FC236}">
                <a16:creationId xmlns:a16="http://schemas.microsoft.com/office/drawing/2014/main" id="{44650789-4872-4CB5-8F85-FA1740B878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6D3963A-6F3C-4E5D-81C9-632A17EC423C}" type="slidenum">
              <a:rPr lang="zh-CN" altLang="en-US">
                <a:latin typeface="Arial" panose="020B0604020202020204" pitchFamily="34" charset="0"/>
              </a:rPr>
              <a:pPr/>
              <a:t>4</a:t>
            </a:fld>
            <a:endParaRPr lang="en-US" altLang="zh-CN">
              <a:latin typeface="Arial" panose="020B0604020202020204" pitchFamily="34" charset="0"/>
            </a:endParaRPr>
          </a:p>
        </p:txBody>
      </p:sp>
    </p:spTree>
    <p:extLst>
      <p:ext uri="{BB962C8B-B14F-4D97-AF65-F5344CB8AC3E}">
        <p14:creationId xmlns:p14="http://schemas.microsoft.com/office/powerpoint/2010/main" val="237780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19FFCC84-1C5F-4867-A376-6C2315E19E8C}"/>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a16="http://schemas.microsoft.com/office/drawing/2014/main" id="{724896F9-D0D3-411D-9C7D-B01FA1B0D9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近年来，安全工程专业围绕应用型人才培养，对师资队伍、实践教学体系、人才培养方案制修订、课程等方面作了科学、合理、切实可行的专业发展规划， 分期建设，目标明确，措施得力， 成效显著， 并在实施中不断优化。</a:t>
            </a:r>
            <a:endParaRPr lang="en-US" altLang="zh-CN"/>
          </a:p>
          <a:p>
            <a:endParaRPr lang="zh-CN" altLang="en-US"/>
          </a:p>
          <a:p>
            <a:r>
              <a:rPr lang="zh-CN" altLang="en-US"/>
              <a:t>我校安全工程专业自 </a:t>
            </a:r>
            <a:r>
              <a:rPr lang="en-US" altLang="zh-CN"/>
              <a:t>2005 </a:t>
            </a:r>
            <a:r>
              <a:rPr lang="zh-CN" altLang="en-US"/>
              <a:t>年开始招生以来，先后制定了 </a:t>
            </a:r>
            <a:r>
              <a:rPr lang="en-US" altLang="zh-CN"/>
              <a:t>2005</a:t>
            </a:r>
            <a:r>
              <a:rPr lang="zh-CN" altLang="en-US"/>
              <a:t>、 </a:t>
            </a:r>
            <a:r>
              <a:rPr lang="en-US" altLang="zh-CN"/>
              <a:t>2009</a:t>
            </a:r>
            <a:r>
              <a:rPr lang="zh-CN" altLang="en-US"/>
              <a:t>、 </a:t>
            </a:r>
            <a:r>
              <a:rPr lang="en-US" altLang="zh-CN"/>
              <a:t>2011</a:t>
            </a:r>
            <a:r>
              <a:rPr lang="zh-CN" altLang="en-US"/>
              <a:t>、 </a:t>
            </a:r>
            <a:r>
              <a:rPr lang="en-US" altLang="zh-CN"/>
              <a:t>2015</a:t>
            </a:r>
            <a:r>
              <a:rPr lang="zh-CN" altLang="en-US"/>
              <a:t>、</a:t>
            </a:r>
          </a:p>
          <a:p>
            <a:r>
              <a:rPr lang="en-US" altLang="zh-CN"/>
              <a:t>2017</a:t>
            </a:r>
            <a:r>
              <a:rPr lang="zh-CN" altLang="en-US"/>
              <a:t>、 </a:t>
            </a:r>
            <a:r>
              <a:rPr lang="en-US" altLang="zh-CN"/>
              <a:t>2019 </a:t>
            </a:r>
            <a:r>
              <a:rPr lang="zh-CN" altLang="en-US"/>
              <a:t>版本科专业培养方案。</a:t>
            </a:r>
          </a:p>
        </p:txBody>
      </p:sp>
      <p:sp>
        <p:nvSpPr>
          <p:cNvPr id="25604" name="灯片编号占位符 3">
            <a:extLst>
              <a:ext uri="{FF2B5EF4-FFF2-40B4-BE49-F238E27FC236}">
                <a16:creationId xmlns:a16="http://schemas.microsoft.com/office/drawing/2014/main" id="{EDC83E69-0F86-4AF6-A3C4-1783C40807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23BB587-F833-482D-85A2-97236090CBD2}" type="slidenum">
              <a:rPr lang="zh-CN" altLang="en-US">
                <a:latin typeface="Arial" panose="020B0604020202020204" pitchFamily="34" charset="0"/>
              </a:rPr>
              <a:pPr/>
              <a:t>5</a:t>
            </a:fld>
            <a:endParaRPr lang="en-US" altLang="zh-CN">
              <a:latin typeface="Arial" panose="020B0604020202020204" pitchFamily="34" charset="0"/>
            </a:endParaRPr>
          </a:p>
        </p:txBody>
      </p:sp>
    </p:spTree>
    <p:extLst>
      <p:ext uri="{BB962C8B-B14F-4D97-AF65-F5344CB8AC3E}">
        <p14:creationId xmlns:p14="http://schemas.microsoft.com/office/powerpoint/2010/main" val="167606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F5845D5A-58FF-4F2A-AF3B-F3681025FDC6}"/>
              </a:ext>
            </a:extLst>
          </p:cNvPr>
          <p:cNvSpPr>
            <a:spLocks noGrp="1" noRot="1" noChangeAspect="1" noChangeArrowheads="1" noTextEdit="1"/>
          </p:cNvSpPr>
          <p:nvPr>
            <p:ph type="sldImg"/>
          </p:nvPr>
        </p:nvSpPr>
        <p:spPr>
          <a:ln/>
        </p:spPr>
      </p:sp>
      <p:sp>
        <p:nvSpPr>
          <p:cNvPr id="23555" name="备注占位符 2">
            <a:extLst>
              <a:ext uri="{FF2B5EF4-FFF2-40B4-BE49-F238E27FC236}">
                <a16:creationId xmlns:a16="http://schemas.microsoft.com/office/drawing/2014/main" id="{225CC8FD-3EA5-40F7-9088-7679DBA756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安全工程专业培养德智体美全面发展，具有社会责</a:t>
            </a:r>
          </a:p>
          <a:p>
            <a:r>
              <a:rPr lang="zh-CN" altLang="en-US"/>
              <a:t>任感、创新精神和实践能力的高素质应用型人才，能够进行职业健康安全与卫生的监</a:t>
            </a:r>
          </a:p>
          <a:p>
            <a:r>
              <a:rPr lang="zh-CN" altLang="en-US"/>
              <a:t>察、监测与监控，安全工程项目的规划设计，安全管理等安全设计、检测、评价、监</a:t>
            </a:r>
          </a:p>
          <a:p>
            <a:r>
              <a:rPr lang="zh-CN" altLang="en-US"/>
              <a:t>察和管理工作，在建筑、交通、市政、政府、中介服务机构等部门具有就业竞争力，</a:t>
            </a:r>
          </a:p>
          <a:p>
            <a:r>
              <a:rPr lang="zh-CN" altLang="en-US"/>
              <a:t>并有能力从事科学研究</a:t>
            </a:r>
          </a:p>
          <a:p>
            <a:endParaRPr lang="zh-CN" altLang="en-US"/>
          </a:p>
        </p:txBody>
      </p:sp>
      <p:sp>
        <p:nvSpPr>
          <p:cNvPr id="23556" name="灯片编号占位符 3">
            <a:extLst>
              <a:ext uri="{FF2B5EF4-FFF2-40B4-BE49-F238E27FC236}">
                <a16:creationId xmlns:a16="http://schemas.microsoft.com/office/drawing/2014/main" id="{59DA0BE6-3060-49F6-BB71-5249D08E06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C4B2325-FB5D-47B0-B5F6-56074C53F41E}" type="slidenum">
              <a:rPr lang="zh-CN" altLang="en-US">
                <a:latin typeface="Arial" panose="020B0604020202020204" pitchFamily="34" charset="0"/>
              </a:rPr>
              <a:pPr/>
              <a:t>6</a:t>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19FFCC84-1C5F-4867-A376-6C2315E19E8C}"/>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a16="http://schemas.microsoft.com/office/drawing/2014/main" id="{724896F9-D0D3-411D-9C7D-B01FA1B0D9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近年来，安全工程专业围绕应用型人才培养，对师资队伍、实践教学体系、人才培养方案制修订、课程等方面作了科学、合理、切实可行的专业发展规划， 分期建设，目标明确，措施得力， 成效显著， 并在实施中不断优化。</a:t>
            </a:r>
            <a:endParaRPr lang="en-US" altLang="zh-CN"/>
          </a:p>
          <a:p>
            <a:endParaRPr lang="zh-CN" altLang="en-US"/>
          </a:p>
          <a:p>
            <a:r>
              <a:rPr lang="zh-CN" altLang="en-US"/>
              <a:t>我校安全工程专业自 </a:t>
            </a:r>
            <a:r>
              <a:rPr lang="en-US" altLang="zh-CN"/>
              <a:t>2005 </a:t>
            </a:r>
            <a:r>
              <a:rPr lang="zh-CN" altLang="en-US"/>
              <a:t>年开始招生以来，先后制定了 </a:t>
            </a:r>
            <a:r>
              <a:rPr lang="en-US" altLang="zh-CN"/>
              <a:t>2005</a:t>
            </a:r>
            <a:r>
              <a:rPr lang="zh-CN" altLang="en-US"/>
              <a:t>、 </a:t>
            </a:r>
            <a:r>
              <a:rPr lang="en-US" altLang="zh-CN"/>
              <a:t>2009</a:t>
            </a:r>
            <a:r>
              <a:rPr lang="zh-CN" altLang="en-US"/>
              <a:t>、 </a:t>
            </a:r>
            <a:r>
              <a:rPr lang="en-US" altLang="zh-CN"/>
              <a:t>2011</a:t>
            </a:r>
            <a:r>
              <a:rPr lang="zh-CN" altLang="en-US"/>
              <a:t>、 </a:t>
            </a:r>
            <a:r>
              <a:rPr lang="en-US" altLang="zh-CN"/>
              <a:t>2015</a:t>
            </a:r>
            <a:r>
              <a:rPr lang="zh-CN" altLang="en-US"/>
              <a:t>、</a:t>
            </a:r>
          </a:p>
          <a:p>
            <a:r>
              <a:rPr lang="en-US" altLang="zh-CN"/>
              <a:t>2017</a:t>
            </a:r>
            <a:r>
              <a:rPr lang="zh-CN" altLang="en-US"/>
              <a:t>、 </a:t>
            </a:r>
            <a:r>
              <a:rPr lang="en-US" altLang="zh-CN"/>
              <a:t>2019 </a:t>
            </a:r>
            <a:r>
              <a:rPr lang="zh-CN" altLang="en-US"/>
              <a:t>版本科专业培养方案。</a:t>
            </a:r>
          </a:p>
        </p:txBody>
      </p:sp>
      <p:sp>
        <p:nvSpPr>
          <p:cNvPr id="25604" name="灯片编号占位符 3">
            <a:extLst>
              <a:ext uri="{FF2B5EF4-FFF2-40B4-BE49-F238E27FC236}">
                <a16:creationId xmlns:a16="http://schemas.microsoft.com/office/drawing/2014/main" id="{EDC83E69-0F86-4AF6-A3C4-1783C40807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823BB587-F833-482D-85A2-97236090CBD2}" type="slidenum">
              <a:rPr lang="zh-CN" altLang="en-US">
                <a:latin typeface="Arial" panose="020B0604020202020204" pitchFamily="34" charset="0"/>
              </a:rPr>
              <a:pPr/>
              <a:t>7</a:t>
            </a:fld>
            <a:endParaRPr lang="en-US" altLang="zh-C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78D29E8B-A41A-440D-A2C8-73164A8CC051}"/>
              </a:ext>
            </a:extLst>
          </p:cNvPr>
          <p:cNvSpPr>
            <a:spLocks noGrp="1" noRot="1" noChangeAspect="1" noChangeArrowheads="1" noTextEdit="1"/>
          </p:cNvSpPr>
          <p:nvPr>
            <p:ph type="sldImg"/>
          </p:nvPr>
        </p:nvSpPr>
        <p:spPr>
          <a:ln/>
        </p:spPr>
      </p:sp>
      <p:sp>
        <p:nvSpPr>
          <p:cNvPr id="50179" name="备注占位符 2">
            <a:extLst>
              <a:ext uri="{FF2B5EF4-FFF2-40B4-BE49-F238E27FC236}">
                <a16:creationId xmlns:a16="http://schemas.microsoft.com/office/drawing/2014/main" id="{20DD559C-41C1-47EF-B5B1-012F7A2737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本学科在工程结构抗震、建筑火灾防治、矿业安全技术与地下空间灾害防治等方面形成了</a:t>
            </a:r>
            <a:r>
              <a:rPr lang="en-US" altLang="zh-CN"/>
              <a:t>4</a:t>
            </a:r>
            <a:r>
              <a:rPr lang="zh-CN" altLang="en-US"/>
              <a:t>个稳定的研究方向，学科带头人与学术骨干的业绩突出。</a:t>
            </a:r>
            <a:endParaRPr lang="en-US" altLang="zh-CN"/>
          </a:p>
          <a:p>
            <a:r>
              <a:rPr lang="zh-CN" altLang="en-US"/>
              <a:t>本专业拥有安全科学与工程一级学科硕士点 </a:t>
            </a:r>
            <a:r>
              <a:rPr lang="en-US" altLang="zh-CN"/>
              <a:t>1 </a:t>
            </a:r>
            <a:r>
              <a:rPr lang="zh-CN" altLang="en-US"/>
              <a:t>个，拥有省级重点学科 </a:t>
            </a:r>
            <a:r>
              <a:rPr lang="en-US" altLang="zh-CN"/>
              <a:t>1 </a:t>
            </a:r>
            <a:r>
              <a:rPr lang="zh-CN" altLang="en-US"/>
              <a:t>个，国家级、省部级重点实验室或工程技术中心多个，学科专业发展趋势良好。</a:t>
            </a:r>
            <a:endParaRPr lang="en-US" altLang="zh-CN"/>
          </a:p>
          <a:p>
            <a:r>
              <a:rPr lang="zh-CN" altLang="en-US"/>
              <a:t>本专业经过这些年的发展， 建立了国家级的“建筑健康监测与灾害预防技术国家地方联合工程实验室” 、 “安徽省建筑结构与地下工程省级重点实验室” 、 “安徽省城市建设和地下空间工程技术研究中心” 、 “安徽建筑大学</a:t>
            </a:r>
            <a:r>
              <a:rPr lang="en-US" altLang="zh-CN"/>
              <a:t>-</a:t>
            </a:r>
            <a:r>
              <a:rPr lang="zh-CN" altLang="en-US"/>
              <a:t>中国十七冶建设集团有限公司工程实践教育中心” ，</a:t>
            </a:r>
          </a:p>
        </p:txBody>
      </p:sp>
      <p:sp>
        <p:nvSpPr>
          <p:cNvPr id="50180" name="灯片编号占位符 3">
            <a:extLst>
              <a:ext uri="{FF2B5EF4-FFF2-40B4-BE49-F238E27FC236}">
                <a16:creationId xmlns:a16="http://schemas.microsoft.com/office/drawing/2014/main" id="{08DBF1BE-1F8F-4818-8293-A5B24F809D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EFD161C0-5706-4823-AE4A-66CC7AEEC666}" type="slidenum">
              <a:rPr lang="zh-CN" altLang="en-US">
                <a:latin typeface="Arial" panose="020B0604020202020204" pitchFamily="34" charset="0"/>
              </a:rPr>
              <a:p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EDE876A6-9FF7-41F1-B26C-77D5E2EF7FC0}"/>
              </a:ext>
            </a:extLst>
          </p:cNvPr>
          <p:cNvSpPr>
            <a:spLocks noGrp="1" noRot="1" noChangeAspect="1" noChangeArrowheads="1" noTextEdit="1"/>
          </p:cNvSpPr>
          <p:nvPr>
            <p:ph type="sldImg"/>
          </p:nvPr>
        </p:nvSpPr>
        <p:spPr>
          <a:ln/>
        </p:spPr>
      </p:sp>
      <p:sp>
        <p:nvSpPr>
          <p:cNvPr id="62467" name="备注占位符 2">
            <a:extLst>
              <a:ext uri="{FF2B5EF4-FFF2-40B4-BE49-F238E27FC236}">
                <a16:creationId xmlns:a16="http://schemas.microsoft.com/office/drawing/2014/main" id="{2A8DCECB-E340-494E-A0EA-6C6C2DB1D5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用人单位对毕业生思想品德、敬业精神、工作态度、专业知识、工作能力、创新能力的综合评价反映满意或比较满意率 </a:t>
            </a:r>
            <a:r>
              <a:rPr lang="en-US" altLang="zh-CN"/>
              <a:t>100%</a:t>
            </a:r>
            <a:endParaRPr lang="zh-CN" altLang="en-US"/>
          </a:p>
        </p:txBody>
      </p:sp>
      <p:sp>
        <p:nvSpPr>
          <p:cNvPr id="62468" name="灯片编号占位符 3">
            <a:extLst>
              <a:ext uri="{FF2B5EF4-FFF2-40B4-BE49-F238E27FC236}">
                <a16:creationId xmlns:a16="http://schemas.microsoft.com/office/drawing/2014/main" id="{49AF3B14-E08D-4F4C-B37B-429FBE5E38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20B53B7-6ECE-4417-9D8D-4C8912543364}" type="slidenum">
              <a:rPr lang="zh-CN" altLang="en-US">
                <a:latin typeface="Arial" panose="020B0604020202020204" pitchFamily="34" charset="0"/>
              </a:rPr>
              <a:pPr/>
              <a:t>9</a:t>
            </a:fld>
            <a:endParaRPr lang="en-US" altLang="zh-CN">
              <a:latin typeface="Arial" panose="020B0604020202020204" pitchFamily="34" charset="0"/>
            </a:endParaRPr>
          </a:p>
        </p:txBody>
      </p:sp>
    </p:spTree>
    <p:extLst>
      <p:ext uri="{BB962C8B-B14F-4D97-AF65-F5344CB8AC3E}">
        <p14:creationId xmlns:p14="http://schemas.microsoft.com/office/powerpoint/2010/main" val="24878692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8" descr="未标题-1 拷贝">
            <a:extLst>
              <a:ext uri="{FF2B5EF4-FFF2-40B4-BE49-F238E27FC236}">
                <a16:creationId xmlns:a16="http://schemas.microsoft.com/office/drawing/2014/main" id="{B9023892-4231-4B09-A226-EBC43F28A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4050"/>
            <a:ext cx="9144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20130207213611_26726">
            <a:extLst>
              <a:ext uri="{FF2B5EF4-FFF2-40B4-BE49-F238E27FC236}">
                <a16:creationId xmlns:a16="http://schemas.microsoft.com/office/drawing/2014/main" id="{56AC6C3D-C7CD-441F-80C4-E5779DD84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118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0130207213611_26726">
            <a:extLst>
              <a:ext uri="{FF2B5EF4-FFF2-40B4-BE49-F238E27FC236}">
                <a16:creationId xmlns:a16="http://schemas.microsoft.com/office/drawing/2014/main" id="{4730C646-8F6E-4AA1-9F0C-D18255DAB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0"/>
            <a:ext cx="60118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1">
            <a:extLst>
              <a:ext uri="{FF2B5EF4-FFF2-40B4-BE49-F238E27FC236}">
                <a16:creationId xmlns:a16="http://schemas.microsoft.com/office/drawing/2014/main" id="{B86261FD-C608-4F5E-B24E-8D8D3248E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5876925"/>
            <a:ext cx="4778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b_1">
            <a:extLst>
              <a:ext uri="{FF2B5EF4-FFF2-40B4-BE49-F238E27FC236}">
                <a16:creationId xmlns:a16="http://schemas.microsoft.com/office/drawing/2014/main" id="{454E037B-66B9-47B6-A123-B620DED30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6453188"/>
            <a:ext cx="5032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379ef24e-631c-4e62-9d80-1a2fd9caf980">
            <a:extLst>
              <a:ext uri="{FF2B5EF4-FFF2-40B4-BE49-F238E27FC236}">
                <a16:creationId xmlns:a16="http://schemas.microsoft.com/office/drawing/2014/main" id="{4455F102-9AB6-4A66-BF43-3A4A87E6C13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3213" y="482600"/>
            <a:ext cx="23050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未标题-1 拷贝">
            <a:extLst>
              <a:ext uri="{FF2B5EF4-FFF2-40B4-BE49-F238E27FC236}">
                <a16:creationId xmlns:a16="http://schemas.microsoft.com/office/drawing/2014/main" id="{95976F03-7FF1-49EB-BBE5-3E38DCCF4BD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70575" y="569913"/>
            <a:ext cx="647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a:extLst>
              <a:ext uri="{FF2B5EF4-FFF2-40B4-BE49-F238E27FC236}">
                <a16:creationId xmlns:a16="http://schemas.microsoft.com/office/drawing/2014/main" id="{682CDA58-8D92-415D-8724-E3C586F266E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t="4088"/>
          <a:stretch>
            <a:fillRect/>
          </a:stretch>
        </p:blipFill>
        <p:spPr bwMode="auto">
          <a:xfrm>
            <a:off x="6588125" y="504825"/>
            <a:ext cx="226695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1331913" y="1783687"/>
            <a:ext cx="7772400" cy="1371600"/>
          </a:xfrm>
        </p:spPr>
        <p:txBody>
          <a:bodyPr/>
          <a:lstStyle>
            <a:lvl1pPr>
              <a:defRPr sz="4000"/>
            </a:lvl1pPr>
          </a:lstStyle>
          <a:p>
            <a:pPr lvl="0"/>
            <a:r>
              <a:rPr lang="zh-CN" altLang="en-US" noProof="0" dirty="0"/>
              <a:t>单击此处编辑母版标题样式</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zh-CN" altLang="en-US" noProof="0"/>
              <a:t>单击此处编辑母版副标题样式</a:t>
            </a:r>
          </a:p>
        </p:txBody>
      </p:sp>
      <p:sp>
        <p:nvSpPr>
          <p:cNvPr id="12" name="Rectangle 4">
            <a:extLst>
              <a:ext uri="{FF2B5EF4-FFF2-40B4-BE49-F238E27FC236}">
                <a16:creationId xmlns:a16="http://schemas.microsoft.com/office/drawing/2014/main" id="{97B4A340-A474-4E8F-B0C8-00C718A76E25}"/>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zh-CN"/>
          </a:p>
        </p:txBody>
      </p:sp>
      <p:sp>
        <p:nvSpPr>
          <p:cNvPr id="13" name="Rectangle 5">
            <a:extLst>
              <a:ext uri="{FF2B5EF4-FFF2-40B4-BE49-F238E27FC236}">
                <a16:creationId xmlns:a16="http://schemas.microsoft.com/office/drawing/2014/main" id="{31994990-3D80-4BC4-914B-CD5A3584CAF6}"/>
              </a:ext>
            </a:extLst>
          </p:cNvPr>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zh-CN"/>
          </a:p>
        </p:txBody>
      </p:sp>
      <p:sp>
        <p:nvSpPr>
          <p:cNvPr id="14" name="Rectangle 6">
            <a:extLst>
              <a:ext uri="{FF2B5EF4-FFF2-40B4-BE49-F238E27FC236}">
                <a16:creationId xmlns:a16="http://schemas.microsoft.com/office/drawing/2014/main" id="{2B35E0C9-C45B-4C2C-BBD1-05BE67C1A13C}"/>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49240A9-E31F-4524-A08D-ED91E99B180A}" type="slidenum">
              <a:rPr lang="zh-CN" altLang="en-US"/>
              <a:pPr/>
              <a:t>‹#›</a:t>
            </a:fld>
            <a:endParaRPr lang="en-US" altLang="zh-CN"/>
          </a:p>
        </p:txBody>
      </p:sp>
    </p:spTree>
    <p:extLst>
      <p:ext uri="{BB962C8B-B14F-4D97-AF65-F5344CB8AC3E}">
        <p14:creationId xmlns:p14="http://schemas.microsoft.com/office/powerpoint/2010/main" val="168983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91B686C2-6E15-48A9-8C0C-570D6494F585}"/>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B7967B6E-4E25-4242-849E-B8EB3E472E05}"/>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84ADC18D-8B1A-4909-B4BD-1190512EFB83}"/>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D6D31EFC-71DD-4F8A-A58D-3706DA0B92C9}" type="slidenum">
              <a:rPr lang="zh-CN" altLang="en-US"/>
              <a:pPr/>
              <a:t>‹#›</a:t>
            </a:fld>
            <a:endParaRPr lang="en-US" altLang="zh-CN"/>
          </a:p>
        </p:txBody>
      </p:sp>
    </p:spTree>
    <p:extLst>
      <p:ext uri="{BB962C8B-B14F-4D97-AF65-F5344CB8AC3E}">
        <p14:creationId xmlns:p14="http://schemas.microsoft.com/office/powerpoint/2010/main" val="354820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1138" y="333375"/>
            <a:ext cx="2006600" cy="56864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39750" y="333375"/>
            <a:ext cx="5868988" cy="56864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709E4F1E-5E7F-4333-B991-6276ECEF5C12}"/>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C54B61C7-2770-4635-A2DE-64B0CCE4E167}"/>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474C547A-E9FC-41C0-AFB0-AA4E44FADA9D}"/>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62CF5727-003A-463B-97AC-979E3189AA42}" type="slidenum">
              <a:rPr lang="zh-CN" altLang="en-US"/>
              <a:pPr/>
              <a:t>‹#›</a:t>
            </a:fld>
            <a:endParaRPr lang="en-US" altLang="zh-CN"/>
          </a:p>
        </p:txBody>
      </p:sp>
    </p:spTree>
    <p:extLst>
      <p:ext uri="{BB962C8B-B14F-4D97-AF65-F5344CB8AC3E}">
        <p14:creationId xmlns:p14="http://schemas.microsoft.com/office/powerpoint/2010/main" val="37826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a:extLst>
              <a:ext uri="{FF2B5EF4-FFF2-40B4-BE49-F238E27FC236}">
                <a16:creationId xmlns:a16="http://schemas.microsoft.com/office/drawing/2014/main" id="{120CDA0B-379A-41A7-99E3-30B719A4EA03}"/>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A066E9EA-E9DC-4C47-9993-C13C5090A9CE}"/>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7DF8C392-8884-4C94-BE6E-8DA5A6133395}"/>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FF36953-4836-46CB-A2BF-6CBEB8E522C3}" type="slidenum">
              <a:rPr lang="zh-CN" altLang="en-US"/>
              <a:pPr/>
              <a:t>‹#›</a:t>
            </a:fld>
            <a:endParaRPr lang="en-US" altLang="zh-CN"/>
          </a:p>
        </p:txBody>
      </p:sp>
    </p:spTree>
    <p:extLst>
      <p:ext uri="{BB962C8B-B14F-4D97-AF65-F5344CB8AC3E}">
        <p14:creationId xmlns:p14="http://schemas.microsoft.com/office/powerpoint/2010/main" val="85162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6">
            <a:extLst>
              <a:ext uri="{FF2B5EF4-FFF2-40B4-BE49-F238E27FC236}">
                <a16:creationId xmlns:a16="http://schemas.microsoft.com/office/drawing/2014/main" id="{62AE4183-9E9F-4C71-914F-0D709DBCFF59}"/>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09320339-3FAF-4334-9204-7310574C655D}"/>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6" name="Rectangle 8">
            <a:extLst>
              <a:ext uri="{FF2B5EF4-FFF2-40B4-BE49-F238E27FC236}">
                <a16:creationId xmlns:a16="http://schemas.microsoft.com/office/drawing/2014/main" id="{48623551-8C43-4F30-9235-9C885A1A7647}"/>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CF02A55F-4B56-408B-8436-30214D10734E}" type="slidenum">
              <a:rPr lang="zh-CN" altLang="en-US"/>
              <a:pPr/>
              <a:t>‹#›</a:t>
            </a:fld>
            <a:endParaRPr lang="en-US" altLang="zh-CN"/>
          </a:p>
        </p:txBody>
      </p:sp>
    </p:spTree>
    <p:extLst>
      <p:ext uri="{BB962C8B-B14F-4D97-AF65-F5344CB8AC3E}">
        <p14:creationId xmlns:p14="http://schemas.microsoft.com/office/powerpoint/2010/main" val="201817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752600"/>
            <a:ext cx="3924300" cy="4267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752600"/>
            <a:ext cx="3924300" cy="4267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a:extLst>
              <a:ext uri="{FF2B5EF4-FFF2-40B4-BE49-F238E27FC236}">
                <a16:creationId xmlns:a16="http://schemas.microsoft.com/office/drawing/2014/main" id="{9D7D243E-83EB-4A67-B774-FF824C084AD5}"/>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69786847-7FBC-4B46-96D7-6257BEA60E5B}"/>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7" name="Rectangle 8">
            <a:extLst>
              <a:ext uri="{FF2B5EF4-FFF2-40B4-BE49-F238E27FC236}">
                <a16:creationId xmlns:a16="http://schemas.microsoft.com/office/drawing/2014/main" id="{84DA7FC6-72A2-4805-B096-D0949A541A47}"/>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6A52A4FE-600C-4B45-949E-C279EBF79580}" type="slidenum">
              <a:rPr lang="zh-CN" altLang="en-US"/>
              <a:pPr/>
              <a:t>‹#›</a:t>
            </a:fld>
            <a:endParaRPr lang="en-US" altLang="zh-CN"/>
          </a:p>
        </p:txBody>
      </p:sp>
    </p:spTree>
    <p:extLst>
      <p:ext uri="{BB962C8B-B14F-4D97-AF65-F5344CB8AC3E}">
        <p14:creationId xmlns:p14="http://schemas.microsoft.com/office/powerpoint/2010/main" val="352043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a:extLst>
              <a:ext uri="{FF2B5EF4-FFF2-40B4-BE49-F238E27FC236}">
                <a16:creationId xmlns:a16="http://schemas.microsoft.com/office/drawing/2014/main" id="{9B5AFD6A-0E32-4876-ABF6-6DD901D535F0}"/>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8" name="Rectangle 7">
            <a:extLst>
              <a:ext uri="{FF2B5EF4-FFF2-40B4-BE49-F238E27FC236}">
                <a16:creationId xmlns:a16="http://schemas.microsoft.com/office/drawing/2014/main" id="{D5B4F87E-8493-4F20-A646-550026BE69F0}"/>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9" name="Rectangle 8">
            <a:extLst>
              <a:ext uri="{FF2B5EF4-FFF2-40B4-BE49-F238E27FC236}">
                <a16:creationId xmlns:a16="http://schemas.microsoft.com/office/drawing/2014/main" id="{1A5591D4-EE12-4056-9CC0-A78329777D3C}"/>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F0E5239-C136-4F69-B20A-430D0CD1644A}" type="slidenum">
              <a:rPr lang="zh-CN" altLang="en-US"/>
              <a:pPr/>
              <a:t>‹#›</a:t>
            </a:fld>
            <a:endParaRPr lang="en-US" altLang="zh-CN"/>
          </a:p>
        </p:txBody>
      </p:sp>
    </p:spTree>
    <p:extLst>
      <p:ext uri="{BB962C8B-B14F-4D97-AF65-F5344CB8AC3E}">
        <p14:creationId xmlns:p14="http://schemas.microsoft.com/office/powerpoint/2010/main" val="145018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
            <a:extLst>
              <a:ext uri="{FF2B5EF4-FFF2-40B4-BE49-F238E27FC236}">
                <a16:creationId xmlns:a16="http://schemas.microsoft.com/office/drawing/2014/main" id="{3E7C109F-B1A0-4031-A6F4-20DB64840762}"/>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4" name="Rectangle 7">
            <a:extLst>
              <a:ext uri="{FF2B5EF4-FFF2-40B4-BE49-F238E27FC236}">
                <a16:creationId xmlns:a16="http://schemas.microsoft.com/office/drawing/2014/main" id="{FA479B0B-2525-425D-A25F-27508451708E}"/>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5" name="Rectangle 8">
            <a:extLst>
              <a:ext uri="{FF2B5EF4-FFF2-40B4-BE49-F238E27FC236}">
                <a16:creationId xmlns:a16="http://schemas.microsoft.com/office/drawing/2014/main" id="{8AFFE861-B187-4AB9-8BDD-0A755D082221}"/>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01F4023-71E5-4791-84F5-DB3B34E88189}" type="slidenum">
              <a:rPr lang="zh-CN" altLang="en-US"/>
              <a:pPr/>
              <a:t>‹#›</a:t>
            </a:fld>
            <a:endParaRPr lang="en-US" altLang="zh-CN"/>
          </a:p>
        </p:txBody>
      </p:sp>
    </p:spTree>
    <p:extLst>
      <p:ext uri="{BB962C8B-B14F-4D97-AF65-F5344CB8AC3E}">
        <p14:creationId xmlns:p14="http://schemas.microsoft.com/office/powerpoint/2010/main" val="254823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EF1A65E-600D-4639-9311-23F8950DDA00}"/>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3" name="Rectangle 7">
            <a:extLst>
              <a:ext uri="{FF2B5EF4-FFF2-40B4-BE49-F238E27FC236}">
                <a16:creationId xmlns:a16="http://schemas.microsoft.com/office/drawing/2014/main" id="{CFEC93E3-D63A-4E67-AF83-3A0661AD2B1D}"/>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4" name="Rectangle 8">
            <a:extLst>
              <a:ext uri="{FF2B5EF4-FFF2-40B4-BE49-F238E27FC236}">
                <a16:creationId xmlns:a16="http://schemas.microsoft.com/office/drawing/2014/main" id="{803DAEB7-47E3-4E9F-A55C-DF597D46E734}"/>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520FD9A-3FF6-4C95-9668-DCCA53334F3F}" type="slidenum">
              <a:rPr lang="zh-CN" altLang="en-US"/>
              <a:pPr/>
              <a:t>‹#›</a:t>
            </a:fld>
            <a:endParaRPr lang="en-US" altLang="zh-CN"/>
          </a:p>
        </p:txBody>
      </p:sp>
    </p:spTree>
    <p:extLst>
      <p:ext uri="{BB962C8B-B14F-4D97-AF65-F5344CB8AC3E}">
        <p14:creationId xmlns:p14="http://schemas.microsoft.com/office/powerpoint/2010/main" val="147247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864FA000-E423-4636-9542-DC7E8EA9B4B8}"/>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F1B13099-9C18-48D9-8835-D5B068CA04E7}"/>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7" name="Rectangle 8">
            <a:extLst>
              <a:ext uri="{FF2B5EF4-FFF2-40B4-BE49-F238E27FC236}">
                <a16:creationId xmlns:a16="http://schemas.microsoft.com/office/drawing/2014/main" id="{8F17119A-C8B0-47D0-824A-CA4A79A6A043}"/>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C0F0C9C9-4C55-4A36-90C4-159312A57DEE}" type="slidenum">
              <a:rPr lang="zh-CN" altLang="en-US"/>
              <a:pPr/>
              <a:t>‹#›</a:t>
            </a:fld>
            <a:endParaRPr lang="en-US" altLang="zh-CN"/>
          </a:p>
        </p:txBody>
      </p:sp>
    </p:spTree>
    <p:extLst>
      <p:ext uri="{BB962C8B-B14F-4D97-AF65-F5344CB8AC3E}">
        <p14:creationId xmlns:p14="http://schemas.microsoft.com/office/powerpoint/2010/main" val="421258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6">
            <a:extLst>
              <a:ext uri="{FF2B5EF4-FFF2-40B4-BE49-F238E27FC236}">
                <a16:creationId xmlns:a16="http://schemas.microsoft.com/office/drawing/2014/main" id="{2A4FF8DC-5218-45FA-A076-270278447BB0}"/>
              </a:ext>
            </a:extLst>
          </p:cNvPr>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3162EB2D-6559-466E-81F5-C351B8AF72BA}"/>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7" name="Rectangle 8">
            <a:extLst>
              <a:ext uri="{FF2B5EF4-FFF2-40B4-BE49-F238E27FC236}">
                <a16:creationId xmlns:a16="http://schemas.microsoft.com/office/drawing/2014/main" id="{0B40CAD3-5EA0-4BA6-BCA3-1186D91E83F3}"/>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DA92E80-7C69-4686-AE6D-ED3E6B907052}" type="slidenum">
              <a:rPr lang="zh-CN" altLang="en-US"/>
              <a:pPr/>
              <a:t>‹#›</a:t>
            </a:fld>
            <a:endParaRPr lang="en-US" altLang="zh-CN"/>
          </a:p>
        </p:txBody>
      </p:sp>
    </p:spTree>
    <p:extLst>
      <p:ext uri="{BB962C8B-B14F-4D97-AF65-F5344CB8AC3E}">
        <p14:creationId xmlns:p14="http://schemas.microsoft.com/office/powerpoint/2010/main" val="182930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F68475D1-9DFC-4B1C-AA4E-FA39AEBAFB3F}"/>
              </a:ext>
            </a:extLst>
          </p:cNvPr>
          <p:cNvSpPr>
            <a:spLocks noGrp="1" noChangeArrowheads="1"/>
          </p:cNvSpPr>
          <p:nvPr>
            <p:ph type="title"/>
          </p:nvPr>
        </p:nvSpPr>
        <p:spPr bwMode="auto">
          <a:xfrm>
            <a:off x="395288" y="34925"/>
            <a:ext cx="76327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27" name="Rectangle 4">
            <a:extLst>
              <a:ext uri="{FF2B5EF4-FFF2-40B4-BE49-F238E27FC236}">
                <a16:creationId xmlns:a16="http://schemas.microsoft.com/office/drawing/2014/main" id="{90F6648C-D82A-41B5-98E6-5230D639AB36}"/>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AutoShape 5">
            <a:extLst>
              <a:ext uri="{FF2B5EF4-FFF2-40B4-BE49-F238E27FC236}">
                <a16:creationId xmlns:a16="http://schemas.microsoft.com/office/drawing/2014/main" id="{76E3CD02-619B-4E5D-946B-DC399C3B5359}"/>
              </a:ext>
            </a:extLst>
          </p:cNvPr>
          <p:cNvSpPr>
            <a:spLocks noChangeArrowheads="1"/>
          </p:cNvSpPr>
          <p:nvPr/>
        </p:nvSpPr>
        <p:spPr bwMode="auto">
          <a:xfrm>
            <a:off x="539750" y="927100"/>
            <a:ext cx="8208963" cy="122238"/>
          </a:xfrm>
          <a:custGeom>
            <a:avLst/>
            <a:gdLst>
              <a:gd name="T0" fmla="*/ 0 w 1000"/>
              <a:gd name="T1" fmla="*/ 0 h 1000"/>
              <a:gd name="T2" fmla="*/ 0 w 1000"/>
              <a:gd name="T3" fmla="*/ 0 h 1000"/>
              <a:gd name="T4" fmla="*/ 0 w 1000"/>
              <a:gd name="T5" fmla="*/ 0 h 1000"/>
              <a:gd name="T6" fmla="*/ 0 w 1000"/>
              <a:gd name="T7" fmla="*/ 0 h 1000"/>
              <a:gd name="T8" fmla="*/ 0 w 1000"/>
              <a:gd name="T9" fmla="*/ 0 h 1000"/>
              <a:gd name="T10" fmla="*/ 0 w 1000"/>
              <a:gd name="T11" fmla="*/ 0 h 1000"/>
              <a:gd name="T12" fmla="*/ 0 60000 65536"/>
              <a:gd name="T13" fmla="*/ 0 60000 65536"/>
              <a:gd name="T14" fmla="*/ 0 60000 65536"/>
              <a:gd name="T15" fmla="*/ 0 60000 65536"/>
              <a:gd name="T16" fmla="*/ 0 60000 65536"/>
              <a:gd name="T17" fmla="*/ 0 60000 65536"/>
              <a:gd name="T18" fmla="*/ 3163 w 1000"/>
              <a:gd name="T19" fmla="*/ 3163 h 1000"/>
              <a:gd name="T20" fmla="*/ 18437 w 1000"/>
              <a:gd name="T21" fmla="*/ 18437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A40000"/>
          </a:solidFill>
          <a:ln w="9525">
            <a:solidFill>
              <a:schemeClr val="accent2"/>
            </a:solidFill>
            <a:miter lim="800000"/>
            <a:headEnd/>
            <a:tailEnd/>
          </a:ln>
        </p:spPr>
        <p:txBody>
          <a:bodyPr/>
          <a:lstStyle/>
          <a:p>
            <a:endParaRPr lang="zh-CN" altLang="en-US"/>
          </a:p>
        </p:txBody>
      </p:sp>
      <p:pic>
        <p:nvPicPr>
          <p:cNvPr id="1029" name="Picture 14" descr="未标题-1 拷贝">
            <a:extLst>
              <a:ext uri="{FF2B5EF4-FFF2-40B4-BE49-F238E27FC236}">
                <a16:creationId xmlns:a16="http://schemas.microsoft.com/office/drawing/2014/main" id="{2BB9A4D6-15A7-470B-9039-ACBF06D1701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32475" y="296863"/>
            <a:ext cx="647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7">
            <a:extLst>
              <a:ext uri="{FF2B5EF4-FFF2-40B4-BE49-F238E27FC236}">
                <a16:creationId xmlns:a16="http://schemas.microsoft.com/office/drawing/2014/main" id="{465FDA1F-74A1-453F-87BA-791C375A011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t="4088"/>
          <a:stretch>
            <a:fillRect/>
          </a:stretch>
        </p:blipFill>
        <p:spPr bwMode="auto">
          <a:xfrm>
            <a:off x="6535738" y="303213"/>
            <a:ext cx="226695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 name="Freeform 25">
            <a:extLst>
              <a:ext uri="{FF2B5EF4-FFF2-40B4-BE49-F238E27FC236}">
                <a16:creationId xmlns:a16="http://schemas.microsoft.com/office/drawing/2014/main" id="{F52951B6-7FA0-4C9B-BEC6-0952F9A2401E}"/>
              </a:ext>
            </a:extLst>
          </p:cNvPr>
          <p:cNvSpPr>
            <a:spLocks/>
          </p:cNvSpPr>
          <p:nvPr userDrawn="1"/>
        </p:nvSpPr>
        <p:spPr bwMode="gray">
          <a:xfrm>
            <a:off x="0" y="6372225"/>
            <a:ext cx="9151938" cy="382588"/>
          </a:xfrm>
          <a:custGeom>
            <a:avLst/>
            <a:gdLst>
              <a:gd name="T0" fmla="*/ 10284408 w 5651"/>
              <a:gd name="T1" fmla="*/ 606429763 h 198"/>
              <a:gd name="T2" fmla="*/ 2147483646 w 5651"/>
              <a:gd name="T3" fmla="*/ 606429763 h 198"/>
              <a:gd name="T4" fmla="*/ 2147483646 w 5651"/>
              <a:gd name="T5" fmla="*/ 287900998 h 198"/>
              <a:gd name="T6" fmla="*/ 2147483646 w 5651"/>
              <a:gd name="T7" fmla="*/ 287900998 h 198"/>
              <a:gd name="T8" fmla="*/ 2147483646 w 5651"/>
              <a:gd name="T9" fmla="*/ 6125553 h 198"/>
              <a:gd name="T10" fmla="*/ 0 w 5651"/>
              <a:gd name="T11" fmla="*/ 0 h 198"/>
              <a:gd name="T12" fmla="*/ 10284408 w 5651"/>
              <a:gd name="T13" fmla="*/ 606429763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rgbClr val="FF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2" name="Freeform 26">
            <a:extLst>
              <a:ext uri="{FF2B5EF4-FFF2-40B4-BE49-F238E27FC236}">
                <a16:creationId xmlns:a16="http://schemas.microsoft.com/office/drawing/2014/main" id="{B4B6B537-EDF7-48D6-8FD8-0225E6F50D54}"/>
              </a:ext>
            </a:extLst>
          </p:cNvPr>
          <p:cNvSpPr>
            <a:spLocks/>
          </p:cNvSpPr>
          <p:nvPr userDrawn="1"/>
        </p:nvSpPr>
        <p:spPr bwMode="gray">
          <a:xfrm>
            <a:off x="0" y="6426200"/>
            <a:ext cx="9142413" cy="339725"/>
          </a:xfrm>
          <a:custGeom>
            <a:avLst/>
            <a:gdLst>
              <a:gd name="T0" fmla="*/ 0 w 5650"/>
              <a:gd name="T1" fmla="*/ 539048325 h 176"/>
              <a:gd name="T2" fmla="*/ 2147483646 w 5650"/>
              <a:gd name="T3" fmla="*/ 517609868 h 176"/>
              <a:gd name="T4" fmla="*/ 2147483646 w 5650"/>
              <a:gd name="T5" fmla="*/ 290964549 h 176"/>
              <a:gd name="T6" fmla="*/ 2147483646 w 5650"/>
              <a:gd name="T7" fmla="*/ 290964549 h 176"/>
              <a:gd name="T8" fmla="*/ 2147483646 w 5650"/>
              <a:gd name="T9" fmla="*/ 9189288 h 176"/>
              <a:gd name="T10" fmla="*/ 0 w 5650"/>
              <a:gd name="T11" fmla="*/ 0 h 176"/>
              <a:gd name="T12" fmla="*/ 0 w 5650"/>
              <a:gd name="T13" fmla="*/ 539048325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rgbClr val="A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4" name="Rectangle 32">
            <a:extLst>
              <a:ext uri="{FF2B5EF4-FFF2-40B4-BE49-F238E27FC236}">
                <a16:creationId xmlns:a16="http://schemas.microsoft.com/office/drawing/2014/main" id="{32DB5C42-0A01-4F52-9E2E-9B2A1323CCC0}"/>
              </a:ext>
            </a:extLst>
          </p:cNvPr>
          <p:cNvSpPr>
            <a:spLocks noChangeArrowheads="1"/>
          </p:cNvSpPr>
          <p:nvPr userDrawn="1"/>
        </p:nvSpPr>
        <p:spPr bwMode="gray">
          <a:xfrm flipV="1">
            <a:off x="0" y="6707188"/>
            <a:ext cx="9144000" cy="68262"/>
          </a:xfrm>
          <a:prstGeom prst="rect">
            <a:avLst/>
          </a:prstGeom>
          <a:solidFill>
            <a:srgbClr val="C5C5C5"/>
          </a:solidFill>
          <a:ln>
            <a:noFill/>
          </a:ln>
        </p:spPr>
        <p:txBody>
          <a:bodyPr wrap="none"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黑体" panose="02010609060101010101" pitchFamily="49"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黑体" panose="02010609060101010101" pitchFamily="49"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黑体" panose="02010609060101010101" pitchFamily="49"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黑体" panose="02010609060101010101" pitchFamily="49" charset="-122"/>
        </a:defRPr>
      </a:lvl5pPr>
      <a:lvl6pPr marL="457200" algn="l" rtl="0" fontAlgn="base">
        <a:spcBef>
          <a:spcPct val="0"/>
        </a:spcBef>
        <a:spcAft>
          <a:spcPct val="0"/>
        </a:spcAft>
        <a:defRPr sz="3800">
          <a:solidFill>
            <a:schemeClr val="tx2"/>
          </a:solidFill>
          <a:latin typeface="Verdana" panose="020B0604030504040204" pitchFamily="34" charset="0"/>
          <a:ea typeface="黑体" panose="02010609060101010101" pitchFamily="49" charset="-122"/>
        </a:defRPr>
      </a:lvl6pPr>
      <a:lvl7pPr marL="914400" algn="l" rtl="0" fontAlgn="base">
        <a:spcBef>
          <a:spcPct val="0"/>
        </a:spcBef>
        <a:spcAft>
          <a:spcPct val="0"/>
        </a:spcAft>
        <a:defRPr sz="3800">
          <a:solidFill>
            <a:schemeClr val="tx2"/>
          </a:solidFill>
          <a:latin typeface="Verdana" panose="020B0604030504040204" pitchFamily="34" charset="0"/>
          <a:ea typeface="黑体" panose="02010609060101010101" pitchFamily="49" charset="-122"/>
        </a:defRPr>
      </a:lvl7pPr>
      <a:lvl8pPr marL="1371600" algn="l" rtl="0" fontAlgn="base">
        <a:spcBef>
          <a:spcPct val="0"/>
        </a:spcBef>
        <a:spcAft>
          <a:spcPct val="0"/>
        </a:spcAft>
        <a:defRPr sz="3800">
          <a:solidFill>
            <a:schemeClr val="tx2"/>
          </a:solidFill>
          <a:latin typeface="Verdana" panose="020B0604030504040204" pitchFamily="34" charset="0"/>
          <a:ea typeface="黑体" panose="02010609060101010101" pitchFamily="49" charset="-122"/>
        </a:defRPr>
      </a:lvl8pPr>
      <a:lvl9pPr marL="1828800" algn="l" rtl="0" fontAlgn="base">
        <a:spcBef>
          <a:spcPct val="0"/>
        </a:spcBef>
        <a:spcAft>
          <a:spcPct val="0"/>
        </a:spcAft>
        <a:defRPr sz="3800">
          <a:solidFill>
            <a:schemeClr val="tx2"/>
          </a:solidFill>
          <a:latin typeface="Verdana" panose="020B0604030504040204" pitchFamily="34" charset="0"/>
          <a:ea typeface="黑体" panose="02010609060101010101" pitchFamily="49" charset="-122"/>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2.xml"/><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660EF9A-2722-40EB-B088-BBD38C39315C}"/>
              </a:ext>
            </a:extLst>
          </p:cNvPr>
          <p:cNvSpPr/>
          <p:nvPr/>
        </p:nvSpPr>
        <p:spPr bwMode="auto">
          <a:xfrm>
            <a:off x="-97142" y="1772816"/>
            <a:ext cx="9205913" cy="2233613"/>
          </a:xfrm>
          <a:prstGeom prst="rect">
            <a:avLst/>
          </a:prstGeom>
          <a:solidFill>
            <a:schemeClr val="bg2"/>
          </a:solidFill>
          <a:ln>
            <a:noFill/>
          </a:ln>
          <a:effectLst/>
        </p:spPr>
        <p:txBody>
          <a:bodyPr anchor="b"/>
          <a:lstStyle/>
          <a:p>
            <a:pPr algn="ctr">
              <a:lnSpc>
                <a:spcPct val="150000"/>
              </a:lnSpc>
              <a:defRPr/>
            </a:pPr>
            <a:endParaRPr lang="zh-CN" altLang="en-US" sz="3200" b="1" dirty="0">
              <a:effectLst>
                <a:outerShdw blurRad="38100" dist="38100" dir="2700000" algn="tl">
                  <a:srgbClr val="FFFFFF"/>
                </a:outerShdw>
              </a:effectLst>
              <a:latin typeface="Times New Roman" panose="02020603050405020304" pitchFamily="18" charset="0"/>
            </a:endParaRPr>
          </a:p>
        </p:txBody>
      </p:sp>
      <p:sp>
        <p:nvSpPr>
          <p:cNvPr id="14339" name="矩形 3">
            <a:extLst>
              <a:ext uri="{FF2B5EF4-FFF2-40B4-BE49-F238E27FC236}">
                <a16:creationId xmlns:a16="http://schemas.microsoft.com/office/drawing/2014/main" id="{6E6BC833-74D3-47FE-915D-B11792168E04}"/>
              </a:ext>
            </a:extLst>
          </p:cNvPr>
          <p:cNvSpPr>
            <a:spLocks noChangeArrowheads="1"/>
          </p:cNvSpPr>
          <p:nvPr/>
        </p:nvSpPr>
        <p:spPr bwMode="auto">
          <a:xfrm>
            <a:off x="1547664" y="1772816"/>
            <a:ext cx="6480175" cy="323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lnSpc>
                <a:spcPct val="150000"/>
              </a:lnSpc>
            </a:pPr>
            <a:r>
              <a:rPr lang="zh-CN" altLang="en-US" sz="4800" b="1" dirty="0">
                <a:latin typeface="黑体" panose="02010609060101010101" pitchFamily="49" charset="-122"/>
                <a:ea typeface="黑体" panose="02010609060101010101" pitchFamily="49" charset="-122"/>
              </a:rPr>
              <a:t>省级一流专业</a:t>
            </a:r>
            <a:endParaRPr lang="en-US" altLang="zh-CN" sz="4800" b="1" dirty="0">
              <a:latin typeface="黑体" panose="02010609060101010101" pitchFamily="49" charset="-122"/>
              <a:ea typeface="黑体" panose="02010609060101010101" pitchFamily="49" charset="-122"/>
            </a:endParaRPr>
          </a:p>
          <a:p>
            <a:pPr algn="ctr">
              <a:lnSpc>
                <a:spcPct val="150000"/>
              </a:lnSpc>
            </a:pPr>
            <a:r>
              <a:rPr lang="zh-CN" altLang="en-US" sz="4800" b="1" dirty="0">
                <a:latin typeface="黑体" panose="02010609060101010101" pitchFamily="49" charset="-122"/>
                <a:ea typeface="黑体" panose="02010609060101010101" pitchFamily="49" charset="-122"/>
              </a:rPr>
              <a:t>安全工程专业</a:t>
            </a:r>
            <a:endParaRPr lang="en-US" altLang="zh-CN" sz="4800" b="1" dirty="0">
              <a:latin typeface="黑体" panose="02010609060101010101" pitchFamily="49" charset="-122"/>
              <a:ea typeface="黑体" panose="02010609060101010101" pitchFamily="49" charset="-122"/>
            </a:endParaRPr>
          </a:p>
          <a:p>
            <a:pPr algn="ctr">
              <a:lnSpc>
                <a:spcPct val="200000"/>
              </a:lnSpc>
            </a:pPr>
            <a:endParaRPr lang="zh-CN" altLang="en-US" sz="3600" noProof="1"/>
          </a:p>
        </p:txBody>
      </p:sp>
      <p:sp>
        <p:nvSpPr>
          <p:cNvPr id="6" name="Rectangle 4">
            <a:extLst>
              <a:ext uri="{FF2B5EF4-FFF2-40B4-BE49-F238E27FC236}">
                <a16:creationId xmlns:a16="http://schemas.microsoft.com/office/drawing/2014/main" id="{242CEB60-7CD9-4086-A99B-D7AF4565B702}"/>
              </a:ext>
            </a:extLst>
          </p:cNvPr>
          <p:cNvSpPr>
            <a:spLocks noChangeArrowheads="1"/>
          </p:cNvSpPr>
          <p:nvPr/>
        </p:nvSpPr>
        <p:spPr bwMode="auto">
          <a:xfrm>
            <a:off x="1985534" y="4431606"/>
            <a:ext cx="5040560" cy="1152525"/>
          </a:xfrm>
          <a:prstGeom prst="rect">
            <a:avLst/>
          </a:prstGeom>
          <a:noFill/>
          <a:ln>
            <a:noFill/>
          </a:ln>
          <a:effec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华文细黑" panose="02010600040101010101" pitchFamily="2" charset="-122"/>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华文细黑" panose="02010600040101010101" pitchFamily="2" charset="-122"/>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华文细黑" panose="02010600040101010101" pitchFamily="2" charset="-122"/>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华文细黑" panose="02010600040101010101" pitchFamily="2" charset="-122"/>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9pPr>
          </a:lstStyle>
          <a:p>
            <a:pPr marL="0" indent="0" algn="ctr" eaLnBrk="1" hangingPunct="1">
              <a:buFont typeface="Wingdings" panose="05000000000000000000" pitchFamily="2" charset="2"/>
              <a:buNone/>
              <a:defRPr/>
            </a:pPr>
            <a:r>
              <a:rPr lang="zh-CN" altLang="en-US" sz="3600" b="1" dirty="0">
                <a:effectLst>
                  <a:outerShdw blurRad="38100" dist="38100" dir="2700000" algn="tl">
                    <a:srgbClr val="C0C0C0"/>
                  </a:outerShdw>
                </a:effectLst>
                <a:ea typeface="楷体_GB2312" pitchFamily="49" charset="-122"/>
              </a:rPr>
              <a:t>专业类代码：</a:t>
            </a:r>
            <a:r>
              <a:rPr lang="en-US" altLang="zh-CN" sz="3600" b="1" dirty="0">
                <a:effectLst>
                  <a:outerShdw blurRad="38100" dist="38100" dir="2700000" algn="tl">
                    <a:srgbClr val="C0C0C0"/>
                  </a:outerShdw>
                </a:effectLst>
                <a:ea typeface="楷体_GB2312" pitchFamily="49" charset="-122"/>
              </a:rPr>
              <a:t>082901</a:t>
            </a:r>
            <a:endParaRPr lang="en-US" altLang="zh-CN" sz="3600" b="1" dirty="0">
              <a:effectLst>
                <a:outerShdw blurRad="38100" dist="38100" dir="2700000" algn="tl">
                  <a:srgbClr val="C0C0C0"/>
                </a:outerShdw>
              </a:effectLst>
              <a:latin typeface="Times New Roman" panose="02020603050405020304" pitchFamily="18" charset="0"/>
              <a:ea typeface="楷体_GB2312"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A8693794-37F8-4E29-9E35-E14A8F5EF25D}"/>
              </a:ext>
            </a:extLst>
          </p:cNvPr>
          <p:cNvGrpSpPr>
            <a:grpSpLocks/>
          </p:cNvGrpSpPr>
          <p:nvPr/>
        </p:nvGrpSpPr>
        <p:grpSpPr bwMode="auto">
          <a:xfrm>
            <a:off x="-14288" y="2776538"/>
            <a:ext cx="9144001" cy="142875"/>
            <a:chOff x="0" y="1824"/>
            <a:chExt cx="5760" cy="90"/>
          </a:xfrm>
        </p:grpSpPr>
        <p:sp>
          <p:nvSpPr>
            <p:cNvPr id="17499" name="Rectangle 3">
              <a:extLst>
                <a:ext uri="{FF2B5EF4-FFF2-40B4-BE49-F238E27FC236}">
                  <a16:creationId xmlns:a16="http://schemas.microsoft.com/office/drawing/2014/main" id="{06EDEEC1-992F-44D0-BD6F-115AA9F8FA08}"/>
                </a:ext>
              </a:extLst>
            </p:cNvPr>
            <p:cNvSpPr>
              <a:spLocks noChangeArrowheads="1"/>
            </p:cNvSpPr>
            <p:nvPr/>
          </p:nvSpPr>
          <p:spPr bwMode="gray">
            <a:xfrm>
              <a:off x="0" y="1824"/>
              <a:ext cx="5760" cy="90"/>
            </a:xfrm>
            <a:prstGeom prst="rect">
              <a:avLst/>
            </a:prstGeom>
            <a:gradFill rotWithShape="1">
              <a:gsLst>
                <a:gs pos="0">
                  <a:srgbClr val="5F5F5F"/>
                </a:gs>
                <a:gs pos="50000">
                  <a:srgbClr val="B6B6B6"/>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endParaRPr lang="zh-CN" altLang="en-US"/>
            </a:p>
          </p:txBody>
        </p:sp>
        <p:sp>
          <p:nvSpPr>
            <p:cNvPr id="17500" name="Rectangle 4">
              <a:extLst>
                <a:ext uri="{FF2B5EF4-FFF2-40B4-BE49-F238E27FC236}">
                  <a16:creationId xmlns:a16="http://schemas.microsoft.com/office/drawing/2014/main" id="{FA3512CE-13FC-48E6-B4D4-0E726D922E23}"/>
                </a:ext>
              </a:extLst>
            </p:cNvPr>
            <p:cNvSpPr>
              <a:spLocks noChangeArrowheads="1"/>
            </p:cNvSpPr>
            <p:nvPr/>
          </p:nvSpPr>
          <p:spPr bwMode="gray">
            <a:xfrm>
              <a:off x="0" y="1872"/>
              <a:ext cx="5760" cy="34"/>
            </a:xfrm>
            <a:prstGeom prst="rect">
              <a:avLst/>
            </a:prstGeom>
            <a:gradFill rotWithShape="1">
              <a:gsLst>
                <a:gs pos="0">
                  <a:srgbClr val="D9D9D9"/>
                </a:gs>
                <a:gs pos="100000">
                  <a:srgbClr val="80808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endParaRPr lang="zh-CN" altLang="en-US"/>
            </a:p>
          </p:txBody>
        </p:sp>
      </p:grpSp>
      <p:cxnSp>
        <p:nvCxnSpPr>
          <p:cNvPr id="17411" name="AutoShape 29">
            <a:extLst>
              <a:ext uri="{FF2B5EF4-FFF2-40B4-BE49-F238E27FC236}">
                <a16:creationId xmlns:a16="http://schemas.microsoft.com/office/drawing/2014/main" id="{FC56D165-DE48-43F6-8B1C-4B3BC913181D}"/>
              </a:ext>
            </a:extLst>
          </p:cNvPr>
          <p:cNvCxnSpPr>
            <a:cxnSpLocks noChangeShapeType="1"/>
            <a:stCxn id="17427" idx="3"/>
          </p:cNvCxnSpPr>
          <p:nvPr/>
        </p:nvCxnSpPr>
        <p:spPr bwMode="auto">
          <a:xfrm>
            <a:off x="1104677" y="2817813"/>
            <a:ext cx="1235075" cy="60325"/>
          </a:xfrm>
          <a:prstGeom prst="straightConnector1">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2" name="AutoShape 30">
            <a:extLst>
              <a:ext uri="{FF2B5EF4-FFF2-40B4-BE49-F238E27FC236}">
                <a16:creationId xmlns:a16="http://schemas.microsoft.com/office/drawing/2014/main" id="{6873ECC7-D784-439F-9B0F-59E7EC5E0492}"/>
              </a:ext>
            </a:extLst>
          </p:cNvPr>
          <p:cNvCxnSpPr>
            <a:cxnSpLocks noChangeShapeType="1"/>
            <a:stCxn id="17454" idx="3"/>
          </p:cNvCxnSpPr>
          <p:nvPr/>
        </p:nvCxnSpPr>
        <p:spPr bwMode="auto">
          <a:xfrm>
            <a:off x="2921564" y="2878138"/>
            <a:ext cx="1201738" cy="71437"/>
          </a:xfrm>
          <a:prstGeom prst="straightConnector1">
            <a:avLst/>
          </a:prstGeom>
          <a:noFill/>
          <a:ln w="9525">
            <a:solidFill>
              <a:srgbClr val="B2B2B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文本框 131">
            <a:extLst>
              <a:ext uri="{FF2B5EF4-FFF2-40B4-BE49-F238E27FC236}">
                <a16:creationId xmlns:a16="http://schemas.microsoft.com/office/drawing/2014/main" id="{641F1ED7-DF09-4F9D-8AE3-1823A589E270}"/>
              </a:ext>
            </a:extLst>
          </p:cNvPr>
          <p:cNvSpPr txBox="1"/>
          <p:nvPr/>
        </p:nvSpPr>
        <p:spPr>
          <a:xfrm>
            <a:off x="554038" y="288925"/>
            <a:ext cx="2657475" cy="585788"/>
          </a:xfrm>
          <a:prstGeom prst="rect">
            <a:avLst/>
          </a:prstGeom>
          <a:noFill/>
        </p:spPr>
        <p:txBody>
          <a:bodyPr wrap="none">
            <a:spAutoFit/>
          </a:bodyPr>
          <a:lstStyle/>
          <a:p>
            <a:pPr>
              <a:defRPr/>
            </a:pPr>
            <a:r>
              <a:rPr lang="zh-CN" altLang="en-US" sz="3200" b="1" dirty="0">
                <a:solidFill>
                  <a:srgbClr val="00153E"/>
                </a:solidFill>
                <a:latin typeface="+mj-lt"/>
                <a:ea typeface="+mj-ea"/>
                <a:cs typeface="+mj-cs"/>
              </a:rPr>
              <a:t>专业发展历程</a:t>
            </a:r>
          </a:p>
        </p:txBody>
      </p:sp>
      <p:grpSp>
        <p:nvGrpSpPr>
          <p:cNvPr id="17414" name="Group 6">
            <a:extLst>
              <a:ext uri="{FF2B5EF4-FFF2-40B4-BE49-F238E27FC236}">
                <a16:creationId xmlns:a16="http://schemas.microsoft.com/office/drawing/2014/main" id="{D84855AE-DB50-4B62-A8D3-5EED92296AD7}"/>
              </a:ext>
            </a:extLst>
          </p:cNvPr>
          <p:cNvGrpSpPr>
            <a:grpSpLocks/>
          </p:cNvGrpSpPr>
          <p:nvPr/>
        </p:nvGrpSpPr>
        <p:grpSpPr bwMode="auto">
          <a:xfrm rot="3877067">
            <a:off x="5700191" y="3925888"/>
            <a:ext cx="2354263" cy="915988"/>
            <a:chOff x="2290" y="2725"/>
            <a:chExt cx="1832" cy="713"/>
          </a:xfrm>
        </p:grpSpPr>
        <p:grpSp>
          <p:nvGrpSpPr>
            <p:cNvPr id="17493" name="Group 7">
              <a:extLst>
                <a:ext uri="{FF2B5EF4-FFF2-40B4-BE49-F238E27FC236}">
                  <a16:creationId xmlns:a16="http://schemas.microsoft.com/office/drawing/2014/main" id="{72D3E5A8-2782-4E6F-986D-CCABDEAEDA4A}"/>
                </a:ext>
              </a:extLst>
            </p:cNvPr>
            <p:cNvGrpSpPr>
              <a:grpSpLocks/>
            </p:cNvGrpSpPr>
            <p:nvPr/>
          </p:nvGrpSpPr>
          <p:grpSpPr bwMode="auto">
            <a:xfrm>
              <a:off x="2290" y="3030"/>
              <a:ext cx="1832" cy="408"/>
              <a:chOff x="2290" y="3030"/>
              <a:chExt cx="1832" cy="408"/>
            </a:xfrm>
          </p:grpSpPr>
          <p:sp>
            <p:nvSpPr>
              <p:cNvPr id="311" name="Freeform 8">
                <a:extLst>
                  <a:ext uri="{FF2B5EF4-FFF2-40B4-BE49-F238E27FC236}">
                    <a16:creationId xmlns:a16="http://schemas.microsoft.com/office/drawing/2014/main" id="{2D09711C-F1B7-49B6-8A27-6DB9E939296E}"/>
                  </a:ext>
                </a:extLst>
              </p:cNvPr>
              <p:cNvSpPr>
                <a:spLocks/>
              </p:cNvSpPr>
              <p:nvPr/>
            </p:nvSpPr>
            <p:spPr bwMode="gray">
              <a:xfrm>
                <a:off x="2289"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rgbClr val="9B2D1F">
                      <a:gamma/>
                      <a:shade val="46275"/>
                      <a:invGamma/>
                    </a:srgbClr>
                  </a:gs>
                  <a:gs pos="100000">
                    <a:srgbClr val="9B2D1F"/>
                  </a:gs>
                </a:gsLst>
                <a:lin ang="5400000" scaled="1"/>
              </a:gra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12" name="Freeform 9">
                <a:extLst>
                  <a:ext uri="{FF2B5EF4-FFF2-40B4-BE49-F238E27FC236}">
                    <a16:creationId xmlns:a16="http://schemas.microsoft.com/office/drawing/2014/main" id="{E05C0F2B-B997-4136-9200-E66CF44E5D9C}"/>
                  </a:ext>
                </a:extLst>
              </p:cNvPr>
              <p:cNvSpPr>
                <a:spLocks/>
              </p:cNvSpPr>
              <p:nvPr/>
            </p:nvSpPr>
            <p:spPr bwMode="gray">
              <a:xfrm>
                <a:off x="3807" y="3059"/>
                <a:ext cx="289"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nvGrpSpPr>
            <p:cNvPr id="17494" name="Group 10">
              <a:extLst>
                <a:ext uri="{FF2B5EF4-FFF2-40B4-BE49-F238E27FC236}">
                  <a16:creationId xmlns:a16="http://schemas.microsoft.com/office/drawing/2014/main" id="{732B9DBF-0E6F-429E-B8D9-B117403305BA}"/>
                </a:ext>
              </a:extLst>
            </p:cNvPr>
            <p:cNvGrpSpPr>
              <a:grpSpLocks/>
            </p:cNvGrpSpPr>
            <p:nvPr/>
          </p:nvGrpSpPr>
          <p:grpSpPr bwMode="auto">
            <a:xfrm flipV="1">
              <a:off x="2290" y="2725"/>
              <a:ext cx="1406" cy="313"/>
              <a:chOff x="2290" y="3030"/>
              <a:chExt cx="1832" cy="408"/>
            </a:xfrm>
          </p:grpSpPr>
          <p:sp>
            <p:nvSpPr>
              <p:cNvPr id="309" name="Freeform 11">
                <a:extLst>
                  <a:ext uri="{FF2B5EF4-FFF2-40B4-BE49-F238E27FC236}">
                    <a16:creationId xmlns:a16="http://schemas.microsoft.com/office/drawing/2014/main" id="{FF477F5C-FFA2-4965-A002-3220FD3607C2}"/>
                  </a:ext>
                </a:extLst>
              </p:cNvPr>
              <p:cNvSpPr>
                <a:spLocks/>
              </p:cNvSpPr>
              <p:nvPr/>
            </p:nvSpPr>
            <p:spPr bwMode="gray">
              <a:xfrm>
                <a:off x="2289"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B2D1F"/>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10" name="Freeform 12">
                <a:extLst>
                  <a:ext uri="{FF2B5EF4-FFF2-40B4-BE49-F238E27FC236}">
                    <a16:creationId xmlns:a16="http://schemas.microsoft.com/office/drawing/2014/main" id="{D79B38EA-3A9C-4DFC-8D14-53BD0179DE0F}"/>
                  </a:ext>
                </a:extLst>
              </p:cNvPr>
              <p:cNvSpPr>
                <a:spLocks/>
              </p:cNvSpPr>
              <p:nvPr/>
            </p:nvSpPr>
            <p:spPr bwMode="gray">
              <a:xfrm>
                <a:off x="3807" y="3057"/>
                <a:ext cx="288" cy="333"/>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sp>
        <p:nvSpPr>
          <p:cNvPr id="17415" name="Text Box 42">
            <a:extLst>
              <a:ext uri="{FF2B5EF4-FFF2-40B4-BE49-F238E27FC236}">
                <a16:creationId xmlns:a16="http://schemas.microsoft.com/office/drawing/2014/main" id="{E70121B2-BF86-4618-981A-B9973EB879B8}"/>
              </a:ext>
            </a:extLst>
          </p:cNvPr>
          <p:cNvSpPr txBox="1">
            <a:spLocks noChangeArrowheads="1"/>
          </p:cNvSpPr>
          <p:nvPr/>
        </p:nvSpPr>
        <p:spPr bwMode="gray">
          <a:xfrm rot="-1592425">
            <a:off x="6352654" y="3489325"/>
            <a:ext cx="504825"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zh-CN" altLang="en-US" sz="2000" b="1">
                <a:solidFill>
                  <a:srgbClr val="FFFFFF"/>
                </a:solidFill>
              </a:rPr>
              <a:t>一流本科专业</a:t>
            </a:r>
            <a:endParaRPr lang="en-US" altLang="zh-CN" sz="2000" b="1">
              <a:solidFill>
                <a:srgbClr val="FFFFFF"/>
              </a:solidFill>
            </a:endParaRPr>
          </a:p>
        </p:txBody>
      </p:sp>
      <p:sp>
        <p:nvSpPr>
          <p:cNvPr id="314" name="Text Box 43">
            <a:extLst>
              <a:ext uri="{FF2B5EF4-FFF2-40B4-BE49-F238E27FC236}">
                <a16:creationId xmlns:a16="http://schemas.microsoft.com/office/drawing/2014/main" id="{5A123A8A-738A-46F7-952A-31F8B6B685F5}"/>
              </a:ext>
            </a:extLst>
          </p:cNvPr>
          <p:cNvSpPr txBox="1">
            <a:spLocks noChangeArrowheads="1"/>
          </p:cNvSpPr>
          <p:nvPr/>
        </p:nvSpPr>
        <p:spPr bwMode="gray">
          <a:xfrm rot="20060657">
            <a:off x="6780148" y="3579746"/>
            <a:ext cx="430887" cy="900246"/>
          </a:xfrm>
          <a:prstGeom prst="rect">
            <a:avLst/>
          </a:prstGeom>
          <a:noFill/>
          <a:ln>
            <a:noFill/>
          </a:ln>
          <a:effectLst/>
        </p:spPr>
        <p:txBody>
          <a:bodyPr vert="eaVert" wrap="none">
            <a:spAutoFit/>
          </a:bodyPr>
          <a:lstStyle/>
          <a:p>
            <a:pPr>
              <a:defRPr/>
            </a:pPr>
            <a:r>
              <a:rPr lang="zh-CN" altLang="en-US" sz="1600" b="1" dirty="0">
                <a:solidFill>
                  <a:srgbClr val="FFFFFF"/>
                </a:solidFill>
                <a:latin typeface="+mj-ea"/>
                <a:ea typeface="+mj-ea"/>
              </a:rPr>
              <a:t>获批省级</a:t>
            </a:r>
            <a:endParaRPr lang="en-US" altLang="zh-CN" sz="1600" b="1" dirty="0">
              <a:solidFill>
                <a:srgbClr val="FFFFFF"/>
              </a:solidFill>
              <a:latin typeface="+mj-ea"/>
              <a:ea typeface="+mj-ea"/>
            </a:endParaRPr>
          </a:p>
        </p:txBody>
      </p:sp>
      <p:grpSp>
        <p:nvGrpSpPr>
          <p:cNvPr id="17417" name="组合 10">
            <a:extLst>
              <a:ext uri="{FF2B5EF4-FFF2-40B4-BE49-F238E27FC236}">
                <a16:creationId xmlns:a16="http://schemas.microsoft.com/office/drawing/2014/main" id="{414BB1C6-DC3C-4A75-A330-56E7712EBF91}"/>
              </a:ext>
            </a:extLst>
          </p:cNvPr>
          <p:cNvGrpSpPr>
            <a:grpSpLocks/>
          </p:cNvGrpSpPr>
          <p:nvPr/>
        </p:nvGrpSpPr>
        <p:grpSpPr bwMode="auto">
          <a:xfrm>
            <a:off x="5508104" y="2139950"/>
            <a:ext cx="1457325" cy="1490663"/>
            <a:chOff x="6546861" y="2039037"/>
            <a:chExt cx="1631893" cy="1628213"/>
          </a:xfrm>
        </p:grpSpPr>
        <p:sp>
          <p:nvSpPr>
            <p:cNvPr id="295" name="Oval 13">
              <a:extLst>
                <a:ext uri="{FF2B5EF4-FFF2-40B4-BE49-F238E27FC236}">
                  <a16:creationId xmlns:a16="http://schemas.microsoft.com/office/drawing/2014/main" id="{B65F8D69-9D91-4EE4-AE73-7F8C6383CA1F}"/>
                </a:ext>
              </a:extLst>
            </p:cNvPr>
            <p:cNvSpPr>
              <a:spLocks noChangeArrowheads="1"/>
            </p:cNvSpPr>
            <p:nvPr/>
          </p:nvSpPr>
          <p:spPr bwMode="gray">
            <a:xfrm>
              <a:off x="6546861" y="2039037"/>
              <a:ext cx="1626561" cy="1623010"/>
            </a:xfrm>
            <a:prstGeom prst="ellipse">
              <a:avLst/>
            </a:prstGeom>
            <a:gradFill rotWithShape="1">
              <a:gsLst>
                <a:gs pos="0">
                  <a:srgbClr val="9B2D1F">
                    <a:gamma/>
                    <a:tint val="0"/>
                    <a:invGamma/>
                  </a:srgbClr>
                </a:gs>
                <a:gs pos="50000">
                  <a:srgbClr val="9B2D1F"/>
                </a:gs>
                <a:gs pos="100000">
                  <a:srgbClr val="9B2D1F">
                    <a:gamma/>
                    <a:tint val="0"/>
                    <a:invGamma/>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96" name="Oval 14">
              <a:extLst>
                <a:ext uri="{FF2B5EF4-FFF2-40B4-BE49-F238E27FC236}">
                  <a16:creationId xmlns:a16="http://schemas.microsoft.com/office/drawing/2014/main" id="{31F4C97F-8DC1-49D0-948A-35628DB5FD2D}"/>
                </a:ext>
              </a:extLst>
            </p:cNvPr>
            <p:cNvSpPr>
              <a:spLocks noChangeArrowheads="1"/>
            </p:cNvSpPr>
            <p:nvPr/>
          </p:nvSpPr>
          <p:spPr bwMode="gray">
            <a:xfrm>
              <a:off x="6552195" y="2044240"/>
              <a:ext cx="1626559" cy="1623010"/>
            </a:xfrm>
            <a:prstGeom prst="ellipse">
              <a:avLst/>
            </a:prstGeom>
            <a:gradFill rotWithShape="1">
              <a:gsLst>
                <a:gs pos="0">
                  <a:srgbClr val="9B2D1F">
                    <a:alpha val="32001"/>
                  </a:srgbClr>
                </a:gs>
                <a:gs pos="100000">
                  <a:srgbClr val="9B2D1F">
                    <a:gamma/>
                    <a:shade val="0"/>
                    <a:invGamma/>
                    <a:alpha val="89999"/>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97" name="Oval 15">
              <a:extLst>
                <a:ext uri="{FF2B5EF4-FFF2-40B4-BE49-F238E27FC236}">
                  <a16:creationId xmlns:a16="http://schemas.microsoft.com/office/drawing/2014/main" id="{63E3AECC-5CCD-4598-A272-73825B54F7E5}"/>
                </a:ext>
              </a:extLst>
            </p:cNvPr>
            <p:cNvSpPr>
              <a:spLocks noChangeArrowheads="1"/>
            </p:cNvSpPr>
            <p:nvPr/>
          </p:nvSpPr>
          <p:spPr bwMode="gray">
            <a:xfrm>
              <a:off x="6635744" y="2144811"/>
              <a:ext cx="1413241" cy="1409730"/>
            </a:xfrm>
            <a:prstGeom prst="ellipse">
              <a:avLst/>
            </a:prstGeom>
            <a:gradFill rotWithShape="1">
              <a:gsLst>
                <a:gs pos="0">
                  <a:srgbClr val="9B2D1F">
                    <a:gamma/>
                    <a:shade val="54118"/>
                    <a:invGamma/>
                  </a:srgbClr>
                </a:gs>
                <a:gs pos="50000">
                  <a:srgbClr val="9B2D1F"/>
                </a:gs>
                <a:gs pos="100000">
                  <a:srgbClr val="9B2D1F">
                    <a:gamma/>
                    <a:shade val="54118"/>
                    <a:invGamma/>
                  </a:srgbClr>
                </a:gs>
              </a:gsLst>
              <a:lin ang="189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98" name="Oval 16">
              <a:extLst>
                <a:ext uri="{FF2B5EF4-FFF2-40B4-BE49-F238E27FC236}">
                  <a16:creationId xmlns:a16="http://schemas.microsoft.com/office/drawing/2014/main" id="{6CCEA1E1-5B96-441D-95B5-3B6B092A0F8D}"/>
                </a:ext>
              </a:extLst>
            </p:cNvPr>
            <p:cNvSpPr>
              <a:spLocks noChangeArrowheads="1"/>
            </p:cNvSpPr>
            <p:nvPr/>
          </p:nvSpPr>
          <p:spPr bwMode="gray">
            <a:xfrm>
              <a:off x="6632189" y="2137875"/>
              <a:ext cx="1411463" cy="1409730"/>
            </a:xfrm>
            <a:prstGeom prst="ellipse">
              <a:avLst/>
            </a:prstGeom>
            <a:gradFill rotWithShape="1">
              <a:gsLst>
                <a:gs pos="0">
                  <a:srgbClr val="9B2D1F">
                    <a:gamma/>
                    <a:shade val="63529"/>
                    <a:invGamma/>
                  </a:srgbClr>
                </a:gs>
                <a:gs pos="100000">
                  <a:srgbClr val="9B2D1F">
                    <a:alpha val="0"/>
                  </a:srgbClr>
                </a:gs>
              </a:gsLst>
              <a:lin ang="27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99" name="Oval 17">
              <a:extLst>
                <a:ext uri="{FF2B5EF4-FFF2-40B4-BE49-F238E27FC236}">
                  <a16:creationId xmlns:a16="http://schemas.microsoft.com/office/drawing/2014/main" id="{47543D4A-927B-40A2-8AA4-05603CC6AADF}"/>
                </a:ext>
              </a:extLst>
            </p:cNvPr>
            <p:cNvSpPr>
              <a:spLocks noChangeArrowheads="1"/>
            </p:cNvSpPr>
            <p:nvPr/>
          </p:nvSpPr>
          <p:spPr bwMode="gray">
            <a:xfrm>
              <a:off x="6706851" y="2215904"/>
              <a:ext cx="1271028" cy="1269277"/>
            </a:xfrm>
            <a:prstGeom prst="ellipse">
              <a:avLst/>
            </a:prstGeom>
            <a:solidFill>
              <a:srgbClr val="000000"/>
            </a:soli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nvGrpSpPr>
            <p:cNvPr id="17487" name="Group 18">
              <a:extLst>
                <a:ext uri="{FF2B5EF4-FFF2-40B4-BE49-F238E27FC236}">
                  <a16:creationId xmlns:a16="http://schemas.microsoft.com/office/drawing/2014/main" id="{38DD6350-9E5A-44B6-A130-93DEFE1967BF}"/>
                </a:ext>
              </a:extLst>
            </p:cNvPr>
            <p:cNvGrpSpPr>
              <a:grpSpLocks/>
            </p:cNvGrpSpPr>
            <p:nvPr/>
          </p:nvGrpSpPr>
          <p:grpSpPr bwMode="auto">
            <a:xfrm>
              <a:off x="6734984" y="2236034"/>
              <a:ext cx="1233252" cy="1231233"/>
              <a:chOff x="4166" y="1706"/>
              <a:chExt cx="1252" cy="1252"/>
            </a:xfrm>
          </p:grpSpPr>
          <p:sp>
            <p:nvSpPr>
              <p:cNvPr id="303" name="Oval 19">
                <a:extLst>
                  <a:ext uri="{FF2B5EF4-FFF2-40B4-BE49-F238E27FC236}">
                    <a16:creationId xmlns:a16="http://schemas.microsoft.com/office/drawing/2014/main" id="{14AA7DEB-49BB-47F0-AC03-185ED7F02657}"/>
                  </a:ext>
                </a:extLst>
              </p:cNvPr>
              <p:cNvSpPr>
                <a:spLocks noChangeArrowheads="1"/>
              </p:cNvSpPr>
              <p:nvPr/>
            </p:nvSpPr>
            <p:spPr bwMode="gray">
              <a:xfrm>
                <a:off x="4166" y="1707"/>
                <a:ext cx="1252" cy="1252"/>
              </a:xfrm>
              <a:prstGeom prst="ellipse">
                <a:avLst/>
              </a:prstGeom>
              <a:gradFill rotWithShape="1">
                <a:gsLst>
                  <a:gs pos="0">
                    <a:srgbClr val="D6E1E2">
                      <a:gamma/>
                      <a:shade val="46275"/>
                      <a:invGamma/>
                    </a:srgbClr>
                  </a:gs>
                  <a:gs pos="100000">
                    <a:srgbClr val="D6E1E2"/>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04" name="Oval 20">
                <a:extLst>
                  <a:ext uri="{FF2B5EF4-FFF2-40B4-BE49-F238E27FC236}">
                    <a16:creationId xmlns:a16="http://schemas.microsoft.com/office/drawing/2014/main" id="{AE792090-5148-4CE5-A554-750ECF2ECB42}"/>
                  </a:ext>
                </a:extLst>
              </p:cNvPr>
              <p:cNvSpPr>
                <a:spLocks noChangeArrowheads="1"/>
              </p:cNvSpPr>
              <p:nvPr/>
            </p:nvSpPr>
            <p:spPr bwMode="gray">
              <a:xfrm>
                <a:off x="4183" y="1714"/>
                <a:ext cx="1222" cy="1220"/>
              </a:xfrm>
              <a:prstGeom prst="ellipse">
                <a:avLst/>
              </a:prstGeom>
              <a:gradFill rotWithShape="1">
                <a:gsLst>
                  <a:gs pos="0">
                    <a:srgbClr val="D6E1E2">
                      <a:alpha val="0"/>
                    </a:srgbClr>
                  </a:gs>
                  <a:gs pos="100000">
                    <a:srgbClr val="D6E1E2">
                      <a:gamma/>
                      <a:tint val="34902"/>
                      <a:invGamma/>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05" name="Oval 21">
                <a:extLst>
                  <a:ext uri="{FF2B5EF4-FFF2-40B4-BE49-F238E27FC236}">
                    <a16:creationId xmlns:a16="http://schemas.microsoft.com/office/drawing/2014/main" id="{D5E2698F-611F-4CF6-A231-491F28112AF4}"/>
                  </a:ext>
                </a:extLst>
              </p:cNvPr>
              <p:cNvSpPr>
                <a:spLocks noChangeArrowheads="1"/>
              </p:cNvSpPr>
              <p:nvPr/>
            </p:nvSpPr>
            <p:spPr bwMode="gray">
              <a:xfrm>
                <a:off x="4195" y="1726"/>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06" name="Oval 22">
                <a:extLst>
                  <a:ext uri="{FF2B5EF4-FFF2-40B4-BE49-F238E27FC236}">
                    <a16:creationId xmlns:a16="http://schemas.microsoft.com/office/drawing/2014/main" id="{3B830BCB-B0A0-4468-B385-7A27687E5125}"/>
                  </a:ext>
                </a:extLst>
              </p:cNvPr>
              <p:cNvSpPr>
                <a:spLocks noChangeArrowheads="1"/>
              </p:cNvSpPr>
              <p:nvPr/>
            </p:nvSpPr>
            <p:spPr bwMode="gray">
              <a:xfrm>
                <a:off x="4264" y="1758"/>
                <a:ext cx="1032"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sp>
          <p:nvSpPr>
            <p:cNvPr id="17488" name="Text Box 25">
              <a:extLst>
                <a:ext uri="{FF2B5EF4-FFF2-40B4-BE49-F238E27FC236}">
                  <a16:creationId xmlns:a16="http://schemas.microsoft.com/office/drawing/2014/main" id="{C806AEF3-2DE9-4091-9F1B-18BD75BFAFEF}"/>
                </a:ext>
              </a:extLst>
            </p:cNvPr>
            <p:cNvSpPr txBox="1">
              <a:spLocks noChangeArrowheads="1"/>
            </p:cNvSpPr>
            <p:nvPr/>
          </p:nvSpPr>
          <p:spPr bwMode="auto">
            <a:xfrm>
              <a:off x="6916003" y="2592054"/>
              <a:ext cx="939065" cy="40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en-US" altLang="zh-CN" b="1">
                  <a:solidFill>
                    <a:srgbClr val="080808"/>
                  </a:solidFill>
                </a:rPr>
                <a:t>2019</a:t>
              </a:r>
            </a:p>
          </p:txBody>
        </p:sp>
      </p:grpSp>
      <p:grpSp>
        <p:nvGrpSpPr>
          <p:cNvPr id="17418" name="Group 6">
            <a:extLst>
              <a:ext uri="{FF2B5EF4-FFF2-40B4-BE49-F238E27FC236}">
                <a16:creationId xmlns:a16="http://schemas.microsoft.com/office/drawing/2014/main" id="{059ABD4A-B6BD-4680-9D31-E38B05A1CEE3}"/>
              </a:ext>
            </a:extLst>
          </p:cNvPr>
          <p:cNvGrpSpPr>
            <a:grpSpLocks/>
          </p:cNvGrpSpPr>
          <p:nvPr/>
        </p:nvGrpSpPr>
        <p:grpSpPr bwMode="auto">
          <a:xfrm rot="3877067">
            <a:off x="3891483" y="3971926"/>
            <a:ext cx="2392363" cy="944562"/>
            <a:chOff x="2290" y="2725"/>
            <a:chExt cx="1832" cy="713"/>
          </a:xfrm>
        </p:grpSpPr>
        <p:grpSp>
          <p:nvGrpSpPr>
            <p:cNvPr id="17476" name="Group 7">
              <a:extLst>
                <a:ext uri="{FF2B5EF4-FFF2-40B4-BE49-F238E27FC236}">
                  <a16:creationId xmlns:a16="http://schemas.microsoft.com/office/drawing/2014/main" id="{A621A6A5-7FAF-4615-BC59-9C49EF8AC5CB}"/>
                </a:ext>
              </a:extLst>
            </p:cNvPr>
            <p:cNvGrpSpPr>
              <a:grpSpLocks/>
            </p:cNvGrpSpPr>
            <p:nvPr/>
          </p:nvGrpSpPr>
          <p:grpSpPr bwMode="auto">
            <a:xfrm>
              <a:off x="2290" y="3030"/>
              <a:ext cx="1832" cy="408"/>
              <a:chOff x="2290" y="3030"/>
              <a:chExt cx="1832" cy="408"/>
            </a:xfrm>
          </p:grpSpPr>
          <p:sp>
            <p:nvSpPr>
              <p:cNvPr id="291" name="Freeform 8">
                <a:extLst>
                  <a:ext uri="{FF2B5EF4-FFF2-40B4-BE49-F238E27FC236}">
                    <a16:creationId xmlns:a16="http://schemas.microsoft.com/office/drawing/2014/main" id="{CD63867D-B751-410A-8FF7-832DA9FDEF93}"/>
                  </a:ext>
                </a:extLst>
              </p:cNvPr>
              <p:cNvSpPr>
                <a:spLocks/>
              </p:cNvSpPr>
              <p:nvPr/>
            </p:nvSpPr>
            <p:spPr bwMode="gray">
              <a:xfrm>
                <a:off x="2290" y="3029"/>
                <a:ext cx="1832" cy="407"/>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rgbClr val="9B2D1F">
                      <a:gamma/>
                      <a:shade val="46275"/>
                      <a:invGamma/>
                    </a:srgbClr>
                  </a:gs>
                  <a:gs pos="100000">
                    <a:srgbClr val="9B2D1F"/>
                  </a:gs>
                </a:gsLst>
                <a:lin ang="5400000" scaled="1"/>
              </a:gra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92" name="Freeform 9">
                <a:extLst>
                  <a:ext uri="{FF2B5EF4-FFF2-40B4-BE49-F238E27FC236}">
                    <a16:creationId xmlns:a16="http://schemas.microsoft.com/office/drawing/2014/main" id="{A69465C7-7F7B-4456-9CC6-CCE2156A6884}"/>
                  </a:ext>
                </a:extLst>
              </p:cNvPr>
              <p:cNvSpPr>
                <a:spLocks/>
              </p:cNvSpPr>
              <p:nvPr/>
            </p:nvSpPr>
            <p:spPr bwMode="gray">
              <a:xfrm>
                <a:off x="3808" y="3059"/>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nvGrpSpPr>
            <p:cNvPr id="17477" name="Group 10">
              <a:extLst>
                <a:ext uri="{FF2B5EF4-FFF2-40B4-BE49-F238E27FC236}">
                  <a16:creationId xmlns:a16="http://schemas.microsoft.com/office/drawing/2014/main" id="{EB76777C-35B6-4C45-B13D-09BB144C796F}"/>
                </a:ext>
              </a:extLst>
            </p:cNvPr>
            <p:cNvGrpSpPr>
              <a:grpSpLocks/>
            </p:cNvGrpSpPr>
            <p:nvPr/>
          </p:nvGrpSpPr>
          <p:grpSpPr bwMode="auto">
            <a:xfrm flipV="1">
              <a:off x="2290" y="2725"/>
              <a:ext cx="1406" cy="313"/>
              <a:chOff x="2290" y="3030"/>
              <a:chExt cx="1832" cy="408"/>
            </a:xfrm>
          </p:grpSpPr>
          <p:sp>
            <p:nvSpPr>
              <p:cNvPr id="289" name="Freeform 11">
                <a:extLst>
                  <a:ext uri="{FF2B5EF4-FFF2-40B4-BE49-F238E27FC236}">
                    <a16:creationId xmlns:a16="http://schemas.microsoft.com/office/drawing/2014/main" id="{AA75FE32-C38F-41C3-A241-2E18E0CA868B}"/>
                  </a:ext>
                </a:extLst>
              </p:cNvPr>
              <p:cNvSpPr>
                <a:spLocks/>
              </p:cNvSpPr>
              <p:nvPr/>
            </p:nvSpPr>
            <p:spPr bwMode="gray">
              <a:xfrm>
                <a:off x="2289" y="3029"/>
                <a:ext cx="1833"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B2D1F"/>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90" name="Freeform 12">
                <a:extLst>
                  <a:ext uri="{FF2B5EF4-FFF2-40B4-BE49-F238E27FC236}">
                    <a16:creationId xmlns:a16="http://schemas.microsoft.com/office/drawing/2014/main" id="{017C8A24-668E-4A11-9604-052D370A89D9}"/>
                  </a:ext>
                </a:extLst>
              </p:cNvPr>
              <p:cNvSpPr>
                <a:spLocks/>
              </p:cNvSpPr>
              <p:nvPr/>
            </p:nvSpPr>
            <p:spPr bwMode="gray">
              <a:xfrm>
                <a:off x="3808"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sp>
        <p:nvSpPr>
          <p:cNvPr id="17419" name="Text Box 42">
            <a:extLst>
              <a:ext uri="{FF2B5EF4-FFF2-40B4-BE49-F238E27FC236}">
                <a16:creationId xmlns:a16="http://schemas.microsoft.com/office/drawing/2014/main" id="{5F80BCB8-B7BF-41D2-8463-289F85A9E8DD}"/>
              </a:ext>
            </a:extLst>
          </p:cNvPr>
          <p:cNvSpPr txBox="1">
            <a:spLocks noChangeArrowheads="1"/>
          </p:cNvSpPr>
          <p:nvPr/>
        </p:nvSpPr>
        <p:spPr bwMode="gray">
          <a:xfrm rot="-1576254">
            <a:off x="4702696" y="3603625"/>
            <a:ext cx="5207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zh-CN" altLang="en-US" sz="2000" b="1">
                <a:solidFill>
                  <a:srgbClr val="FFFFFF"/>
                </a:solidFill>
              </a:rPr>
              <a:t>硕士学位授予点</a:t>
            </a:r>
            <a:endParaRPr lang="en-US" altLang="zh-CN" sz="2000" b="1">
              <a:solidFill>
                <a:srgbClr val="FFFFFF"/>
              </a:solidFill>
            </a:endParaRPr>
          </a:p>
        </p:txBody>
      </p:sp>
      <p:sp>
        <p:nvSpPr>
          <p:cNvPr id="316" name="Text Box 43">
            <a:extLst>
              <a:ext uri="{FF2B5EF4-FFF2-40B4-BE49-F238E27FC236}">
                <a16:creationId xmlns:a16="http://schemas.microsoft.com/office/drawing/2014/main" id="{D641D05D-9880-419B-9C39-7CF7B0DE887A}"/>
              </a:ext>
            </a:extLst>
          </p:cNvPr>
          <p:cNvSpPr txBox="1">
            <a:spLocks noChangeArrowheads="1"/>
          </p:cNvSpPr>
          <p:nvPr/>
        </p:nvSpPr>
        <p:spPr bwMode="gray">
          <a:xfrm rot="20102743">
            <a:off x="4923359" y="3513138"/>
            <a:ext cx="430212" cy="900112"/>
          </a:xfrm>
          <a:prstGeom prst="rect">
            <a:avLst/>
          </a:prstGeom>
          <a:noFill/>
          <a:ln>
            <a:noFill/>
          </a:ln>
          <a:effectLst/>
        </p:spPr>
        <p:txBody>
          <a:bodyPr vert="eaVert" wrap="none">
            <a:spAutoFit/>
          </a:bodyPr>
          <a:lstStyle/>
          <a:p>
            <a:pPr>
              <a:defRPr/>
            </a:pPr>
            <a:r>
              <a:rPr lang="zh-CN" altLang="en-US" sz="1600" b="1" dirty="0">
                <a:solidFill>
                  <a:srgbClr val="FFFFFF"/>
                </a:solidFill>
                <a:latin typeface="+mj-ea"/>
                <a:ea typeface="+mj-ea"/>
              </a:rPr>
              <a:t>一级学科</a:t>
            </a:r>
            <a:endParaRPr lang="en-US" altLang="zh-CN" sz="1600" b="1" dirty="0">
              <a:solidFill>
                <a:srgbClr val="FFFFFF"/>
              </a:solidFill>
              <a:latin typeface="+mj-ea"/>
              <a:ea typeface="+mj-ea"/>
            </a:endParaRPr>
          </a:p>
        </p:txBody>
      </p:sp>
      <p:grpSp>
        <p:nvGrpSpPr>
          <p:cNvPr id="17421" name="组合 9">
            <a:extLst>
              <a:ext uri="{FF2B5EF4-FFF2-40B4-BE49-F238E27FC236}">
                <a16:creationId xmlns:a16="http://schemas.microsoft.com/office/drawing/2014/main" id="{BC472BA9-9CEE-4DC3-8DDA-42CF6E065AA6}"/>
              </a:ext>
            </a:extLst>
          </p:cNvPr>
          <p:cNvGrpSpPr>
            <a:grpSpLocks/>
          </p:cNvGrpSpPr>
          <p:nvPr/>
        </p:nvGrpSpPr>
        <p:grpSpPr bwMode="auto">
          <a:xfrm>
            <a:off x="3635896" y="2146300"/>
            <a:ext cx="1493838" cy="1493838"/>
            <a:chOff x="4442796" y="2059996"/>
            <a:chExt cx="1680439" cy="1655306"/>
          </a:xfrm>
        </p:grpSpPr>
        <p:sp>
          <p:nvSpPr>
            <p:cNvPr id="275" name="Oval 13">
              <a:extLst>
                <a:ext uri="{FF2B5EF4-FFF2-40B4-BE49-F238E27FC236}">
                  <a16:creationId xmlns:a16="http://schemas.microsoft.com/office/drawing/2014/main" id="{31E64AAD-B9F6-4038-B243-7C7FC8466D24}"/>
                </a:ext>
              </a:extLst>
            </p:cNvPr>
            <p:cNvSpPr>
              <a:spLocks noChangeArrowheads="1"/>
            </p:cNvSpPr>
            <p:nvPr/>
          </p:nvSpPr>
          <p:spPr bwMode="gray">
            <a:xfrm>
              <a:off x="4442796" y="2059996"/>
              <a:ext cx="1675081" cy="1650028"/>
            </a:xfrm>
            <a:prstGeom prst="ellipse">
              <a:avLst/>
            </a:prstGeom>
            <a:gradFill rotWithShape="1">
              <a:gsLst>
                <a:gs pos="0">
                  <a:srgbClr val="9B2D1F">
                    <a:gamma/>
                    <a:tint val="0"/>
                    <a:invGamma/>
                  </a:srgbClr>
                </a:gs>
                <a:gs pos="50000">
                  <a:srgbClr val="9B2D1F"/>
                </a:gs>
                <a:gs pos="100000">
                  <a:srgbClr val="9B2D1F">
                    <a:gamma/>
                    <a:tint val="0"/>
                    <a:invGamma/>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76" name="Oval 14">
              <a:extLst>
                <a:ext uri="{FF2B5EF4-FFF2-40B4-BE49-F238E27FC236}">
                  <a16:creationId xmlns:a16="http://schemas.microsoft.com/office/drawing/2014/main" id="{417E1A72-7CDE-47E2-9E84-41992E2F5CCD}"/>
                </a:ext>
              </a:extLst>
            </p:cNvPr>
            <p:cNvSpPr>
              <a:spLocks noChangeArrowheads="1"/>
            </p:cNvSpPr>
            <p:nvPr/>
          </p:nvSpPr>
          <p:spPr bwMode="gray">
            <a:xfrm>
              <a:off x="4448154" y="2065274"/>
              <a:ext cx="1675081" cy="1650028"/>
            </a:xfrm>
            <a:prstGeom prst="ellipse">
              <a:avLst/>
            </a:prstGeom>
            <a:gradFill rotWithShape="1">
              <a:gsLst>
                <a:gs pos="0">
                  <a:srgbClr val="9B2D1F">
                    <a:alpha val="32001"/>
                  </a:srgbClr>
                </a:gs>
                <a:gs pos="100000">
                  <a:srgbClr val="9B2D1F">
                    <a:gamma/>
                    <a:shade val="0"/>
                    <a:invGamma/>
                    <a:alpha val="89999"/>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77" name="Oval 15">
              <a:extLst>
                <a:ext uri="{FF2B5EF4-FFF2-40B4-BE49-F238E27FC236}">
                  <a16:creationId xmlns:a16="http://schemas.microsoft.com/office/drawing/2014/main" id="{1002C46A-17ED-4801-9B1E-E04B8D522D7B}"/>
                </a:ext>
              </a:extLst>
            </p:cNvPr>
            <p:cNvSpPr>
              <a:spLocks noChangeArrowheads="1"/>
            </p:cNvSpPr>
            <p:nvPr/>
          </p:nvSpPr>
          <p:spPr bwMode="gray">
            <a:xfrm>
              <a:off x="4535658" y="2167301"/>
              <a:ext cx="1453642" cy="1433659"/>
            </a:xfrm>
            <a:prstGeom prst="ellipse">
              <a:avLst/>
            </a:prstGeom>
            <a:gradFill rotWithShape="1">
              <a:gsLst>
                <a:gs pos="0">
                  <a:srgbClr val="9B2D1F">
                    <a:gamma/>
                    <a:shade val="54118"/>
                    <a:invGamma/>
                  </a:srgbClr>
                </a:gs>
                <a:gs pos="50000">
                  <a:srgbClr val="9B2D1F"/>
                </a:gs>
                <a:gs pos="100000">
                  <a:srgbClr val="9B2D1F">
                    <a:gamma/>
                    <a:shade val="54118"/>
                    <a:invGamma/>
                  </a:srgbClr>
                </a:gs>
              </a:gsLst>
              <a:lin ang="189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78" name="Oval 16">
              <a:extLst>
                <a:ext uri="{FF2B5EF4-FFF2-40B4-BE49-F238E27FC236}">
                  <a16:creationId xmlns:a16="http://schemas.microsoft.com/office/drawing/2014/main" id="{7DD71171-55E8-4542-874B-471F673FBB34}"/>
                </a:ext>
              </a:extLst>
            </p:cNvPr>
            <p:cNvSpPr>
              <a:spLocks noChangeArrowheads="1"/>
            </p:cNvSpPr>
            <p:nvPr/>
          </p:nvSpPr>
          <p:spPr bwMode="gray">
            <a:xfrm>
              <a:off x="4530301" y="2160265"/>
              <a:ext cx="1455427" cy="1433659"/>
            </a:xfrm>
            <a:prstGeom prst="ellipse">
              <a:avLst/>
            </a:prstGeom>
            <a:gradFill rotWithShape="1">
              <a:gsLst>
                <a:gs pos="0">
                  <a:srgbClr val="9B2D1F">
                    <a:gamma/>
                    <a:shade val="63529"/>
                    <a:invGamma/>
                  </a:srgbClr>
                </a:gs>
                <a:gs pos="100000">
                  <a:srgbClr val="9B2D1F">
                    <a:alpha val="0"/>
                  </a:srgbClr>
                </a:gs>
              </a:gsLst>
              <a:lin ang="27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79" name="Oval 17">
              <a:extLst>
                <a:ext uri="{FF2B5EF4-FFF2-40B4-BE49-F238E27FC236}">
                  <a16:creationId xmlns:a16="http://schemas.microsoft.com/office/drawing/2014/main" id="{C8D3BC66-B5EA-4309-B36E-3680717645CD}"/>
                </a:ext>
              </a:extLst>
            </p:cNvPr>
            <p:cNvSpPr>
              <a:spLocks noChangeArrowheads="1"/>
            </p:cNvSpPr>
            <p:nvPr/>
          </p:nvSpPr>
          <p:spPr bwMode="gray">
            <a:xfrm>
              <a:off x="4607090" y="2241183"/>
              <a:ext cx="1310778" cy="1289414"/>
            </a:xfrm>
            <a:prstGeom prst="ellipse">
              <a:avLst/>
            </a:prstGeom>
            <a:solidFill>
              <a:srgbClr val="000000"/>
            </a:soli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nvGrpSpPr>
            <p:cNvPr id="17470" name="Group 18">
              <a:extLst>
                <a:ext uri="{FF2B5EF4-FFF2-40B4-BE49-F238E27FC236}">
                  <a16:creationId xmlns:a16="http://schemas.microsoft.com/office/drawing/2014/main" id="{FB24322C-D4CA-4544-8173-0718E15D3CE2}"/>
                </a:ext>
              </a:extLst>
            </p:cNvPr>
            <p:cNvGrpSpPr>
              <a:grpSpLocks/>
            </p:cNvGrpSpPr>
            <p:nvPr/>
          </p:nvGrpSpPr>
          <p:grpSpPr bwMode="auto">
            <a:xfrm>
              <a:off x="4636515" y="2260271"/>
              <a:ext cx="1269939" cy="1251720"/>
              <a:chOff x="4166" y="1706"/>
              <a:chExt cx="1252" cy="1252"/>
            </a:xfrm>
          </p:grpSpPr>
          <p:sp>
            <p:nvSpPr>
              <p:cNvPr id="283" name="Oval 19">
                <a:extLst>
                  <a:ext uri="{FF2B5EF4-FFF2-40B4-BE49-F238E27FC236}">
                    <a16:creationId xmlns:a16="http://schemas.microsoft.com/office/drawing/2014/main" id="{6F155F70-D00E-42E1-899E-338388515A91}"/>
                  </a:ext>
                </a:extLst>
              </p:cNvPr>
              <p:cNvSpPr>
                <a:spLocks noChangeArrowheads="1"/>
              </p:cNvSpPr>
              <p:nvPr/>
            </p:nvSpPr>
            <p:spPr bwMode="gray">
              <a:xfrm>
                <a:off x="4165" y="1706"/>
                <a:ext cx="1254" cy="1251"/>
              </a:xfrm>
              <a:prstGeom prst="ellipse">
                <a:avLst/>
              </a:prstGeom>
              <a:gradFill rotWithShape="1">
                <a:gsLst>
                  <a:gs pos="0">
                    <a:srgbClr val="D6E1E2">
                      <a:gamma/>
                      <a:shade val="46275"/>
                      <a:invGamma/>
                    </a:srgbClr>
                  </a:gs>
                  <a:gs pos="100000">
                    <a:srgbClr val="D6E1E2"/>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84" name="Oval 20">
                <a:extLst>
                  <a:ext uri="{FF2B5EF4-FFF2-40B4-BE49-F238E27FC236}">
                    <a16:creationId xmlns:a16="http://schemas.microsoft.com/office/drawing/2014/main" id="{396F93ED-6755-4A0A-B2DB-C8FEFC0ED6D8}"/>
                  </a:ext>
                </a:extLst>
              </p:cNvPr>
              <p:cNvSpPr>
                <a:spLocks noChangeArrowheads="1"/>
              </p:cNvSpPr>
              <p:nvPr/>
            </p:nvSpPr>
            <p:spPr bwMode="gray">
              <a:xfrm>
                <a:off x="4181" y="1713"/>
                <a:ext cx="1224" cy="1219"/>
              </a:xfrm>
              <a:prstGeom prst="ellipse">
                <a:avLst/>
              </a:prstGeom>
              <a:gradFill rotWithShape="1">
                <a:gsLst>
                  <a:gs pos="0">
                    <a:srgbClr val="D6E1E2">
                      <a:alpha val="0"/>
                    </a:srgbClr>
                  </a:gs>
                  <a:gs pos="100000">
                    <a:srgbClr val="D6E1E2">
                      <a:gamma/>
                      <a:tint val="34902"/>
                      <a:invGamma/>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85" name="Oval 21">
                <a:extLst>
                  <a:ext uri="{FF2B5EF4-FFF2-40B4-BE49-F238E27FC236}">
                    <a16:creationId xmlns:a16="http://schemas.microsoft.com/office/drawing/2014/main" id="{CA6ED897-C25A-4835-9DA1-336ABCDB1C16}"/>
                  </a:ext>
                </a:extLst>
              </p:cNvPr>
              <p:cNvSpPr>
                <a:spLocks noChangeArrowheads="1"/>
              </p:cNvSpPr>
              <p:nvPr/>
            </p:nvSpPr>
            <p:spPr bwMode="gray">
              <a:xfrm>
                <a:off x="4193" y="1726"/>
                <a:ext cx="1164" cy="114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86" name="Oval 22">
                <a:extLst>
                  <a:ext uri="{FF2B5EF4-FFF2-40B4-BE49-F238E27FC236}">
                    <a16:creationId xmlns:a16="http://schemas.microsoft.com/office/drawing/2014/main" id="{75426443-1294-4EC9-BEC5-B98E26384723}"/>
                  </a:ext>
                </a:extLst>
              </p:cNvPr>
              <p:cNvSpPr>
                <a:spLocks noChangeArrowheads="1"/>
              </p:cNvSpPr>
              <p:nvPr/>
            </p:nvSpPr>
            <p:spPr bwMode="gray">
              <a:xfrm>
                <a:off x="4262" y="1757"/>
                <a:ext cx="1035" cy="925"/>
              </a:xfrm>
              <a:prstGeom prst="ellipse">
                <a:avLst/>
              </a:prstGeom>
              <a:gradFill rotWithShape="1">
                <a:gsLst>
                  <a:gs pos="0">
                    <a:srgbClr val="D6E1E2">
                      <a:gamma/>
                      <a:tint val="0"/>
                      <a:invGamma/>
                    </a:srgbClr>
                  </a:gs>
                  <a:gs pos="100000">
                    <a:srgbClr val="D6E1E2">
                      <a:alpha val="3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sp>
          <p:nvSpPr>
            <p:cNvPr id="17471" name="Text Box 32">
              <a:extLst>
                <a:ext uri="{FF2B5EF4-FFF2-40B4-BE49-F238E27FC236}">
                  <a16:creationId xmlns:a16="http://schemas.microsoft.com/office/drawing/2014/main" id="{55C68E17-0DC6-441F-BEC3-F82ED18AAEF3}"/>
                </a:ext>
              </a:extLst>
            </p:cNvPr>
            <p:cNvSpPr txBox="1">
              <a:spLocks noChangeArrowheads="1"/>
            </p:cNvSpPr>
            <p:nvPr/>
          </p:nvSpPr>
          <p:spPr bwMode="auto">
            <a:xfrm>
              <a:off x="4810506" y="2645825"/>
              <a:ext cx="943964" cy="4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en-US" altLang="zh-CN" b="1">
                  <a:solidFill>
                    <a:srgbClr val="080808"/>
                  </a:solidFill>
                </a:rPr>
                <a:t>2018</a:t>
              </a:r>
            </a:p>
          </p:txBody>
        </p:sp>
      </p:grpSp>
      <p:grpSp>
        <p:nvGrpSpPr>
          <p:cNvPr id="17422" name="Group 6">
            <a:extLst>
              <a:ext uri="{FF2B5EF4-FFF2-40B4-BE49-F238E27FC236}">
                <a16:creationId xmlns:a16="http://schemas.microsoft.com/office/drawing/2014/main" id="{233B9A39-1146-425B-9765-AAF7DF21F12C}"/>
              </a:ext>
            </a:extLst>
          </p:cNvPr>
          <p:cNvGrpSpPr>
            <a:grpSpLocks/>
          </p:cNvGrpSpPr>
          <p:nvPr/>
        </p:nvGrpSpPr>
        <p:grpSpPr bwMode="auto">
          <a:xfrm rot="3877067">
            <a:off x="2003196" y="3950493"/>
            <a:ext cx="2393950" cy="944563"/>
            <a:chOff x="2290" y="2725"/>
            <a:chExt cx="1832" cy="713"/>
          </a:xfrm>
        </p:grpSpPr>
        <p:grpSp>
          <p:nvGrpSpPr>
            <p:cNvPr id="17459" name="Group 7">
              <a:extLst>
                <a:ext uri="{FF2B5EF4-FFF2-40B4-BE49-F238E27FC236}">
                  <a16:creationId xmlns:a16="http://schemas.microsoft.com/office/drawing/2014/main" id="{BFCD63BD-B1C8-463D-B19E-728675AF7103}"/>
                </a:ext>
              </a:extLst>
            </p:cNvPr>
            <p:cNvGrpSpPr>
              <a:grpSpLocks/>
            </p:cNvGrpSpPr>
            <p:nvPr/>
          </p:nvGrpSpPr>
          <p:grpSpPr bwMode="auto">
            <a:xfrm>
              <a:off x="2290" y="3030"/>
              <a:ext cx="1832" cy="408"/>
              <a:chOff x="2290" y="3030"/>
              <a:chExt cx="1832" cy="408"/>
            </a:xfrm>
          </p:grpSpPr>
          <p:sp>
            <p:nvSpPr>
              <p:cNvPr id="336" name="Freeform 8">
                <a:extLst>
                  <a:ext uri="{FF2B5EF4-FFF2-40B4-BE49-F238E27FC236}">
                    <a16:creationId xmlns:a16="http://schemas.microsoft.com/office/drawing/2014/main" id="{31FE6644-1633-4E19-ACB3-FBE8A1B70CE1}"/>
                  </a:ext>
                </a:extLst>
              </p:cNvPr>
              <p:cNvSpPr>
                <a:spLocks/>
              </p:cNvSpPr>
              <p:nvPr/>
            </p:nvSpPr>
            <p:spPr bwMode="gray">
              <a:xfrm>
                <a:off x="2290" y="3029"/>
                <a:ext cx="1832" cy="407"/>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rgbClr val="9B2D1F">
                      <a:gamma/>
                      <a:shade val="46275"/>
                      <a:invGamma/>
                    </a:srgbClr>
                  </a:gs>
                  <a:gs pos="100000">
                    <a:srgbClr val="9B2D1F"/>
                  </a:gs>
                </a:gsLst>
                <a:lin ang="5400000" scaled="1"/>
              </a:gra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37" name="Freeform 9">
                <a:extLst>
                  <a:ext uri="{FF2B5EF4-FFF2-40B4-BE49-F238E27FC236}">
                    <a16:creationId xmlns:a16="http://schemas.microsoft.com/office/drawing/2014/main" id="{C39FF9D6-675D-4F26-BFC6-FBAA33ED75A4}"/>
                  </a:ext>
                </a:extLst>
              </p:cNvPr>
              <p:cNvSpPr>
                <a:spLocks/>
              </p:cNvSpPr>
              <p:nvPr/>
            </p:nvSpPr>
            <p:spPr bwMode="gray">
              <a:xfrm>
                <a:off x="3808"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nvGrpSpPr>
            <p:cNvPr id="17460" name="Group 10">
              <a:extLst>
                <a:ext uri="{FF2B5EF4-FFF2-40B4-BE49-F238E27FC236}">
                  <a16:creationId xmlns:a16="http://schemas.microsoft.com/office/drawing/2014/main" id="{97667520-9FEB-4E59-B730-829CECB5092D}"/>
                </a:ext>
              </a:extLst>
            </p:cNvPr>
            <p:cNvGrpSpPr>
              <a:grpSpLocks/>
            </p:cNvGrpSpPr>
            <p:nvPr/>
          </p:nvGrpSpPr>
          <p:grpSpPr bwMode="auto">
            <a:xfrm flipV="1">
              <a:off x="2290" y="2725"/>
              <a:ext cx="1406" cy="313"/>
              <a:chOff x="2290" y="3030"/>
              <a:chExt cx="1832" cy="408"/>
            </a:xfrm>
          </p:grpSpPr>
          <p:sp>
            <p:nvSpPr>
              <p:cNvPr id="334" name="Freeform 11">
                <a:extLst>
                  <a:ext uri="{FF2B5EF4-FFF2-40B4-BE49-F238E27FC236}">
                    <a16:creationId xmlns:a16="http://schemas.microsoft.com/office/drawing/2014/main" id="{BCDAF368-F790-49FA-B386-ED825A386D92}"/>
                  </a:ext>
                </a:extLst>
              </p:cNvPr>
              <p:cNvSpPr>
                <a:spLocks/>
              </p:cNvSpPr>
              <p:nvPr/>
            </p:nvSpPr>
            <p:spPr bwMode="gray">
              <a:xfrm>
                <a:off x="2289" y="3030"/>
                <a:ext cx="1831"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B2D1F"/>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35" name="Freeform 12">
                <a:extLst>
                  <a:ext uri="{FF2B5EF4-FFF2-40B4-BE49-F238E27FC236}">
                    <a16:creationId xmlns:a16="http://schemas.microsoft.com/office/drawing/2014/main" id="{99DFC958-02BA-43F9-B911-AAC16D017379}"/>
                  </a:ext>
                </a:extLst>
              </p:cNvPr>
              <p:cNvSpPr>
                <a:spLocks/>
              </p:cNvSpPr>
              <p:nvPr/>
            </p:nvSpPr>
            <p:spPr bwMode="gray">
              <a:xfrm>
                <a:off x="3808"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sp>
        <p:nvSpPr>
          <p:cNvPr id="17423" name="Text Box 42">
            <a:extLst>
              <a:ext uri="{FF2B5EF4-FFF2-40B4-BE49-F238E27FC236}">
                <a16:creationId xmlns:a16="http://schemas.microsoft.com/office/drawing/2014/main" id="{85F40F45-9724-44EE-9D3D-E3C8A272117E}"/>
              </a:ext>
            </a:extLst>
          </p:cNvPr>
          <p:cNvSpPr txBox="1">
            <a:spLocks noChangeArrowheads="1"/>
          </p:cNvSpPr>
          <p:nvPr/>
        </p:nvSpPr>
        <p:spPr bwMode="gray">
          <a:xfrm rot="-1576254">
            <a:off x="2745352" y="3873500"/>
            <a:ext cx="49212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zh-CN" altLang="en-US" sz="2000" b="1">
                <a:solidFill>
                  <a:srgbClr val="FFFFFF"/>
                </a:solidFill>
              </a:rPr>
              <a:t>特色专业</a:t>
            </a:r>
            <a:endParaRPr lang="en-US" altLang="zh-CN" sz="2000" b="1">
              <a:solidFill>
                <a:srgbClr val="FFFFFF"/>
              </a:solidFill>
            </a:endParaRPr>
          </a:p>
        </p:txBody>
      </p:sp>
      <p:sp>
        <p:nvSpPr>
          <p:cNvPr id="320" name="Text Box 43">
            <a:extLst>
              <a:ext uri="{FF2B5EF4-FFF2-40B4-BE49-F238E27FC236}">
                <a16:creationId xmlns:a16="http://schemas.microsoft.com/office/drawing/2014/main" id="{DE66DED9-5CA1-4569-9129-209ACB92E2EB}"/>
              </a:ext>
            </a:extLst>
          </p:cNvPr>
          <p:cNvSpPr txBox="1">
            <a:spLocks noChangeArrowheads="1"/>
          </p:cNvSpPr>
          <p:nvPr/>
        </p:nvSpPr>
        <p:spPr bwMode="gray">
          <a:xfrm rot="20102743">
            <a:off x="3035864" y="3492500"/>
            <a:ext cx="430213" cy="900113"/>
          </a:xfrm>
          <a:prstGeom prst="rect">
            <a:avLst/>
          </a:prstGeom>
          <a:noFill/>
          <a:ln>
            <a:noFill/>
          </a:ln>
          <a:effectLst/>
        </p:spPr>
        <p:txBody>
          <a:bodyPr vert="eaVert" wrap="none">
            <a:spAutoFit/>
          </a:bodyPr>
          <a:lstStyle/>
          <a:p>
            <a:pPr>
              <a:defRPr/>
            </a:pPr>
            <a:r>
              <a:rPr lang="zh-CN" altLang="en-US" sz="1600" b="1" dirty="0">
                <a:solidFill>
                  <a:srgbClr val="FFFFFF"/>
                </a:solidFill>
                <a:latin typeface="+mj-ea"/>
                <a:ea typeface="+mj-ea"/>
              </a:rPr>
              <a:t>获批省级</a:t>
            </a:r>
            <a:endParaRPr lang="en-US" altLang="zh-CN" sz="1600" b="1" dirty="0">
              <a:solidFill>
                <a:srgbClr val="FFFFFF"/>
              </a:solidFill>
              <a:latin typeface="+mj-ea"/>
              <a:ea typeface="+mj-ea"/>
            </a:endParaRPr>
          </a:p>
        </p:txBody>
      </p:sp>
      <p:grpSp>
        <p:nvGrpSpPr>
          <p:cNvPr id="17425" name="组合 8">
            <a:extLst>
              <a:ext uri="{FF2B5EF4-FFF2-40B4-BE49-F238E27FC236}">
                <a16:creationId xmlns:a16="http://schemas.microsoft.com/office/drawing/2014/main" id="{210E82BB-BAD0-41D9-B9D2-2670C4A70805}"/>
              </a:ext>
            </a:extLst>
          </p:cNvPr>
          <p:cNvGrpSpPr>
            <a:grpSpLocks/>
          </p:cNvGrpSpPr>
          <p:nvPr/>
        </p:nvGrpSpPr>
        <p:grpSpPr bwMode="auto">
          <a:xfrm>
            <a:off x="1783327" y="2139950"/>
            <a:ext cx="1462087" cy="1463675"/>
            <a:chOff x="2311492" y="2039037"/>
            <a:chExt cx="1680439" cy="1655306"/>
          </a:xfrm>
        </p:grpSpPr>
        <p:sp>
          <p:nvSpPr>
            <p:cNvPr id="322" name="Oval 13">
              <a:extLst>
                <a:ext uri="{FF2B5EF4-FFF2-40B4-BE49-F238E27FC236}">
                  <a16:creationId xmlns:a16="http://schemas.microsoft.com/office/drawing/2014/main" id="{D99AFFB3-72AD-4D53-AC25-80062F39DB87}"/>
                </a:ext>
              </a:extLst>
            </p:cNvPr>
            <p:cNvSpPr>
              <a:spLocks noChangeArrowheads="1"/>
            </p:cNvSpPr>
            <p:nvPr/>
          </p:nvSpPr>
          <p:spPr bwMode="gray">
            <a:xfrm>
              <a:off x="2311492" y="2039037"/>
              <a:ext cx="1674966" cy="1649921"/>
            </a:xfrm>
            <a:prstGeom prst="ellipse">
              <a:avLst/>
            </a:prstGeom>
            <a:gradFill rotWithShape="1">
              <a:gsLst>
                <a:gs pos="0">
                  <a:srgbClr val="9B2D1F">
                    <a:gamma/>
                    <a:tint val="0"/>
                    <a:invGamma/>
                  </a:srgbClr>
                </a:gs>
                <a:gs pos="50000">
                  <a:srgbClr val="9B2D1F"/>
                </a:gs>
                <a:gs pos="100000">
                  <a:srgbClr val="9B2D1F">
                    <a:gamma/>
                    <a:tint val="0"/>
                    <a:invGamma/>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23" name="Oval 14">
              <a:extLst>
                <a:ext uri="{FF2B5EF4-FFF2-40B4-BE49-F238E27FC236}">
                  <a16:creationId xmlns:a16="http://schemas.microsoft.com/office/drawing/2014/main" id="{91055BFD-06CB-4139-A19C-DF557DCA684A}"/>
                </a:ext>
              </a:extLst>
            </p:cNvPr>
            <p:cNvSpPr>
              <a:spLocks noChangeArrowheads="1"/>
            </p:cNvSpPr>
            <p:nvPr/>
          </p:nvSpPr>
          <p:spPr bwMode="gray">
            <a:xfrm>
              <a:off x="2316965" y="2044424"/>
              <a:ext cx="1674966" cy="1649919"/>
            </a:xfrm>
            <a:prstGeom prst="ellipse">
              <a:avLst/>
            </a:prstGeom>
            <a:gradFill rotWithShape="1">
              <a:gsLst>
                <a:gs pos="0">
                  <a:srgbClr val="9B2D1F">
                    <a:alpha val="32001"/>
                  </a:srgbClr>
                </a:gs>
                <a:gs pos="100000">
                  <a:srgbClr val="9B2D1F">
                    <a:gamma/>
                    <a:shade val="0"/>
                    <a:invGamma/>
                    <a:alpha val="89999"/>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24" name="Oval 15">
              <a:extLst>
                <a:ext uri="{FF2B5EF4-FFF2-40B4-BE49-F238E27FC236}">
                  <a16:creationId xmlns:a16="http://schemas.microsoft.com/office/drawing/2014/main" id="{2FE540F7-D993-4FBC-804C-D5EF60EF1752}"/>
                </a:ext>
              </a:extLst>
            </p:cNvPr>
            <p:cNvSpPr>
              <a:spLocks noChangeArrowheads="1"/>
            </p:cNvSpPr>
            <p:nvPr/>
          </p:nvSpPr>
          <p:spPr bwMode="gray">
            <a:xfrm>
              <a:off x="2404545" y="2146758"/>
              <a:ext cx="1454192" cy="1434479"/>
            </a:xfrm>
            <a:prstGeom prst="ellipse">
              <a:avLst/>
            </a:prstGeom>
            <a:gradFill rotWithShape="1">
              <a:gsLst>
                <a:gs pos="0">
                  <a:srgbClr val="9B2D1F">
                    <a:gamma/>
                    <a:shade val="54118"/>
                    <a:invGamma/>
                  </a:srgbClr>
                </a:gs>
                <a:gs pos="50000">
                  <a:srgbClr val="9B2D1F"/>
                </a:gs>
                <a:gs pos="100000">
                  <a:srgbClr val="9B2D1F">
                    <a:gamma/>
                    <a:shade val="54118"/>
                    <a:invGamma/>
                  </a:srgbClr>
                </a:gs>
              </a:gsLst>
              <a:lin ang="189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25" name="Oval 16">
              <a:extLst>
                <a:ext uri="{FF2B5EF4-FFF2-40B4-BE49-F238E27FC236}">
                  <a16:creationId xmlns:a16="http://schemas.microsoft.com/office/drawing/2014/main" id="{15FCEB0D-0314-4FBA-BCD8-DBEDC1670DB3}"/>
                </a:ext>
              </a:extLst>
            </p:cNvPr>
            <p:cNvSpPr>
              <a:spLocks noChangeArrowheads="1"/>
            </p:cNvSpPr>
            <p:nvPr/>
          </p:nvSpPr>
          <p:spPr bwMode="gray">
            <a:xfrm>
              <a:off x="2399072" y="2139576"/>
              <a:ext cx="1454191" cy="1432684"/>
            </a:xfrm>
            <a:prstGeom prst="ellipse">
              <a:avLst/>
            </a:prstGeom>
            <a:gradFill rotWithShape="1">
              <a:gsLst>
                <a:gs pos="0">
                  <a:srgbClr val="9B2D1F">
                    <a:gamma/>
                    <a:shade val="63529"/>
                    <a:invGamma/>
                  </a:srgbClr>
                </a:gs>
                <a:gs pos="100000">
                  <a:srgbClr val="9B2D1F">
                    <a:alpha val="0"/>
                  </a:srgbClr>
                </a:gs>
              </a:gsLst>
              <a:lin ang="27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26" name="Oval 17">
              <a:extLst>
                <a:ext uri="{FF2B5EF4-FFF2-40B4-BE49-F238E27FC236}">
                  <a16:creationId xmlns:a16="http://schemas.microsoft.com/office/drawing/2014/main" id="{251FC3BF-351A-460A-9B39-42341E044C05}"/>
                </a:ext>
              </a:extLst>
            </p:cNvPr>
            <p:cNvSpPr>
              <a:spLocks noChangeArrowheads="1"/>
            </p:cNvSpPr>
            <p:nvPr/>
          </p:nvSpPr>
          <p:spPr bwMode="gray">
            <a:xfrm>
              <a:off x="2475704" y="2220367"/>
              <a:ext cx="1310050" cy="1289056"/>
            </a:xfrm>
            <a:prstGeom prst="ellipse">
              <a:avLst/>
            </a:prstGeom>
            <a:solidFill>
              <a:srgbClr val="000000"/>
            </a:soli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nvGrpSpPr>
            <p:cNvPr id="17453" name="Group 18">
              <a:extLst>
                <a:ext uri="{FF2B5EF4-FFF2-40B4-BE49-F238E27FC236}">
                  <a16:creationId xmlns:a16="http://schemas.microsoft.com/office/drawing/2014/main" id="{7470C82F-7DEE-4612-9C3A-E1144AA52F1C}"/>
                </a:ext>
              </a:extLst>
            </p:cNvPr>
            <p:cNvGrpSpPr>
              <a:grpSpLocks/>
            </p:cNvGrpSpPr>
            <p:nvPr/>
          </p:nvGrpSpPr>
          <p:grpSpPr bwMode="auto">
            <a:xfrm>
              <a:off x="2505211" y="2239312"/>
              <a:ext cx="1269939" cy="1251720"/>
              <a:chOff x="4166" y="1706"/>
              <a:chExt cx="1252" cy="1252"/>
            </a:xfrm>
          </p:grpSpPr>
          <p:sp>
            <p:nvSpPr>
              <p:cNvPr id="328" name="Oval 19">
                <a:extLst>
                  <a:ext uri="{FF2B5EF4-FFF2-40B4-BE49-F238E27FC236}">
                    <a16:creationId xmlns:a16="http://schemas.microsoft.com/office/drawing/2014/main" id="{7D606F4B-8E4D-4DA8-9F9D-7F0403743298}"/>
                  </a:ext>
                </a:extLst>
              </p:cNvPr>
              <p:cNvSpPr>
                <a:spLocks noChangeArrowheads="1"/>
              </p:cNvSpPr>
              <p:nvPr/>
            </p:nvSpPr>
            <p:spPr bwMode="gray">
              <a:xfrm>
                <a:off x="4166" y="1707"/>
                <a:ext cx="1252" cy="1252"/>
              </a:xfrm>
              <a:prstGeom prst="ellipse">
                <a:avLst/>
              </a:prstGeom>
              <a:gradFill rotWithShape="1">
                <a:gsLst>
                  <a:gs pos="0">
                    <a:srgbClr val="D6E1E2">
                      <a:gamma/>
                      <a:shade val="46275"/>
                      <a:invGamma/>
                    </a:srgbClr>
                  </a:gs>
                  <a:gs pos="100000">
                    <a:srgbClr val="D6E1E2"/>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29" name="Oval 20">
                <a:extLst>
                  <a:ext uri="{FF2B5EF4-FFF2-40B4-BE49-F238E27FC236}">
                    <a16:creationId xmlns:a16="http://schemas.microsoft.com/office/drawing/2014/main" id="{DE0F7874-ABD4-4019-A619-A18AFD9486A4}"/>
                  </a:ext>
                </a:extLst>
              </p:cNvPr>
              <p:cNvSpPr>
                <a:spLocks noChangeArrowheads="1"/>
              </p:cNvSpPr>
              <p:nvPr/>
            </p:nvSpPr>
            <p:spPr bwMode="gray">
              <a:xfrm>
                <a:off x="4182" y="1714"/>
                <a:ext cx="1221"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30" name="Oval 21">
                <a:extLst>
                  <a:ext uri="{FF2B5EF4-FFF2-40B4-BE49-F238E27FC236}">
                    <a16:creationId xmlns:a16="http://schemas.microsoft.com/office/drawing/2014/main" id="{B66B4002-A025-4BFF-95C7-92F90241FC58}"/>
                  </a:ext>
                </a:extLst>
              </p:cNvPr>
              <p:cNvSpPr>
                <a:spLocks noChangeArrowheads="1"/>
              </p:cNvSpPr>
              <p:nvPr/>
            </p:nvSpPr>
            <p:spPr bwMode="gray">
              <a:xfrm>
                <a:off x="4194" y="1727"/>
                <a:ext cx="1162" cy="114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31" name="Oval 22">
                <a:extLst>
                  <a:ext uri="{FF2B5EF4-FFF2-40B4-BE49-F238E27FC236}">
                    <a16:creationId xmlns:a16="http://schemas.microsoft.com/office/drawing/2014/main" id="{C4FF08BC-51D4-4BF7-B04C-DD58E2465CD7}"/>
                  </a:ext>
                </a:extLst>
              </p:cNvPr>
              <p:cNvSpPr>
                <a:spLocks noChangeArrowheads="1"/>
              </p:cNvSpPr>
              <p:nvPr/>
            </p:nvSpPr>
            <p:spPr bwMode="gray">
              <a:xfrm>
                <a:off x="4263" y="1757"/>
                <a:ext cx="1033" cy="927"/>
              </a:xfrm>
              <a:prstGeom prst="ellipse">
                <a:avLst/>
              </a:prstGeom>
              <a:gradFill rotWithShape="1">
                <a:gsLst>
                  <a:gs pos="0">
                    <a:srgbClr val="D6E1E2">
                      <a:gamma/>
                      <a:tint val="0"/>
                      <a:invGamma/>
                    </a:srgbClr>
                  </a:gs>
                  <a:gs pos="100000">
                    <a:srgbClr val="D6E1E2">
                      <a:alpha val="3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sp>
          <p:nvSpPr>
            <p:cNvPr id="17454" name="Text Box 26">
              <a:extLst>
                <a:ext uri="{FF2B5EF4-FFF2-40B4-BE49-F238E27FC236}">
                  <a16:creationId xmlns:a16="http://schemas.microsoft.com/office/drawing/2014/main" id="{3F2BB653-7643-46CB-9D6C-AF5B57CD68E4}"/>
                </a:ext>
              </a:extLst>
            </p:cNvPr>
            <p:cNvSpPr txBox="1">
              <a:spLocks noChangeArrowheads="1"/>
            </p:cNvSpPr>
            <p:nvPr/>
          </p:nvSpPr>
          <p:spPr bwMode="auto">
            <a:xfrm>
              <a:off x="2654197" y="2664372"/>
              <a:ext cx="964347" cy="4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en-US" altLang="zh-CN" b="1">
                  <a:solidFill>
                    <a:srgbClr val="080808"/>
                  </a:solidFill>
                </a:rPr>
                <a:t>2015</a:t>
              </a:r>
            </a:p>
          </p:txBody>
        </p:sp>
      </p:grpSp>
      <p:grpSp>
        <p:nvGrpSpPr>
          <p:cNvPr id="17426" name="组合 7">
            <a:extLst>
              <a:ext uri="{FF2B5EF4-FFF2-40B4-BE49-F238E27FC236}">
                <a16:creationId xmlns:a16="http://schemas.microsoft.com/office/drawing/2014/main" id="{FC951776-C5B4-4226-9BAC-4887343A4443}"/>
              </a:ext>
            </a:extLst>
          </p:cNvPr>
          <p:cNvGrpSpPr>
            <a:grpSpLocks/>
          </p:cNvGrpSpPr>
          <p:nvPr/>
        </p:nvGrpSpPr>
        <p:grpSpPr bwMode="auto">
          <a:xfrm>
            <a:off x="-3398" y="2097088"/>
            <a:ext cx="1851025" cy="3448050"/>
            <a:chOff x="-2256036" y="1893167"/>
            <a:chExt cx="1850904" cy="3446709"/>
          </a:xfrm>
        </p:grpSpPr>
        <p:grpSp>
          <p:nvGrpSpPr>
            <p:cNvPr id="17428" name="Group 6">
              <a:extLst>
                <a:ext uri="{FF2B5EF4-FFF2-40B4-BE49-F238E27FC236}">
                  <a16:creationId xmlns:a16="http://schemas.microsoft.com/office/drawing/2014/main" id="{0CAFDB59-ED4D-46A6-86C4-19795408572C}"/>
                </a:ext>
              </a:extLst>
            </p:cNvPr>
            <p:cNvGrpSpPr>
              <a:grpSpLocks/>
            </p:cNvGrpSpPr>
            <p:nvPr/>
          </p:nvGrpSpPr>
          <p:grpSpPr bwMode="auto">
            <a:xfrm rot="3877067">
              <a:off x="-2073473" y="3671536"/>
              <a:ext cx="2392683" cy="943998"/>
              <a:chOff x="2290" y="2725"/>
              <a:chExt cx="1832" cy="713"/>
            </a:xfrm>
          </p:grpSpPr>
          <p:grpSp>
            <p:nvGrpSpPr>
              <p:cNvPr id="17442" name="Group 7">
                <a:extLst>
                  <a:ext uri="{FF2B5EF4-FFF2-40B4-BE49-F238E27FC236}">
                    <a16:creationId xmlns:a16="http://schemas.microsoft.com/office/drawing/2014/main" id="{4273F693-D7F7-4DB2-B805-E92D2782BD19}"/>
                  </a:ext>
                </a:extLst>
              </p:cNvPr>
              <p:cNvGrpSpPr>
                <a:grpSpLocks/>
              </p:cNvGrpSpPr>
              <p:nvPr/>
            </p:nvGrpSpPr>
            <p:grpSpPr bwMode="auto">
              <a:xfrm>
                <a:off x="2290" y="3030"/>
                <a:ext cx="1832" cy="408"/>
                <a:chOff x="2290" y="3030"/>
                <a:chExt cx="1832" cy="408"/>
              </a:xfrm>
            </p:grpSpPr>
            <p:sp>
              <p:nvSpPr>
                <p:cNvPr id="357" name="Freeform 8">
                  <a:extLst>
                    <a:ext uri="{FF2B5EF4-FFF2-40B4-BE49-F238E27FC236}">
                      <a16:creationId xmlns:a16="http://schemas.microsoft.com/office/drawing/2014/main" id="{2A8C969A-9277-47BD-8D04-83311B0B2964}"/>
                    </a:ext>
                  </a:extLst>
                </p:cNvPr>
                <p:cNvSpPr>
                  <a:spLocks/>
                </p:cNvSpPr>
                <p:nvPr/>
              </p:nvSpPr>
              <p:spPr bwMode="gray">
                <a:xfrm>
                  <a:off x="2289"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rgbClr val="9B2D1F">
                        <a:gamma/>
                        <a:shade val="46275"/>
                        <a:invGamma/>
                      </a:srgbClr>
                    </a:gs>
                    <a:gs pos="100000">
                      <a:srgbClr val="9B2D1F"/>
                    </a:gs>
                  </a:gsLst>
                  <a:lin ang="5400000" scaled="1"/>
                </a:gra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58" name="Freeform 9">
                  <a:extLst>
                    <a:ext uri="{FF2B5EF4-FFF2-40B4-BE49-F238E27FC236}">
                      <a16:creationId xmlns:a16="http://schemas.microsoft.com/office/drawing/2014/main" id="{99C83DDA-FD83-441A-B572-FB6292DB2B85}"/>
                    </a:ext>
                  </a:extLst>
                </p:cNvPr>
                <p:cNvSpPr>
                  <a:spLocks/>
                </p:cNvSpPr>
                <p:nvPr/>
              </p:nvSpPr>
              <p:spPr bwMode="gray">
                <a:xfrm>
                  <a:off x="3808" y="3058"/>
                  <a:ext cx="288" cy="335"/>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nvGrpSpPr>
              <p:cNvPr id="17443" name="Group 10">
                <a:extLst>
                  <a:ext uri="{FF2B5EF4-FFF2-40B4-BE49-F238E27FC236}">
                    <a16:creationId xmlns:a16="http://schemas.microsoft.com/office/drawing/2014/main" id="{3D591894-9A50-4037-841D-0E96A9752334}"/>
                  </a:ext>
                </a:extLst>
              </p:cNvPr>
              <p:cNvGrpSpPr>
                <a:grpSpLocks/>
              </p:cNvGrpSpPr>
              <p:nvPr/>
            </p:nvGrpSpPr>
            <p:grpSpPr bwMode="auto">
              <a:xfrm flipV="1">
                <a:off x="2290" y="2725"/>
                <a:ext cx="1406" cy="313"/>
                <a:chOff x="2290" y="3030"/>
                <a:chExt cx="1832" cy="408"/>
              </a:xfrm>
            </p:grpSpPr>
            <p:sp>
              <p:nvSpPr>
                <p:cNvPr id="355" name="Freeform 11">
                  <a:extLst>
                    <a:ext uri="{FF2B5EF4-FFF2-40B4-BE49-F238E27FC236}">
                      <a16:creationId xmlns:a16="http://schemas.microsoft.com/office/drawing/2014/main" id="{0009C738-0180-4B07-9C65-2B8EE704FA2F}"/>
                    </a:ext>
                  </a:extLst>
                </p:cNvPr>
                <p:cNvSpPr>
                  <a:spLocks/>
                </p:cNvSpPr>
                <p:nvPr/>
              </p:nvSpPr>
              <p:spPr bwMode="gray">
                <a:xfrm>
                  <a:off x="2289"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B2D1F"/>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56" name="Freeform 12">
                  <a:extLst>
                    <a:ext uri="{FF2B5EF4-FFF2-40B4-BE49-F238E27FC236}">
                      <a16:creationId xmlns:a16="http://schemas.microsoft.com/office/drawing/2014/main" id="{E6CBA718-9883-4BF2-8C80-C605602EA542}"/>
                    </a:ext>
                  </a:extLst>
                </p:cNvPr>
                <p:cNvSpPr>
                  <a:spLocks/>
                </p:cNvSpPr>
                <p:nvPr/>
              </p:nvSpPr>
              <p:spPr bwMode="gray">
                <a:xfrm>
                  <a:off x="3807"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grpSp>
          <p:nvGrpSpPr>
            <p:cNvPr id="17429" name="组合 6">
              <a:extLst>
                <a:ext uri="{FF2B5EF4-FFF2-40B4-BE49-F238E27FC236}">
                  <a16:creationId xmlns:a16="http://schemas.microsoft.com/office/drawing/2014/main" id="{7975D1FE-A470-48B9-85E5-12480A92D82A}"/>
                </a:ext>
              </a:extLst>
            </p:cNvPr>
            <p:cNvGrpSpPr>
              <a:grpSpLocks/>
            </p:cNvGrpSpPr>
            <p:nvPr/>
          </p:nvGrpSpPr>
          <p:grpSpPr bwMode="auto">
            <a:xfrm>
              <a:off x="-2256036" y="1893167"/>
              <a:ext cx="1412617" cy="1437271"/>
              <a:chOff x="-2588641" y="693401"/>
              <a:chExt cx="1680439" cy="1655306"/>
            </a:xfrm>
          </p:grpSpPr>
          <p:sp>
            <p:nvSpPr>
              <p:cNvPr id="343" name="Oval 13">
                <a:extLst>
                  <a:ext uri="{FF2B5EF4-FFF2-40B4-BE49-F238E27FC236}">
                    <a16:creationId xmlns:a16="http://schemas.microsoft.com/office/drawing/2014/main" id="{F8D8ACFB-805B-4311-9EC2-AC9C96F1CCD4}"/>
                  </a:ext>
                </a:extLst>
              </p:cNvPr>
              <p:cNvSpPr>
                <a:spLocks noChangeArrowheads="1"/>
              </p:cNvSpPr>
              <p:nvPr/>
            </p:nvSpPr>
            <p:spPr bwMode="gray">
              <a:xfrm>
                <a:off x="-2588641" y="693401"/>
                <a:ext cx="1676860" cy="1652163"/>
              </a:xfrm>
              <a:prstGeom prst="ellipse">
                <a:avLst/>
              </a:prstGeom>
              <a:gradFill rotWithShape="1">
                <a:gsLst>
                  <a:gs pos="0">
                    <a:srgbClr val="9B2D1F">
                      <a:gamma/>
                      <a:tint val="0"/>
                      <a:invGamma/>
                    </a:srgbClr>
                  </a:gs>
                  <a:gs pos="50000">
                    <a:srgbClr val="9B2D1F"/>
                  </a:gs>
                  <a:gs pos="100000">
                    <a:srgbClr val="9B2D1F">
                      <a:gamma/>
                      <a:tint val="0"/>
                      <a:invGamma/>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44" name="Oval 14">
                <a:extLst>
                  <a:ext uri="{FF2B5EF4-FFF2-40B4-BE49-F238E27FC236}">
                    <a16:creationId xmlns:a16="http://schemas.microsoft.com/office/drawing/2014/main" id="{B2866C55-911B-4A6F-AF85-972EC0FEA6E4}"/>
                  </a:ext>
                </a:extLst>
              </p:cNvPr>
              <p:cNvSpPr>
                <a:spLocks noChangeArrowheads="1"/>
              </p:cNvSpPr>
              <p:nvPr/>
            </p:nvSpPr>
            <p:spPr bwMode="gray">
              <a:xfrm>
                <a:off x="-2584864" y="697056"/>
                <a:ext cx="1676860" cy="1652163"/>
              </a:xfrm>
              <a:prstGeom prst="ellipse">
                <a:avLst/>
              </a:prstGeom>
              <a:gradFill rotWithShape="1">
                <a:gsLst>
                  <a:gs pos="0">
                    <a:srgbClr val="9B2D1F">
                      <a:alpha val="32001"/>
                    </a:srgbClr>
                  </a:gs>
                  <a:gs pos="100000">
                    <a:srgbClr val="9B2D1F">
                      <a:gamma/>
                      <a:shade val="0"/>
                      <a:invGamma/>
                      <a:alpha val="89999"/>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45" name="Oval 15">
                <a:extLst>
                  <a:ext uri="{FF2B5EF4-FFF2-40B4-BE49-F238E27FC236}">
                    <a16:creationId xmlns:a16="http://schemas.microsoft.com/office/drawing/2014/main" id="{41CC5F35-7088-4A91-B428-ABC7842FB700}"/>
                  </a:ext>
                </a:extLst>
              </p:cNvPr>
              <p:cNvSpPr>
                <a:spLocks noChangeArrowheads="1"/>
              </p:cNvSpPr>
              <p:nvPr/>
            </p:nvSpPr>
            <p:spPr bwMode="gray">
              <a:xfrm>
                <a:off x="-2496112" y="801230"/>
                <a:ext cx="1454034" cy="1434678"/>
              </a:xfrm>
              <a:prstGeom prst="ellipse">
                <a:avLst/>
              </a:prstGeom>
              <a:gradFill rotWithShape="1">
                <a:gsLst>
                  <a:gs pos="0">
                    <a:srgbClr val="9B2D1F">
                      <a:gamma/>
                      <a:shade val="54118"/>
                      <a:invGamma/>
                    </a:srgbClr>
                  </a:gs>
                  <a:gs pos="50000">
                    <a:srgbClr val="9B2D1F"/>
                  </a:gs>
                  <a:gs pos="100000">
                    <a:srgbClr val="9B2D1F">
                      <a:gamma/>
                      <a:shade val="54118"/>
                      <a:invGamma/>
                    </a:srgbClr>
                  </a:gs>
                </a:gsLst>
                <a:lin ang="189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46" name="Oval 16">
                <a:extLst>
                  <a:ext uri="{FF2B5EF4-FFF2-40B4-BE49-F238E27FC236}">
                    <a16:creationId xmlns:a16="http://schemas.microsoft.com/office/drawing/2014/main" id="{37D58FC5-0088-472B-ACA4-CE78A5915C9F}"/>
                  </a:ext>
                </a:extLst>
              </p:cNvPr>
              <p:cNvSpPr>
                <a:spLocks noChangeArrowheads="1"/>
              </p:cNvSpPr>
              <p:nvPr/>
            </p:nvSpPr>
            <p:spPr bwMode="gray">
              <a:xfrm>
                <a:off x="-2501777" y="793919"/>
                <a:ext cx="1455922" cy="1434678"/>
              </a:xfrm>
              <a:prstGeom prst="ellipse">
                <a:avLst/>
              </a:prstGeom>
              <a:gradFill rotWithShape="1">
                <a:gsLst>
                  <a:gs pos="0">
                    <a:srgbClr val="9B2D1F">
                      <a:gamma/>
                      <a:shade val="63529"/>
                      <a:invGamma/>
                    </a:srgbClr>
                  </a:gs>
                  <a:gs pos="100000">
                    <a:srgbClr val="9B2D1F">
                      <a:alpha val="0"/>
                    </a:srgbClr>
                  </a:gs>
                </a:gsLst>
                <a:lin ang="27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47" name="Oval 17">
                <a:extLst>
                  <a:ext uri="{FF2B5EF4-FFF2-40B4-BE49-F238E27FC236}">
                    <a16:creationId xmlns:a16="http://schemas.microsoft.com/office/drawing/2014/main" id="{3DE9B45D-5F33-489C-A354-F0B3692F7C55}"/>
                  </a:ext>
                </a:extLst>
              </p:cNvPr>
              <p:cNvSpPr>
                <a:spLocks noChangeArrowheads="1"/>
              </p:cNvSpPr>
              <p:nvPr/>
            </p:nvSpPr>
            <p:spPr bwMode="gray">
              <a:xfrm>
                <a:off x="-2424355" y="874334"/>
                <a:ext cx="1310519" cy="1290296"/>
              </a:xfrm>
              <a:prstGeom prst="ellipse">
                <a:avLst/>
              </a:prstGeom>
              <a:solidFill>
                <a:srgbClr val="000000"/>
              </a:soli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nvGrpSpPr>
              <p:cNvPr id="17437" name="Group 18">
                <a:extLst>
                  <a:ext uri="{FF2B5EF4-FFF2-40B4-BE49-F238E27FC236}">
                    <a16:creationId xmlns:a16="http://schemas.microsoft.com/office/drawing/2014/main" id="{7DC7D3F7-C6D3-4AE3-8E71-59DDCD3BD954}"/>
                  </a:ext>
                </a:extLst>
              </p:cNvPr>
              <p:cNvGrpSpPr>
                <a:grpSpLocks/>
              </p:cNvGrpSpPr>
              <p:nvPr/>
            </p:nvGrpSpPr>
            <p:grpSpPr bwMode="auto">
              <a:xfrm>
                <a:off x="-2394922" y="893676"/>
                <a:ext cx="1269939" cy="1251720"/>
                <a:chOff x="4166" y="1706"/>
                <a:chExt cx="1252" cy="1252"/>
              </a:xfrm>
            </p:grpSpPr>
            <p:sp>
              <p:nvSpPr>
                <p:cNvPr id="349" name="Oval 19">
                  <a:extLst>
                    <a:ext uri="{FF2B5EF4-FFF2-40B4-BE49-F238E27FC236}">
                      <a16:creationId xmlns:a16="http://schemas.microsoft.com/office/drawing/2014/main" id="{35EBCDBA-CD32-49F4-93C8-306D49D50D80}"/>
                    </a:ext>
                  </a:extLst>
                </p:cNvPr>
                <p:cNvSpPr>
                  <a:spLocks noChangeArrowheads="1"/>
                </p:cNvSpPr>
                <p:nvPr/>
              </p:nvSpPr>
              <p:spPr bwMode="gray">
                <a:xfrm>
                  <a:off x="4167" y="1707"/>
                  <a:ext cx="1251" cy="1252"/>
                </a:xfrm>
                <a:prstGeom prst="ellipse">
                  <a:avLst/>
                </a:prstGeom>
                <a:gradFill rotWithShape="1">
                  <a:gsLst>
                    <a:gs pos="0">
                      <a:srgbClr val="D6E1E2">
                        <a:gamma/>
                        <a:shade val="46275"/>
                        <a:invGamma/>
                      </a:srgbClr>
                    </a:gs>
                    <a:gs pos="100000">
                      <a:srgbClr val="D6E1E2"/>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50" name="Oval 20">
                  <a:extLst>
                    <a:ext uri="{FF2B5EF4-FFF2-40B4-BE49-F238E27FC236}">
                      <a16:creationId xmlns:a16="http://schemas.microsoft.com/office/drawing/2014/main" id="{588661B8-1C2F-47CC-9066-BC3E536ADEFD}"/>
                    </a:ext>
                  </a:extLst>
                </p:cNvPr>
                <p:cNvSpPr>
                  <a:spLocks noChangeArrowheads="1"/>
                </p:cNvSpPr>
                <p:nvPr/>
              </p:nvSpPr>
              <p:spPr bwMode="gray">
                <a:xfrm>
                  <a:off x="4184" y="1714"/>
                  <a:ext cx="1219"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51" name="Oval 21">
                  <a:extLst>
                    <a:ext uri="{FF2B5EF4-FFF2-40B4-BE49-F238E27FC236}">
                      <a16:creationId xmlns:a16="http://schemas.microsoft.com/office/drawing/2014/main" id="{0C4266C2-6396-4FC8-B0FA-3D48DC3F1D64}"/>
                    </a:ext>
                  </a:extLst>
                </p:cNvPr>
                <p:cNvSpPr>
                  <a:spLocks noChangeArrowheads="1"/>
                </p:cNvSpPr>
                <p:nvPr/>
              </p:nvSpPr>
              <p:spPr bwMode="gray">
                <a:xfrm>
                  <a:off x="4197" y="1725"/>
                  <a:ext cx="1160" cy="1143"/>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352" name="Oval 22">
                  <a:extLst>
                    <a:ext uri="{FF2B5EF4-FFF2-40B4-BE49-F238E27FC236}">
                      <a16:creationId xmlns:a16="http://schemas.microsoft.com/office/drawing/2014/main" id="{1D8A6FC1-5FC3-42DE-8639-FC83E26D5862}"/>
                    </a:ext>
                  </a:extLst>
                </p:cNvPr>
                <p:cNvSpPr>
                  <a:spLocks noChangeArrowheads="1"/>
                </p:cNvSpPr>
                <p:nvPr/>
              </p:nvSpPr>
              <p:spPr bwMode="gray">
                <a:xfrm>
                  <a:off x="4264" y="1758"/>
                  <a:ext cx="1033" cy="927"/>
                </a:xfrm>
                <a:prstGeom prst="ellipse">
                  <a:avLst/>
                </a:prstGeom>
                <a:gradFill rotWithShape="1">
                  <a:gsLst>
                    <a:gs pos="0">
                      <a:srgbClr val="D6E1E2">
                        <a:gamma/>
                        <a:tint val="0"/>
                        <a:invGamma/>
                      </a:srgbClr>
                    </a:gs>
                    <a:gs pos="100000">
                      <a:srgbClr val="D6E1E2">
                        <a:alpha val="3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sp>
          <p:nvSpPr>
            <p:cNvPr id="17430" name="Text Box 42">
              <a:extLst>
                <a:ext uri="{FF2B5EF4-FFF2-40B4-BE49-F238E27FC236}">
                  <a16:creationId xmlns:a16="http://schemas.microsoft.com/office/drawing/2014/main" id="{8386326E-FA11-45BC-9F5A-D549FAD653CB}"/>
                </a:ext>
              </a:extLst>
            </p:cNvPr>
            <p:cNvSpPr txBox="1">
              <a:spLocks noChangeArrowheads="1"/>
            </p:cNvSpPr>
            <p:nvPr/>
          </p:nvSpPr>
          <p:spPr bwMode="gray">
            <a:xfrm rot="-1576254">
              <a:off x="-1332464" y="3593907"/>
              <a:ext cx="492443" cy="110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zh-CN" altLang="en-US" sz="2000" b="1">
                  <a:solidFill>
                    <a:srgbClr val="FFFFFF"/>
                  </a:solidFill>
                </a:rPr>
                <a:t>开始招生</a:t>
              </a:r>
              <a:endParaRPr lang="en-US" altLang="zh-CN" sz="2000" b="1">
                <a:solidFill>
                  <a:srgbClr val="FFFFFF"/>
                </a:solidFill>
              </a:endParaRPr>
            </a:p>
          </p:txBody>
        </p:sp>
        <p:sp>
          <p:nvSpPr>
            <p:cNvPr id="341" name="Text Box 43">
              <a:extLst>
                <a:ext uri="{FF2B5EF4-FFF2-40B4-BE49-F238E27FC236}">
                  <a16:creationId xmlns:a16="http://schemas.microsoft.com/office/drawing/2014/main" id="{18FF0866-342C-4DCA-8287-E1F91F5EE1C5}"/>
                </a:ext>
              </a:extLst>
            </p:cNvPr>
            <p:cNvSpPr txBox="1">
              <a:spLocks noChangeArrowheads="1"/>
            </p:cNvSpPr>
            <p:nvPr/>
          </p:nvSpPr>
          <p:spPr bwMode="gray">
            <a:xfrm rot="20102743">
              <a:off x="-1041678" y="3213453"/>
              <a:ext cx="430185" cy="899762"/>
            </a:xfrm>
            <a:prstGeom prst="rect">
              <a:avLst/>
            </a:prstGeom>
            <a:noFill/>
            <a:ln>
              <a:noFill/>
            </a:ln>
            <a:effectLst/>
          </p:spPr>
          <p:txBody>
            <a:bodyPr vert="eaVert" wrap="none">
              <a:spAutoFit/>
            </a:bodyPr>
            <a:lstStyle/>
            <a:p>
              <a:pPr>
                <a:defRPr/>
              </a:pPr>
              <a:r>
                <a:rPr lang="zh-CN" altLang="en-US" sz="1600" b="1" dirty="0">
                  <a:solidFill>
                    <a:srgbClr val="FFFFFF"/>
                  </a:solidFill>
                  <a:latin typeface="+mj-ea"/>
                  <a:ea typeface="+mj-ea"/>
                </a:rPr>
                <a:t>安全工程</a:t>
              </a:r>
              <a:endParaRPr lang="en-US" altLang="zh-CN" sz="1600" b="1" dirty="0">
                <a:solidFill>
                  <a:srgbClr val="FFFFFF"/>
                </a:solidFill>
                <a:latin typeface="+mj-ea"/>
                <a:ea typeface="+mj-ea"/>
              </a:endParaRPr>
            </a:p>
          </p:txBody>
        </p:sp>
      </p:grpSp>
      <p:sp>
        <p:nvSpPr>
          <p:cNvPr id="17427" name="Text Box 25">
            <a:extLst>
              <a:ext uri="{FF2B5EF4-FFF2-40B4-BE49-F238E27FC236}">
                <a16:creationId xmlns:a16="http://schemas.microsoft.com/office/drawing/2014/main" id="{238E000A-2E83-4F31-9B2C-290C34412AC2}"/>
              </a:ext>
            </a:extLst>
          </p:cNvPr>
          <p:cNvSpPr txBox="1">
            <a:spLocks noChangeArrowheads="1"/>
          </p:cNvSpPr>
          <p:nvPr/>
        </p:nvSpPr>
        <p:spPr bwMode="auto">
          <a:xfrm>
            <a:off x="264889" y="2633663"/>
            <a:ext cx="8397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en-US" altLang="zh-CN" b="1">
                <a:solidFill>
                  <a:srgbClr val="080808"/>
                </a:solidFill>
              </a:rPr>
              <a:t>2005</a:t>
            </a:r>
          </a:p>
        </p:txBody>
      </p:sp>
      <p:grpSp>
        <p:nvGrpSpPr>
          <p:cNvPr id="2" name="Group 6">
            <a:extLst>
              <a:ext uri="{FF2B5EF4-FFF2-40B4-BE49-F238E27FC236}">
                <a16:creationId xmlns:a16="http://schemas.microsoft.com/office/drawing/2014/main" id="{69F6BBAD-3F15-6FC1-6E87-0B203F9BBB7B}"/>
              </a:ext>
            </a:extLst>
          </p:cNvPr>
          <p:cNvGrpSpPr>
            <a:grpSpLocks/>
          </p:cNvGrpSpPr>
          <p:nvPr/>
        </p:nvGrpSpPr>
        <p:grpSpPr bwMode="auto">
          <a:xfrm rot="3877067">
            <a:off x="7500391" y="3912951"/>
            <a:ext cx="2354263" cy="915988"/>
            <a:chOff x="2290" y="2725"/>
            <a:chExt cx="1832" cy="713"/>
          </a:xfrm>
        </p:grpSpPr>
        <p:grpSp>
          <p:nvGrpSpPr>
            <p:cNvPr id="3" name="Group 7">
              <a:extLst>
                <a:ext uri="{FF2B5EF4-FFF2-40B4-BE49-F238E27FC236}">
                  <a16:creationId xmlns:a16="http://schemas.microsoft.com/office/drawing/2014/main" id="{7ED92D15-3C60-9D01-0BCE-4C8B9F831167}"/>
                </a:ext>
              </a:extLst>
            </p:cNvPr>
            <p:cNvGrpSpPr>
              <a:grpSpLocks/>
            </p:cNvGrpSpPr>
            <p:nvPr/>
          </p:nvGrpSpPr>
          <p:grpSpPr bwMode="auto">
            <a:xfrm>
              <a:off x="2290" y="3030"/>
              <a:ext cx="1832" cy="408"/>
              <a:chOff x="2290" y="3030"/>
              <a:chExt cx="1832" cy="408"/>
            </a:xfrm>
          </p:grpSpPr>
          <p:sp>
            <p:nvSpPr>
              <p:cNvPr id="7" name="Freeform 8">
                <a:extLst>
                  <a:ext uri="{FF2B5EF4-FFF2-40B4-BE49-F238E27FC236}">
                    <a16:creationId xmlns:a16="http://schemas.microsoft.com/office/drawing/2014/main" id="{2B66AC14-8D34-B9DB-37BF-89CB98522416}"/>
                  </a:ext>
                </a:extLst>
              </p:cNvPr>
              <p:cNvSpPr>
                <a:spLocks/>
              </p:cNvSpPr>
              <p:nvPr/>
            </p:nvSpPr>
            <p:spPr bwMode="gray">
              <a:xfrm>
                <a:off x="2289"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rgbClr val="9B2D1F">
                      <a:gamma/>
                      <a:shade val="46275"/>
                      <a:invGamma/>
                    </a:srgbClr>
                  </a:gs>
                  <a:gs pos="100000">
                    <a:srgbClr val="9B2D1F"/>
                  </a:gs>
                </a:gsLst>
                <a:lin ang="5400000" scaled="1"/>
              </a:gra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8" name="Freeform 9">
                <a:extLst>
                  <a:ext uri="{FF2B5EF4-FFF2-40B4-BE49-F238E27FC236}">
                    <a16:creationId xmlns:a16="http://schemas.microsoft.com/office/drawing/2014/main" id="{FEEE89C1-7B48-A834-B7DD-B9091545E955}"/>
                  </a:ext>
                </a:extLst>
              </p:cNvPr>
              <p:cNvSpPr>
                <a:spLocks/>
              </p:cNvSpPr>
              <p:nvPr/>
            </p:nvSpPr>
            <p:spPr bwMode="gray">
              <a:xfrm>
                <a:off x="3807" y="3059"/>
                <a:ext cx="289"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nvGrpSpPr>
            <p:cNvPr id="4" name="Group 10">
              <a:extLst>
                <a:ext uri="{FF2B5EF4-FFF2-40B4-BE49-F238E27FC236}">
                  <a16:creationId xmlns:a16="http://schemas.microsoft.com/office/drawing/2014/main" id="{278353B9-C674-8427-017E-5F761E019EEB}"/>
                </a:ext>
              </a:extLst>
            </p:cNvPr>
            <p:cNvGrpSpPr>
              <a:grpSpLocks/>
            </p:cNvGrpSpPr>
            <p:nvPr/>
          </p:nvGrpSpPr>
          <p:grpSpPr bwMode="auto">
            <a:xfrm flipV="1">
              <a:off x="2290" y="2725"/>
              <a:ext cx="1406" cy="313"/>
              <a:chOff x="2290" y="3030"/>
              <a:chExt cx="1832" cy="408"/>
            </a:xfrm>
          </p:grpSpPr>
          <p:sp>
            <p:nvSpPr>
              <p:cNvPr id="5" name="Freeform 11">
                <a:extLst>
                  <a:ext uri="{FF2B5EF4-FFF2-40B4-BE49-F238E27FC236}">
                    <a16:creationId xmlns:a16="http://schemas.microsoft.com/office/drawing/2014/main" id="{4C87F59C-390C-1FCC-1DD7-9F7359F05C6E}"/>
                  </a:ext>
                </a:extLst>
              </p:cNvPr>
              <p:cNvSpPr>
                <a:spLocks/>
              </p:cNvSpPr>
              <p:nvPr/>
            </p:nvSpPr>
            <p:spPr bwMode="gray">
              <a:xfrm>
                <a:off x="2289"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B2D1F"/>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6" name="Freeform 12">
                <a:extLst>
                  <a:ext uri="{FF2B5EF4-FFF2-40B4-BE49-F238E27FC236}">
                    <a16:creationId xmlns:a16="http://schemas.microsoft.com/office/drawing/2014/main" id="{FF4F997E-9A26-C069-FB31-6A80797F0A2C}"/>
                  </a:ext>
                </a:extLst>
              </p:cNvPr>
              <p:cNvSpPr>
                <a:spLocks/>
              </p:cNvSpPr>
              <p:nvPr/>
            </p:nvSpPr>
            <p:spPr bwMode="gray">
              <a:xfrm>
                <a:off x="3807" y="3057"/>
                <a:ext cx="288" cy="333"/>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p:spPr>
            <p:txBody>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grpSp>
      <p:sp>
        <p:nvSpPr>
          <p:cNvPr id="9" name="Text Box 42">
            <a:extLst>
              <a:ext uri="{FF2B5EF4-FFF2-40B4-BE49-F238E27FC236}">
                <a16:creationId xmlns:a16="http://schemas.microsoft.com/office/drawing/2014/main" id="{D1487CA7-A548-688B-98D0-51F8EF7C4409}"/>
              </a:ext>
            </a:extLst>
          </p:cNvPr>
          <p:cNvSpPr txBox="1">
            <a:spLocks noChangeArrowheads="1"/>
          </p:cNvSpPr>
          <p:nvPr/>
        </p:nvSpPr>
        <p:spPr bwMode="gray">
          <a:xfrm rot="-1592425">
            <a:off x="8159045" y="3503043"/>
            <a:ext cx="492443" cy="16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zh-CN" altLang="en-US" sz="2000" b="1" dirty="0">
                <a:solidFill>
                  <a:srgbClr val="FFFFFF"/>
                </a:solidFill>
              </a:rPr>
              <a:t>安全工程方向</a:t>
            </a:r>
            <a:endParaRPr lang="en-US" altLang="zh-CN" sz="2000" b="1" dirty="0">
              <a:solidFill>
                <a:srgbClr val="FFFFFF"/>
              </a:solidFill>
            </a:endParaRPr>
          </a:p>
        </p:txBody>
      </p:sp>
      <p:sp>
        <p:nvSpPr>
          <p:cNvPr id="10" name="Text Box 43">
            <a:extLst>
              <a:ext uri="{FF2B5EF4-FFF2-40B4-BE49-F238E27FC236}">
                <a16:creationId xmlns:a16="http://schemas.microsoft.com/office/drawing/2014/main" id="{0687F040-DE42-3DF8-F6AA-776608A1530D}"/>
              </a:ext>
            </a:extLst>
          </p:cNvPr>
          <p:cNvSpPr txBox="1">
            <a:spLocks noChangeArrowheads="1"/>
          </p:cNvSpPr>
          <p:nvPr/>
        </p:nvSpPr>
        <p:spPr bwMode="gray">
          <a:xfrm rot="20060657">
            <a:off x="8580348" y="3566809"/>
            <a:ext cx="430887" cy="900246"/>
          </a:xfrm>
          <a:prstGeom prst="rect">
            <a:avLst/>
          </a:prstGeom>
          <a:noFill/>
          <a:ln>
            <a:noFill/>
          </a:ln>
          <a:effectLst/>
        </p:spPr>
        <p:txBody>
          <a:bodyPr vert="eaVert" wrap="none">
            <a:spAutoFit/>
          </a:bodyPr>
          <a:lstStyle/>
          <a:p>
            <a:pPr>
              <a:defRPr/>
            </a:pPr>
            <a:r>
              <a:rPr lang="zh-CN" altLang="en-US" sz="1600" b="1" dirty="0">
                <a:solidFill>
                  <a:srgbClr val="FFFFFF"/>
                </a:solidFill>
                <a:latin typeface="+mj-ea"/>
                <a:ea typeface="+mj-ea"/>
              </a:rPr>
              <a:t>博士招生</a:t>
            </a:r>
            <a:endParaRPr lang="en-US" altLang="zh-CN" sz="1600" b="1" dirty="0">
              <a:solidFill>
                <a:srgbClr val="FFFFFF"/>
              </a:solidFill>
              <a:latin typeface="+mj-ea"/>
              <a:ea typeface="+mj-ea"/>
            </a:endParaRPr>
          </a:p>
        </p:txBody>
      </p:sp>
      <p:grpSp>
        <p:nvGrpSpPr>
          <p:cNvPr id="11" name="组合 10">
            <a:extLst>
              <a:ext uri="{FF2B5EF4-FFF2-40B4-BE49-F238E27FC236}">
                <a16:creationId xmlns:a16="http://schemas.microsoft.com/office/drawing/2014/main" id="{18141572-880B-CCE0-C1EE-88C638BEBE6C}"/>
              </a:ext>
            </a:extLst>
          </p:cNvPr>
          <p:cNvGrpSpPr>
            <a:grpSpLocks/>
          </p:cNvGrpSpPr>
          <p:nvPr/>
        </p:nvGrpSpPr>
        <p:grpSpPr bwMode="auto">
          <a:xfrm>
            <a:off x="7308304" y="2127013"/>
            <a:ext cx="1457325" cy="1490663"/>
            <a:chOff x="6546861" y="2039037"/>
            <a:chExt cx="1631893" cy="1628213"/>
          </a:xfrm>
        </p:grpSpPr>
        <p:sp>
          <p:nvSpPr>
            <p:cNvPr id="12" name="Oval 13">
              <a:extLst>
                <a:ext uri="{FF2B5EF4-FFF2-40B4-BE49-F238E27FC236}">
                  <a16:creationId xmlns:a16="http://schemas.microsoft.com/office/drawing/2014/main" id="{A8968DBB-5EFC-7B2B-B7DC-5BAD25E89B3A}"/>
                </a:ext>
              </a:extLst>
            </p:cNvPr>
            <p:cNvSpPr>
              <a:spLocks noChangeArrowheads="1"/>
            </p:cNvSpPr>
            <p:nvPr/>
          </p:nvSpPr>
          <p:spPr bwMode="gray">
            <a:xfrm>
              <a:off x="6546861" y="2039037"/>
              <a:ext cx="1626561" cy="1623010"/>
            </a:xfrm>
            <a:prstGeom prst="ellipse">
              <a:avLst/>
            </a:prstGeom>
            <a:gradFill rotWithShape="1">
              <a:gsLst>
                <a:gs pos="0">
                  <a:srgbClr val="9B2D1F">
                    <a:gamma/>
                    <a:tint val="0"/>
                    <a:invGamma/>
                  </a:srgbClr>
                </a:gs>
                <a:gs pos="50000">
                  <a:srgbClr val="9B2D1F"/>
                </a:gs>
                <a:gs pos="100000">
                  <a:srgbClr val="9B2D1F">
                    <a:gamma/>
                    <a:tint val="0"/>
                    <a:invGamma/>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13" name="Oval 14">
              <a:extLst>
                <a:ext uri="{FF2B5EF4-FFF2-40B4-BE49-F238E27FC236}">
                  <a16:creationId xmlns:a16="http://schemas.microsoft.com/office/drawing/2014/main" id="{D587D179-C70F-0CF0-811B-12C6977AF999}"/>
                </a:ext>
              </a:extLst>
            </p:cNvPr>
            <p:cNvSpPr>
              <a:spLocks noChangeArrowheads="1"/>
            </p:cNvSpPr>
            <p:nvPr/>
          </p:nvSpPr>
          <p:spPr bwMode="gray">
            <a:xfrm>
              <a:off x="6552195" y="2044240"/>
              <a:ext cx="1626559" cy="1623010"/>
            </a:xfrm>
            <a:prstGeom prst="ellipse">
              <a:avLst/>
            </a:prstGeom>
            <a:gradFill rotWithShape="1">
              <a:gsLst>
                <a:gs pos="0">
                  <a:srgbClr val="9B2D1F">
                    <a:alpha val="32001"/>
                  </a:srgbClr>
                </a:gs>
                <a:gs pos="100000">
                  <a:srgbClr val="9B2D1F">
                    <a:gamma/>
                    <a:shade val="0"/>
                    <a:invGamma/>
                    <a:alpha val="89999"/>
                  </a:srgbClr>
                </a:gs>
              </a:gsLst>
              <a:lin ang="2700000" scaled="1"/>
            </a:gradFill>
            <a:ln>
              <a:noFill/>
            </a:ln>
            <a:effectLst/>
          </p:spPr>
          <p:txBody>
            <a:bodyPr wrap="none"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14" name="Oval 15">
              <a:extLst>
                <a:ext uri="{FF2B5EF4-FFF2-40B4-BE49-F238E27FC236}">
                  <a16:creationId xmlns:a16="http://schemas.microsoft.com/office/drawing/2014/main" id="{F5CB2DB3-2BA1-CD77-D341-3210196D635F}"/>
                </a:ext>
              </a:extLst>
            </p:cNvPr>
            <p:cNvSpPr>
              <a:spLocks noChangeArrowheads="1"/>
            </p:cNvSpPr>
            <p:nvPr/>
          </p:nvSpPr>
          <p:spPr bwMode="gray">
            <a:xfrm>
              <a:off x="6635744" y="2144811"/>
              <a:ext cx="1413241" cy="1409730"/>
            </a:xfrm>
            <a:prstGeom prst="ellipse">
              <a:avLst/>
            </a:prstGeom>
            <a:gradFill rotWithShape="1">
              <a:gsLst>
                <a:gs pos="0">
                  <a:srgbClr val="9B2D1F">
                    <a:gamma/>
                    <a:shade val="54118"/>
                    <a:invGamma/>
                  </a:srgbClr>
                </a:gs>
                <a:gs pos="50000">
                  <a:srgbClr val="9B2D1F"/>
                </a:gs>
                <a:gs pos="100000">
                  <a:srgbClr val="9B2D1F">
                    <a:gamma/>
                    <a:shade val="54118"/>
                    <a:invGamma/>
                  </a:srgbClr>
                </a:gs>
              </a:gsLst>
              <a:lin ang="189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15" name="Oval 16">
              <a:extLst>
                <a:ext uri="{FF2B5EF4-FFF2-40B4-BE49-F238E27FC236}">
                  <a16:creationId xmlns:a16="http://schemas.microsoft.com/office/drawing/2014/main" id="{55195E53-E75E-3B18-D0C0-6AB101807624}"/>
                </a:ext>
              </a:extLst>
            </p:cNvPr>
            <p:cNvSpPr>
              <a:spLocks noChangeArrowheads="1"/>
            </p:cNvSpPr>
            <p:nvPr/>
          </p:nvSpPr>
          <p:spPr bwMode="gray">
            <a:xfrm>
              <a:off x="6632189" y="2137875"/>
              <a:ext cx="1411463" cy="1409730"/>
            </a:xfrm>
            <a:prstGeom prst="ellipse">
              <a:avLst/>
            </a:prstGeom>
            <a:gradFill rotWithShape="1">
              <a:gsLst>
                <a:gs pos="0">
                  <a:srgbClr val="9B2D1F">
                    <a:gamma/>
                    <a:shade val="63529"/>
                    <a:invGamma/>
                  </a:srgbClr>
                </a:gs>
                <a:gs pos="100000">
                  <a:srgbClr val="9B2D1F">
                    <a:alpha val="0"/>
                  </a:srgbClr>
                </a:gs>
              </a:gsLst>
              <a:lin ang="2700000" scaled="1"/>
            </a:gra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16" name="Oval 17">
              <a:extLst>
                <a:ext uri="{FF2B5EF4-FFF2-40B4-BE49-F238E27FC236}">
                  <a16:creationId xmlns:a16="http://schemas.microsoft.com/office/drawing/2014/main" id="{049081BD-C6D6-1BD0-025C-09C1E78E32B2}"/>
                </a:ext>
              </a:extLst>
            </p:cNvPr>
            <p:cNvSpPr>
              <a:spLocks noChangeArrowheads="1"/>
            </p:cNvSpPr>
            <p:nvPr/>
          </p:nvSpPr>
          <p:spPr bwMode="gray">
            <a:xfrm>
              <a:off x="6706851" y="2215904"/>
              <a:ext cx="1271028" cy="1269277"/>
            </a:xfrm>
            <a:prstGeom prst="ellipse">
              <a:avLst/>
            </a:prstGeom>
            <a:solidFill>
              <a:srgbClr val="000000"/>
            </a:solidFill>
            <a:ln>
              <a:noFill/>
            </a:ln>
            <a:effectLst/>
          </p:spPr>
          <p:txBody>
            <a:bodyPr anchor="ctr">
              <a:spAutoFit/>
            </a:bodyP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nvGrpSpPr>
            <p:cNvPr id="17" name="Group 18">
              <a:extLst>
                <a:ext uri="{FF2B5EF4-FFF2-40B4-BE49-F238E27FC236}">
                  <a16:creationId xmlns:a16="http://schemas.microsoft.com/office/drawing/2014/main" id="{89FAF2C2-C4A1-0D32-D8ED-BC22AF7F8AB6}"/>
                </a:ext>
              </a:extLst>
            </p:cNvPr>
            <p:cNvGrpSpPr>
              <a:grpSpLocks/>
            </p:cNvGrpSpPr>
            <p:nvPr/>
          </p:nvGrpSpPr>
          <p:grpSpPr bwMode="auto">
            <a:xfrm>
              <a:off x="6734984" y="2236034"/>
              <a:ext cx="1233252" cy="1231233"/>
              <a:chOff x="4166" y="1706"/>
              <a:chExt cx="1252" cy="1252"/>
            </a:xfrm>
          </p:grpSpPr>
          <p:sp>
            <p:nvSpPr>
              <p:cNvPr id="19" name="Oval 19">
                <a:extLst>
                  <a:ext uri="{FF2B5EF4-FFF2-40B4-BE49-F238E27FC236}">
                    <a16:creationId xmlns:a16="http://schemas.microsoft.com/office/drawing/2014/main" id="{C9D89878-C7B0-F3F8-2534-556CFC69C85D}"/>
                  </a:ext>
                </a:extLst>
              </p:cNvPr>
              <p:cNvSpPr>
                <a:spLocks noChangeArrowheads="1"/>
              </p:cNvSpPr>
              <p:nvPr/>
            </p:nvSpPr>
            <p:spPr bwMode="gray">
              <a:xfrm>
                <a:off x="4166" y="1707"/>
                <a:ext cx="1252" cy="1252"/>
              </a:xfrm>
              <a:prstGeom prst="ellipse">
                <a:avLst/>
              </a:prstGeom>
              <a:gradFill rotWithShape="1">
                <a:gsLst>
                  <a:gs pos="0">
                    <a:srgbClr val="D6E1E2">
                      <a:gamma/>
                      <a:shade val="46275"/>
                      <a:invGamma/>
                    </a:srgbClr>
                  </a:gs>
                  <a:gs pos="100000">
                    <a:srgbClr val="D6E1E2"/>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0" name="Oval 20">
                <a:extLst>
                  <a:ext uri="{FF2B5EF4-FFF2-40B4-BE49-F238E27FC236}">
                    <a16:creationId xmlns:a16="http://schemas.microsoft.com/office/drawing/2014/main" id="{5D209060-65CD-8B17-4D81-2177E13D7469}"/>
                  </a:ext>
                </a:extLst>
              </p:cNvPr>
              <p:cNvSpPr>
                <a:spLocks noChangeArrowheads="1"/>
              </p:cNvSpPr>
              <p:nvPr/>
            </p:nvSpPr>
            <p:spPr bwMode="gray">
              <a:xfrm>
                <a:off x="4183" y="1714"/>
                <a:ext cx="1222" cy="1220"/>
              </a:xfrm>
              <a:prstGeom prst="ellipse">
                <a:avLst/>
              </a:prstGeom>
              <a:gradFill rotWithShape="1">
                <a:gsLst>
                  <a:gs pos="0">
                    <a:srgbClr val="D6E1E2">
                      <a:alpha val="0"/>
                    </a:srgbClr>
                  </a:gs>
                  <a:gs pos="100000">
                    <a:srgbClr val="D6E1E2">
                      <a:gamma/>
                      <a:tint val="34902"/>
                      <a:invGamma/>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1" name="Oval 21">
                <a:extLst>
                  <a:ext uri="{FF2B5EF4-FFF2-40B4-BE49-F238E27FC236}">
                    <a16:creationId xmlns:a16="http://schemas.microsoft.com/office/drawing/2014/main" id="{4A51F2D2-8153-AFEC-293B-1F1C40355434}"/>
                  </a:ext>
                </a:extLst>
              </p:cNvPr>
              <p:cNvSpPr>
                <a:spLocks noChangeArrowheads="1"/>
              </p:cNvSpPr>
              <p:nvPr/>
            </p:nvSpPr>
            <p:spPr bwMode="gray">
              <a:xfrm>
                <a:off x="4195" y="1726"/>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sp>
            <p:nvSpPr>
              <p:cNvPr id="22" name="Oval 22">
                <a:extLst>
                  <a:ext uri="{FF2B5EF4-FFF2-40B4-BE49-F238E27FC236}">
                    <a16:creationId xmlns:a16="http://schemas.microsoft.com/office/drawing/2014/main" id="{9117E8EC-DDAE-DD40-A900-DB3B8C0EAD7E}"/>
                  </a:ext>
                </a:extLst>
              </p:cNvPr>
              <p:cNvSpPr>
                <a:spLocks noChangeArrowheads="1"/>
              </p:cNvSpPr>
              <p:nvPr/>
            </p:nvSpPr>
            <p:spPr bwMode="gray">
              <a:xfrm>
                <a:off x="4264" y="1758"/>
                <a:ext cx="1032"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prstClr val="black"/>
                  </a:solidFill>
                  <a:latin typeface="等线" panose="020F0502020204030204"/>
                  <a:ea typeface="等线" panose="02010600030101010101" pitchFamily="2" charset="-122"/>
                </a:endParaRPr>
              </a:p>
            </p:txBody>
          </p:sp>
        </p:grpSp>
        <p:sp>
          <p:nvSpPr>
            <p:cNvPr id="18" name="Text Box 25">
              <a:extLst>
                <a:ext uri="{FF2B5EF4-FFF2-40B4-BE49-F238E27FC236}">
                  <a16:creationId xmlns:a16="http://schemas.microsoft.com/office/drawing/2014/main" id="{A8A53D5A-2BEA-0D2A-D96D-CA1768879BCF}"/>
                </a:ext>
              </a:extLst>
            </p:cNvPr>
            <p:cNvSpPr txBox="1">
              <a:spLocks noChangeArrowheads="1"/>
            </p:cNvSpPr>
            <p:nvPr/>
          </p:nvSpPr>
          <p:spPr bwMode="auto">
            <a:xfrm>
              <a:off x="6916003" y="2592054"/>
              <a:ext cx="939155" cy="40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en-US" altLang="zh-CN" b="1" dirty="0">
                  <a:solidFill>
                    <a:srgbClr val="080808"/>
                  </a:solidFill>
                </a:rPr>
                <a:t>2020</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a:extLst>
              <a:ext uri="{FF2B5EF4-FFF2-40B4-BE49-F238E27FC236}">
                <a16:creationId xmlns:a16="http://schemas.microsoft.com/office/drawing/2014/main" id="{DC629C7A-73A0-453F-BF3C-B34BBB5226C6}"/>
              </a:ext>
            </a:extLst>
          </p:cNvPr>
          <p:cNvSpPr txBox="1">
            <a:spLocks noChangeArrowheads="1"/>
          </p:cNvSpPr>
          <p:nvPr/>
        </p:nvSpPr>
        <p:spPr bwMode="auto">
          <a:xfrm>
            <a:off x="611188" y="333375"/>
            <a:ext cx="1833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zh-CN" altLang="en-US" sz="3200" b="1" dirty="0">
                <a:solidFill>
                  <a:srgbClr val="00153E"/>
                </a:solidFill>
                <a:latin typeface="黑体" panose="02010609060101010101" pitchFamily="49" charset="-122"/>
                <a:ea typeface="黑体" panose="02010609060101010101" pitchFamily="49" charset="-122"/>
              </a:rPr>
              <a:t>专业概况</a:t>
            </a:r>
          </a:p>
        </p:txBody>
      </p:sp>
      <p:grpSp>
        <p:nvGrpSpPr>
          <p:cNvPr id="19459" name="组合 4">
            <a:extLst>
              <a:ext uri="{FF2B5EF4-FFF2-40B4-BE49-F238E27FC236}">
                <a16:creationId xmlns:a16="http://schemas.microsoft.com/office/drawing/2014/main" id="{EAFF4C65-C88D-43F1-A71B-4A456EF90A3C}"/>
              </a:ext>
            </a:extLst>
          </p:cNvPr>
          <p:cNvGrpSpPr>
            <a:grpSpLocks/>
          </p:cNvGrpSpPr>
          <p:nvPr/>
        </p:nvGrpSpPr>
        <p:grpSpPr bwMode="auto">
          <a:xfrm>
            <a:off x="1331913" y="1555750"/>
            <a:ext cx="3611562" cy="1587500"/>
            <a:chOff x="2823" y="2444"/>
            <a:chExt cx="6383" cy="2803"/>
          </a:xfrm>
        </p:grpSpPr>
        <p:grpSp>
          <p:nvGrpSpPr>
            <p:cNvPr id="19486" name="组合 61">
              <a:extLst>
                <a:ext uri="{FF2B5EF4-FFF2-40B4-BE49-F238E27FC236}">
                  <a16:creationId xmlns:a16="http://schemas.microsoft.com/office/drawing/2014/main" id="{F746D082-DFF5-4F7F-BDF9-15D5AC207647}"/>
                </a:ext>
              </a:extLst>
            </p:cNvPr>
            <p:cNvGrpSpPr>
              <a:grpSpLocks/>
            </p:cNvGrpSpPr>
            <p:nvPr/>
          </p:nvGrpSpPr>
          <p:grpSpPr bwMode="auto">
            <a:xfrm>
              <a:off x="3311" y="2653"/>
              <a:ext cx="3074" cy="2594"/>
              <a:chOff x="1290326" y="3173304"/>
              <a:chExt cx="2604010" cy="2196858"/>
            </a:xfrm>
          </p:grpSpPr>
          <p:sp>
            <p:nvSpPr>
              <p:cNvPr id="11" name="任意多边形 48">
                <a:extLst>
                  <a:ext uri="{FF2B5EF4-FFF2-40B4-BE49-F238E27FC236}">
                    <a16:creationId xmlns:a16="http://schemas.microsoft.com/office/drawing/2014/main" id="{E251E3B7-5621-4AC5-B421-29BF51BD3E70}"/>
                  </a:ext>
                </a:extLst>
              </p:cNvPr>
              <p:cNvSpPr/>
              <p:nvPr>
                <p:custDataLst>
                  <p:tags r:id="rId3"/>
                </p:custDataLst>
              </p:nvPr>
            </p:nvSpPr>
            <p:spPr>
              <a:xfrm rot="2871886">
                <a:off x="1645510" y="2843860"/>
                <a:ext cx="812742" cy="1471630"/>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gradFill>
                <a:gsLst>
                  <a:gs pos="0">
                    <a:srgbClr val="007BD3"/>
                  </a:gs>
                  <a:gs pos="100000">
                    <a:srgbClr val="034373"/>
                  </a:gs>
                </a:gsLst>
                <a:path path="circle">
                  <a:fillToRect t="100000" r="100000"/>
                </a:path>
                <a:tileRect l="-100000" b="-100000"/>
              </a:gradFill>
              <a:ln w="12700" cap="flat" cmpd="sng" algn="ctr">
                <a:noFill/>
                <a:prstDash val="solid"/>
                <a:miter lim="800000"/>
              </a:ln>
              <a:effectLst/>
            </p:spPr>
            <p:txBody>
              <a:bodyPr>
                <a:normAutofit/>
              </a:bodyPr>
              <a:lstStyle/>
              <a:p>
                <a:pPr algn="ctr" eaLnBrk="1" fontAlgn="auto" hangingPunct="1">
                  <a:spcBef>
                    <a:spcPts val="0"/>
                  </a:spcBef>
                  <a:spcAft>
                    <a:spcPts val="0"/>
                  </a:spcAft>
                  <a:defRPr/>
                </a:pPr>
                <a:endParaRPr lang="en-US" altLang="zh-CN" kern="0" noProof="1">
                  <a:solidFill>
                    <a:srgbClr val="FFFFFF"/>
                  </a:solidFill>
                  <a:latin typeface="Arial"/>
                  <a:ea typeface="黑体"/>
                </a:endParaRPr>
              </a:p>
            </p:txBody>
          </p:sp>
          <p:sp>
            <p:nvSpPr>
              <p:cNvPr id="12" name="矩形 11">
                <a:extLst>
                  <a:ext uri="{FF2B5EF4-FFF2-40B4-BE49-F238E27FC236}">
                    <a16:creationId xmlns:a16="http://schemas.microsoft.com/office/drawing/2014/main" id="{053A7A08-EDF9-4064-946C-B40935A35BA3}"/>
                  </a:ext>
                </a:extLst>
              </p:cNvPr>
              <p:cNvSpPr/>
              <p:nvPr>
                <p:custDataLst>
                  <p:tags r:id="rId4"/>
                </p:custDataLst>
              </p:nvPr>
            </p:nvSpPr>
            <p:spPr>
              <a:xfrm>
                <a:off x="1290491" y="3931603"/>
                <a:ext cx="35650" cy="1438559"/>
              </a:xfrm>
              <a:prstGeom prst="rect">
                <a:avLst/>
              </a:prstGeom>
              <a:solidFill>
                <a:srgbClr val="477AB1"/>
              </a:soli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sz="1350" kern="0" noProof="1">
                  <a:solidFill>
                    <a:srgbClr val="FFFFFF"/>
                  </a:solidFill>
                  <a:latin typeface="Arial"/>
                  <a:ea typeface="黑体"/>
                </a:endParaRPr>
              </a:p>
            </p:txBody>
          </p:sp>
          <p:sp>
            <p:nvSpPr>
              <p:cNvPr id="13" name="文本框 59">
                <a:extLst>
                  <a:ext uri="{FF2B5EF4-FFF2-40B4-BE49-F238E27FC236}">
                    <a16:creationId xmlns:a16="http://schemas.microsoft.com/office/drawing/2014/main" id="{63E4946A-F9F3-487B-B7B7-9EA7BF9EC606}"/>
                  </a:ext>
                </a:extLst>
              </p:cNvPr>
              <p:cNvSpPr txBox="1">
                <a:spLocks noChangeArrowheads="1"/>
              </p:cNvSpPr>
              <p:nvPr>
                <p:custDataLst>
                  <p:tags r:id="rId5"/>
                </p:custDataLst>
              </p:nvPr>
            </p:nvSpPr>
            <p:spPr bwMode="auto">
              <a:xfrm>
                <a:off x="1326141" y="4233084"/>
                <a:ext cx="2569261" cy="750140"/>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2000" b="1" kern="0" dirty="0">
                    <a:solidFill>
                      <a:schemeClr val="accent1">
                        <a:lumMod val="75000"/>
                      </a:schemeClr>
                    </a:solidFill>
                    <a:latin typeface="微软雅黑" panose="020B0503020204020204" pitchFamily="34" charset="-122"/>
                    <a:ea typeface="微软雅黑" panose="020B0503020204020204" pitchFamily="34" charset="-122"/>
                  </a:rPr>
                  <a:t>获批开始招生</a:t>
                </a:r>
              </a:p>
            </p:txBody>
          </p:sp>
        </p:grpSp>
        <p:grpSp>
          <p:nvGrpSpPr>
            <p:cNvPr id="19487" name="组合 66">
              <a:extLst>
                <a:ext uri="{FF2B5EF4-FFF2-40B4-BE49-F238E27FC236}">
                  <a16:creationId xmlns:a16="http://schemas.microsoft.com/office/drawing/2014/main" id="{BBFD3B60-D29A-424D-962E-4F266B1096A0}"/>
                </a:ext>
              </a:extLst>
            </p:cNvPr>
            <p:cNvGrpSpPr>
              <a:grpSpLocks/>
            </p:cNvGrpSpPr>
            <p:nvPr/>
          </p:nvGrpSpPr>
          <p:grpSpPr bwMode="auto">
            <a:xfrm>
              <a:off x="7324" y="2653"/>
              <a:ext cx="1773" cy="2594"/>
              <a:chOff x="1288777" y="3173303"/>
              <a:chExt cx="1501342" cy="2196859"/>
            </a:xfrm>
          </p:grpSpPr>
          <p:sp>
            <p:nvSpPr>
              <p:cNvPr id="9" name="任意多边形 67">
                <a:extLst>
                  <a:ext uri="{FF2B5EF4-FFF2-40B4-BE49-F238E27FC236}">
                    <a16:creationId xmlns:a16="http://schemas.microsoft.com/office/drawing/2014/main" id="{5A1DE69A-E127-4D62-A7DE-E70D402E78C0}"/>
                  </a:ext>
                </a:extLst>
              </p:cNvPr>
              <p:cNvSpPr/>
              <p:nvPr>
                <p:custDataLst>
                  <p:tags r:id="rId1"/>
                </p:custDataLst>
              </p:nvPr>
            </p:nvSpPr>
            <p:spPr>
              <a:xfrm rot="2871886">
                <a:off x="1647199" y="2842185"/>
                <a:ext cx="811802" cy="1474038"/>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gradFill>
                <a:gsLst>
                  <a:gs pos="0">
                    <a:srgbClr val="C54E29"/>
                  </a:gs>
                  <a:gs pos="100000">
                    <a:srgbClr val="963B22"/>
                  </a:gs>
                </a:gsLst>
                <a:path path="circle">
                  <a:fillToRect t="100000" r="100000"/>
                </a:path>
                <a:tileRect l="-100000" b="-100000"/>
              </a:gradFill>
              <a:ln w="12700" cap="flat" cmpd="sng" algn="ctr">
                <a:noFill/>
                <a:prstDash val="solid"/>
                <a:miter lim="800000"/>
              </a:ln>
              <a:effectLst/>
            </p:spPr>
            <p:txBody>
              <a:bodyPr>
                <a:normAutofit/>
              </a:bodyPr>
              <a:lstStyle/>
              <a:p>
                <a:pPr algn="ctr" eaLnBrk="1" fontAlgn="auto" hangingPunct="1">
                  <a:spcBef>
                    <a:spcPts val="0"/>
                  </a:spcBef>
                  <a:spcAft>
                    <a:spcPts val="0"/>
                  </a:spcAft>
                  <a:defRPr/>
                </a:pPr>
                <a:endParaRPr lang="en-US" altLang="zh-CN" kern="0" noProof="1">
                  <a:solidFill>
                    <a:srgbClr val="FFFFFF"/>
                  </a:solidFill>
                  <a:latin typeface="Arial"/>
                  <a:ea typeface="黑体"/>
                </a:endParaRPr>
              </a:p>
            </p:txBody>
          </p:sp>
          <p:sp>
            <p:nvSpPr>
              <p:cNvPr id="10" name="矩形 9">
                <a:extLst>
                  <a:ext uri="{FF2B5EF4-FFF2-40B4-BE49-F238E27FC236}">
                    <a16:creationId xmlns:a16="http://schemas.microsoft.com/office/drawing/2014/main" id="{CE09AE99-0203-443F-B824-D6D2B79445CC}"/>
                  </a:ext>
                </a:extLst>
              </p:cNvPr>
              <p:cNvSpPr/>
              <p:nvPr>
                <p:custDataLst>
                  <p:tags r:id="rId2"/>
                </p:custDataLst>
              </p:nvPr>
            </p:nvSpPr>
            <p:spPr>
              <a:xfrm>
                <a:off x="1288240" y="3931602"/>
                <a:ext cx="35637" cy="1438560"/>
              </a:xfrm>
              <a:prstGeom prst="rect">
                <a:avLst/>
              </a:prstGeom>
              <a:solidFill>
                <a:srgbClr val="C00000"/>
              </a:solidFill>
              <a:ln w="12700" cap="flat" cmpd="sng" algn="ctr">
                <a:noFill/>
                <a:prstDash val="solid"/>
                <a:miter lim="800000"/>
              </a:ln>
              <a:effectLst/>
            </p:spPr>
            <p:txBody>
              <a:bodyPr anchor="ctr">
                <a:normAutofit/>
              </a:bodyPr>
              <a:lstStyle/>
              <a:p>
                <a:pPr algn="ctr" eaLnBrk="1" fontAlgn="auto" hangingPunct="1">
                  <a:spcBef>
                    <a:spcPts val="0"/>
                  </a:spcBef>
                  <a:spcAft>
                    <a:spcPts val="0"/>
                  </a:spcAft>
                  <a:defRPr/>
                </a:pPr>
                <a:endParaRPr lang="zh-CN" altLang="en-US" sz="1350" kern="0" noProof="1">
                  <a:solidFill>
                    <a:srgbClr val="FFFFFF"/>
                  </a:solidFill>
                  <a:latin typeface="Arial"/>
                  <a:ea typeface="黑体"/>
                </a:endParaRPr>
              </a:p>
            </p:txBody>
          </p:sp>
        </p:grpSp>
        <p:sp>
          <p:nvSpPr>
            <p:cNvPr id="6" name="文本框 1">
              <a:extLst>
                <a:ext uri="{FF2B5EF4-FFF2-40B4-BE49-F238E27FC236}">
                  <a16:creationId xmlns:a16="http://schemas.microsoft.com/office/drawing/2014/main" id="{DF54C9FD-8F76-42CE-B6D2-1928E827A116}"/>
                </a:ext>
              </a:extLst>
            </p:cNvPr>
            <p:cNvSpPr txBox="1">
              <a:spLocks noChangeArrowheads="1"/>
            </p:cNvSpPr>
            <p:nvPr/>
          </p:nvSpPr>
          <p:spPr bwMode="auto">
            <a:xfrm rot="19080000">
              <a:off x="3696" y="2447"/>
              <a:ext cx="1394" cy="73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30000"/>
                </a:lnSpc>
                <a:spcBef>
                  <a:spcPts val="0"/>
                </a:spcBef>
                <a:spcAft>
                  <a:spcPts val="0"/>
                </a:spcAft>
                <a:defRPr/>
              </a:pPr>
              <a:r>
                <a:rPr lang="en-US" altLang="zh-CN" b="1" kern="0" dirty="0">
                  <a:solidFill>
                    <a:srgbClr val="FFFFFF"/>
                  </a:solidFill>
                  <a:ea typeface="微软雅黑" panose="020B0503020204020204" pitchFamily="34" charset="-122"/>
                </a:rPr>
                <a:t>2005</a:t>
              </a:r>
            </a:p>
          </p:txBody>
        </p:sp>
        <p:sp>
          <p:nvSpPr>
            <p:cNvPr id="7" name="文本框 2">
              <a:extLst>
                <a:ext uri="{FF2B5EF4-FFF2-40B4-BE49-F238E27FC236}">
                  <a16:creationId xmlns:a16="http://schemas.microsoft.com/office/drawing/2014/main" id="{835393E5-6706-4AA1-B662-1F0CA0996FCF}"/>
                </a:ext>
              </a:extLst>
            </p:cNvPr>
            <p:cNvSpPr txBox="1">
              <a:spLocks noChangeArrowheads="1"/>
            </p:cNvSpPr>
            <p:nvPr/>
          </p:nvSpPr>
          <p:spPr bwMode="auto">
            <a:xfrm rot="19080000">
              <a:off x="7713" y="2444"/>
              <a:ext cx="1411" cy="72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30000"/>
                </a:lnSpc>
                <a:spcBef>
                  <a:spcPts val="0"/>
                </a:spcBef>
                <a:spcAft>
                  <a:spcPts val="0"/>
                </a:spcAft>
                <a:defRPr/>
              </a:pPr>
              <a:r>
                <a:rPr lang="en-US" altLang="zh-CN" b="1" kern="0" dirty="0">
                  <a:solidFill>
                    <a:srgbClr val="FFFFFF"/>
                  </a:solidFill>
                  <a:ea typeface="微软雅黑" panose="020B0503020204020204" pitchFamily="34" charset="-122"/>
                </a:rPr>
                <a:t>2024</a:t>
              </a:r>
            </a:p>
          </p:txBody>
        </p:sp>
        <p:cxnSp>
          <p:nvCxnSpPr>
            <p:cNvPr id="8" name="直接箭头连接符 7">
              <a:extLst>
                <a:ext uri="{FF2B5EF4-FFF2-40B4-BE49-F238E27FC236}">
                  <a16:creationId xmlns:a16="http://schemas.microsoft.com/office/drawing/2014/main" id="{4AA9474A-FFB8-47DE-AF80-A9823539A108}"/>
                </a:ext>
              </a:extLst>
            </p:cNvPr>
            <p:cNvCxnSpPr/>
            <p:nvPr/>
          </p:nvCxnSpPr>
          <p:spPr>
            <a:xfrm>
              <a:off x="2823" y="3526"/>
              <a:ext cx="6383" cy="22"/>
            </a:xfrm>
            <a:prstGeom prst="straightConnector1">
              <a:avLst/>
            </a:prstGeom>
            <a:noFill/>
            <a:ln w="28575" cap="flat" cmpd="sng" algn="ctr">
              <a:gradFill>
                <a:gsLst>
                  <a:gs pos="0">
                    <a:srgbClr val="7DCAFF"/>
                  </a:gs>
                  <a:gs pos="100000">
                    <a:srgbClr val="C00000"/>
                  </a:gs>
                </a:gsLst>
                <a:lin ang="0" scaled="1"/>
              </a:gradFill>
              <a:prstDash val="solid"/>
              <a:miter lim="800000"/>
              <a:tailEnd type="arrow"/>
            </a:ln>
            <a:effectLst/>
          </p:spPr>
        </p:cxnSp>
      </p:grpSp>
      <p:sp>
        <p:nvSpPr>
          <p:cNvPr id="15" name="文本框 8">
            <a:extLst>
              <a:ext uri="{FF2B5EF4-FFF2-40B4-BE49-F238E27FC236}">
                <a16:creationId xmlns:a16="http://schemas.microsoft.com/office/drawing/2014/main" id="{BD4FD087-C828-4A74-AA8A-BA3CF5E1D759}"/>
              </a:ext>
            </a:extLst>
          </p:cNvPr>
          <p:cNvSpPr txBox="1">
            <a:spLocks noChangeArrowheads="1"/>
          </p:cNvSpPr>
          <p:nvPr/>
        </p:nvSpPr>
        <p:spPr bwMode="auto">
          <a:xfrm>
            <a:off x="4613275" y="2432050"/>
            <a:ext cx="2122697" cy="40011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1500"/>
              </a:spcAft>
              <a:defRPr/>
            </a:pPr>
            <a:r>
              <a:rPr lang="zh-CN" altLang="en-US" sz="2000" b="1" kern="0" dirty="0">
                <a:solidFill>
                  <a:srgbClr val="252526"/>
                </a:solidFill>
                <a:latin typeface="宋体" panose="02010600030101010101" pitchFamily="2" charset="-122"/>
              </a:rPr>
              <a:t>在校学生：</a:t>
            </a:r>
            <a:r>
              <a:rPr lang="en-US" altLang="zh-CN" sz="2000" b="1" kern="0" dirty="0">
                <a:solidFill>
                  <a:srgbClr val="C00000"/>
                </a:solidFill>
                <a:latin typeface="宋体" panose="02010600030101010101" pitchFamily="2" charset="-122"/>
              </a:rPr>
              <a:t>324</a:t>
            </a:r>
            <a:r>
              <a:rPr lang="zh-CN" altLang="en-US" sz="2000" b="1" kern="0" dirty="0">
                <a:solidFill>
                  <a:srgbClr val="C00000"/>
                </a:solidFill>
                <a:latin typeface="宋体" panose="02010600030101010101" pitchFamily="2" charset="-122"/>
              </a:rPr>
              <a:t>人</a:t>
            </a:r>
          </a:p>
        </p:txBody>
      </p:sp>
      <p:sp>
        <p:nvSpPr>
          <p:cNvPr id="16" name="文本框 10">
            <a:extLst>
              <a:ext uri="{FF2B5EF4-FFF2-40B4-BE49-F238E27FC236}">
                <a16:creationId xmlns:a16="http://schemas.microsoft.com/office/drawing/2014/main" id="{9AB3FA69-46B4-4472-B92C-52F4FF61F2A0}"/>
              </a:ext>
            </a:extLst>
          </p:cNvPr>
          <p:cNvSpPr txBox="1">
            <a:spLocks noChangeArrowheads="1"/>
          </p:cNvSpPr>
          <p:nvPr/>
        </p:nvSpPr>
        <p:spPr bwMode="auto">
          <a:xfrm>
            <a:off x="4606925" y="2947988"/>
            <a:ext cx="2255838" cy="4000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rgbClr val="252526"/>
                </a:solidFill>
                <a:latin typeface="宋体" panose="02010600030101010101" pitchFamily="2" charset="-122"/>
              </a:rPr>
              <a:t>专任教师：</a:t>
            </a:r>
            <a:r>
              <a:rPr lang="en-US" altLang="zh-CN" sz="2000" b="1" kern="0" dirty="0">
                <a:solidFill>
                  <a:srgbClr val="C00000"/>
                </a:solidFill>
                <a:latin typeface="宋体" panose="02010600030101010101" pitchFamily="2" charset="-122"/>
              </a:rPr>
              <a:t>25</a:t>
            </a:r>
            <a:r>
              <a:rPr lang="zh-CN" altLang="en-US" sz="2000" b="1" kern="0" dirty="0">
                <a:solidFill>
                  <a:srgbClr val="C00000"/>
                </a:solidFill>
                <a:latin typeface="宋体" panose="02010600030101010101" pitchFamily="2" charset="-122"/>
              </a:rPr>
              <a:t>人</a:t>
            </a:r>
            <a:endParaRPr lang="zh-CN" altLang="en-US" sz="2000" b="1" i="1" kern="0" dirty="0">
              <a:solidFill>
                <a:srgbClr val="C00000"/>
              </a:solidFill>
              <a:latin typeface="宋体" panose="02010600030101010101" pitchFamily="2" charset="-122"/>
            </a:endParaRPr>
          </a:p>
        </p:txBody>
      </p:sp>
      <p:grpSp>
        <p:nvGrpSpPr>
          <p:cNvPr id="19462" name="组合 17">
            <a:extLst>
              <a:ext uri="{FF2B5EF4-FFF2-40B4-BE49-F238E27FC236}">
                <a16:creationId xmlns:a16="http://schemas.microsoft.com/office/drawing/2014/main" id="{5C3517CA-6450-40EA-A522-6302E2991096}"/>
              </a:ext>
            </a:extLst>
          </p:cNvPr>
          <p:cNvGrpSpPr>
            <a:grpSpLocks noChangeAspect="1"/>
          </p:cNvGrpSpPr>
          <p:nvPr/>
        </p:nvGrpSpPr>
        <p:grpSpPr bwMode="auto">
          <a:xfrm>
            <a:off x="4211638" y="2420938"/>
            <a:ext cx="360362" cy="360362"/>
            <a:chOff x="7017" y="3197"/>
            <a:chExt cx="736" cy="736"/>
          </a:xfrm>
        </p:grpSpPr>
        <p:pic>
          <p:nvPicPr>
            <p:cNvPr id="19484" name="图片 7">
              <a:extLst>
                <a:ext uri="{FF2B5EF4-FFF2-40B4-BE49-F238E27FC236}">
                  <a16:creationId xmlns:a16="http://schemas.microsoft.com/office/drawing/2014/main" id="{570E45E5-6457-4F46-B98D-EAA8C0BFF81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42" y="3225"/>
              <a:ext cx="68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a:extLst>
                <a:ext uri="{FF2B5EF4-FFF2-40B4-BE49-F238E27FC236}">
                  <a16:creationId xmlns:a16="http://schemas.microsoft.com/office/drawing/2014/main" id="{E642343C-4209-4B99-8C34-8BE1219099DC}"/>
                </a:ext>
              </a:extLst>
            </p:cNvPr>
            <p:cNvSpPr/>
            <p:nvPr/>
          </p:nvSpPr>
          <p:spPr>
            <a:xfrm>
              <a:off x="7017" y="3197"/>
              <a:ext cx="736" cy="736"/>
            </a:xfrm>
            <a:prstGeom prst="ellipse">
              <a:avLst/>
            </a:prstGeom>
            <a:noFill/>
            <a:ln w="19050" cap="flat" cmpd="sng" algn="ctr">
              <a:solidFill>
                <a:srgbClr val="F7860C">
                  <a:alpha val="41000"/>
                </a:srgbClr>
              </a:solidFill>
              <a:prstDash val="solid"/>
              <a:miter lim="800000"/>
            </a:ln>
            <a:effectLst/>
          </p:spPr>
          <p:txBody>
            <a:bodyPr anchor="ctr"/>
            <a:lstStyle/>
            <a:p>
              <a:pPr algn="ctr" eaLnBrk="1" fontAlgn="auto" hangingPunct="1">
                <a:spcBef>
                  <a:spcPts val="0"/>
                </a:spcBef>
                <a:spcAft>
                  <a:spcPts val="0"/>
                </a:spcAft>
                <a:defRPr/>
              </a:pPr>
              <a:endParaRPr lang="zh-CN" altLang="en-US" sz="1400" kern="0" noProof="1">
                <a:solidFill>
                  <a:srgbClr val="FFFFFF"/>
                </a:solidFill>
                <a:latin typeface="Arial"/>
                <a:ea typeface="黑体"/>
              </a:endParaRPr>
            </a:p>
          </p:txBody>
        </p:sp>
      </p:grpSp>
      <p:grpSp>
        <p:nvGrpSpPr>
          <p:cNvPr id="19463" name="组合 18">
            <a:extLst>
              <a:ext uri="{FF2B5EF4-FFF2-40B4-BE49-F238E27FC236}">
                <a16:creationId xmlns:a16="http://schemas.microsoft.com/office/drawing/2014/main" id="{4F4E1E34-2143-41EC-91BB-500D401BB2FC}"/>
              </a:ext>
            </a:extLst>
          </p:cNvPr>
          <p:cNvGrpSpPr>
            <a:grpSpLocks/>
          </p:cNvGrpSpPr>
          <p:nvPr/>
        </p:nvGrpSpPr>
        <p:grpSpPr bwMode="auto">
          <a:xfrm>
            <a:off x="4219575" y="2960688"/>
            <a:ext cx="360363" cy="360362"/>
            <a:chOff x="7017" y="4533"/>
            <a:chExt cx="737" cy="736"/>
          </a:xfrm>
        </p:grpSpPr>
        <p:pic>
          <p:nvPicPr>
            <p:cNvPr id="19482" name="图片 15">
              <a:extLst>
                <a:ext uri="{FF2B5EF4-FFF2-40B4-BE49-F238E27FC236}">
                  <a16:creationId xmlns:a16="http://schemas.microsoft.com/office/drawing/2014/main" id="{1EABDB41-9DA9-4CD0-8D6F-F3A0D3B1630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7" y="4543"/>
              <a:ext cx="70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a:extLst>
                <a:ext uri="{FF2B5EF4-FFF2-40B4-BE49-F238E27FC236}">
                  <a16:creationId xmlns:a16="http://schemas.microsoft.com/office/drawing/2014/main" id="{6A24B33F-0C3C-4DA9-BD05-5EC50EE76360}"/>
                </a:ext>
              </a:extLst>
            </p:cNvPr>
            <p:cNvSpPr/>
            <p:nvPr/>
          </p:nvSpPr>
          <p:spPr>
            <a:xfrm>
              <a:off x="7017" y="4533"/>
              <a:ext cx="737" cy="736"/>
            </a:xfrm>
            <a:prstGeom prst="ellipse">
              <a:avLst/>
            </a:prstGeom>
            <a:noFill/>
            <a:ln w="19050" cap="flat" cmpd="sng" algn="ctr">
              <a:solidFill>
                <a:srgbClr val="649DEA">
                  <a:alpha val="41000"/>
                </a:srgbClr>
              </a:solidFill>
              <a:prstDash val="solid"/>
              <a:miter lim="800000"/>
            </a:ln>
            <a:effectLst/>
          </p:spPr>
          <p:txBody>
            <a:bodyPr anchor="ctr"/>
            <a:lstStyle/>
            <a:p>
              <a:pPr algn="ctr" eaLnBrk="1" fontAlgn="auto" hangingPunct="1">
                <a:spcBef>
                  <a:spcPts val="0"/>
                </a:spcBef>
                <a:spcAft>
                  <a:spcPts val="0"/>
                </a:spcAft>
                <a:defRPr/>
              </a:pPr>
              <a:endParaRPr lang="zh-CN" altLang="en-US" sz="1400" kern="0" noProof="1">
                <a:solidFill>
                  <a:srgbClr val="FFFFFF"/>
                </a:solidFill>
                <a:latin typeface="Arial"/>
                <a:ea typeface="黑体"/>
              </a:endParaRPr>
            </a:p>
          </p:txBody>
        </p:sp>
      </p:grpSp>
      <p:sp>
        <p:nvSpPr>
          <p:cNvPr id="26" name="文本框 11">
            <a:extLst>
              <a:ext uri="{FF2B5EF4-FFF2-40B4-BE49-F238E27FC236}">
                <a16:creationId xmlns:a16="http://schemas.microsoft.com/office/drawing/2014/main" id="{5ADDEF8A-0476-4486-94AF-160B0B0C5413}"/>
              </a:ext>
            </a:extLst>
          </p:cNvPr>
          <p:cNvSpPr txBox="1"/>
          <p:nvPr/>
        </p:nvSpPr>
        <p:spPr bwMode="auto">
          <a:xfrm>
            <a:off x="4606925" y="3498850"/>
            <a:ext cx="2120900" cy="400050"/>
          </a:xfrm>
          <a:prstGeom prst="rect">
            <a:avLst/>
          </a:prstGeom>
          <a:noFill/>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r" eaLnBrk="1" hangingPunct="1"/>
            <a:r>
              <a:rPr lang="zh-CN" altLang="en-US" sz="2000" b="1" noProof="1">
                <a:solidFill>
                  <a:srgbClr val="252526"/>
                </a:solidFill>
                <a:latin typeface="宋体" panose="02010600030101010101" pitchFamily="2" charset="-122"/>
                <a:sym typeface="+mn-ea"/>
              </a:rPr>
              <a:t>专业实验室</a:t>
            </a:r>
            <a:r>
              <a:rPr lang="zh-CN" altLang="en-US" sz="2000" b="1" noProof="1">
                <a:solidFill>
                  <a:srgbClr val="252626"/>
                </a:solidFill>
                <a:latin typeface="宋体" panose="02010600030101010101" pitchFamily="2" charset="-122"/>
                <a:ea typeface="微软雅黑" panose="020B0503020204020204" pitchFamily="34" charset="-122"/>
                <a:sym typeface="+mn-ea"/>
              </a:rPr>
              <a:t>：</a:t>
            </a:r>
            <a:r>
              <a:rPr lang="zh-CN" altLang="zh-CN" sz="2000" b="1" noProof="1">
                <a:solidFill>
                  <a:srgbClr val="C00000"/>
                </a:solidFill>
                <a:latin typeface="宋体" panose="02010600030101010101" pitchFamily="2" charset="-122"/>
                <a:ea typeface="微软雅黑" panose="020B0503020204020204" pitchFamily="34" charset="-122"/>
                <a:sym typeface="+mn-ea"/>
              </a:rPr>
              <a:t>7</a:t>
            </a:r>
            <a:r>
              <a:rPr lang="zh-CN" altLang="en-US" sz="2000" b="1" noProof="1">
                <a:solidFill>
                  <a:srgbClr val="C00000"/>
                </a:solidFill>
                <a:latin typeface="宋体" panose="02010600030101010101" pitchFamily="2" charset="-122"/>
                <a:ea typeface="微软雅黑" panose="020B0503020204020204" pitchFamily="34" charset="-122"/>
                <a:sym typeface="+mn-ea"/>
              </a:rPr>
              <a:t>个</a:t>
            </a:r>
          </a:p>
        </p:txBody>
      </p:sp>
      <p:sp>
        <p:nvSpPr>
          <p:cNvPr id="27" name="文本框 12">
            <a:extLst>
              <a:ext uri="{FF2B5EF4-FFF2-40B4-BE49-F238E27FC236}">
                <a16:creationId xmlns:a16="http://schemas.microsoft.com/office/drawing/2014/main" id="{E07FBC2D-08BC-4CAA-8212-6F7F6FBF8D39}"/>
              </a:ext>
            </a:extLst>
          </p:cNvPr>
          <p:cNvSpPr txBox="1">
            <a:spLocks noChangeArrowheads="1"/>
          </p:cNvSpPr>
          <p:nvPr/>
        </p:nvSpPr>
        <p:spPr bwMode="auto">
          <a:xfrm>
            <a:off x="4606925" y="4522788"/>
            <a:ext cx="3283271" cy="40011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1500"/>
              </a:spcAft>
              <a:defRPr/>
            </a:pPr>
            <a:r>
              <a:rPr lang="zh-CN" altLang="en-US" sz="2000" b="1" kern="0" dirty="0">
                <a:solidFill>
                  <a:srgbClr val="252526"/>
                </a:solidFill>
                <a:latin typeface="宋体" panose="02010600030101010101" pitchFamily="2" charset="-122"/>
              </a:rPr>
              <a:t>校外实践教育</a:t>
            </a:r>
            <a:r>
              <a:rPr lang="en-US" altLang="zh-CN" sz="2000" b="1" kern="0" dirty="0" err="1">
                <a:solidFill>
                  <a:srgbClr val="252526"/>
                </a:solidFill>
                <a:latin typeface="宋体" panose="02010600030101010101" pitchFamily="2" charset="-122"/>
              </a:rPr>
              <a:t>基地</a:t>
            </a:r>
            <a:r>
              <a:rPr lang="zh-CN" altLang="en-US" sz="2000" b="1" kern="0" dirty="0">
                <a:solidFill>
                  <a:srgbClr val="252526"/>
                </a:solidFill>
                <a:latin typeface="宋体" panose="02010600030101010101" pitchFamily="2" charset="-122"/>
              </a:rPr>
              <a:t>：</a:t>
            </a:r>
            <a:r>
              <a:rPr lang="en-US" altLang="zh-CN" sz="2000" b="1" kern="0" dirty="0">
                <a:solidFill>
                  <a:srgbClr val="C00000"/>
                </a:solidFill>
                <a:latin typeface="宋体" panose="02010600030101010101" pitchFamily="2" charset="-122"/>
              </a:rPr>
              <a:t>30</a:t>
            </a:r>
            <a:r>
              <a:rPr lang="zh-CN" altLang="en-US" sz="2000" b="1" kern="0" dirty="0">
                <a:solidFill>
                  <a:srgbClr val="C00000"/>
                </a:solidFill>
                <a:latin typeface="宋体" panose="02010600030101010101" pitchFamily="2" charset="-122"/>
              </a:rPr>
              <a:t>多个</a:t>
            </a:r>
          </a:p>
        </p:txBody>
      </p:sp>
      <p:grpSp>
        <p:nvGrpSpPr>
          <p:cNvPr id="19466" name="组合 32">
            <a:extLst>
              <a:ext uri="{FF2B5EF4-FFF2-40B4-BE49-F238E27FC236}">
                <a16:creationId xmlns:a16="http://schemas.microsoft.com/office/drawing/2014/main" id="{94BD0155-9F44-4A9A-A502-225EF91A7073}"/>
              </a:ext>
            </a:extLst>
          </p:cNvPr>
          <p:cNvGrpSpPr>
            <a:grpSpLocks noChangeAspect="1"/>
          </p:cNvGrpSpPr>
          <p:nvPr/>
        </p:nvGrpSpPr>
        <p:grpSpPr bwMode="auto">
          <a:xfrm>
            <a:off x="4248150" y="3492500"/>
            <a:ext cx="360363" cy="358775"/>
            <a:chOff x="7601" y="3825"/>
            <a:chExt cx="739" cy="737"/>
          </a:xfrm>
        </p:grpSpPr>
        <p:sp>
          <p:nvSpPr>
            <p:cNvPr id="34" name="椭圆 33">
              <a:extLst>
                <a:ext uri="{FF2B5EF4-FFF2-40B4-BE49-F238E27FC236}">
                  <a16:creationId xmlns:a16="http://schemas.microsoft.com/office/drawing/2014/main" id="{8042760B-C18A-4F49-A7F8-EDFB7B3483B1}"/>
                </a:ext>
              </a:extLst>
            </p:cNvPr>
            <p:cNvSpPr/>
            <p:nvPr/>
          </p:nvSpPr>
          <p:spPr>
            <a:xfrm>
              <a:off x="7601" y="3848"/>
              <a:ext cx="680" cy="682"/>
            </a:xfrm>
            <a:prstGeom prst="ellipse">
              <a:avLst/>
            </a:prstGeom>
            <a:blipFill rotWithShape="1">
              <a:blip r:embed="rId10" cstate="print"/>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noProof="1">
                <a:solidFill>
                  <a:srgbClr val="FFFFFF"/>
                </a:solidFill>
                <a:latin typeface="Arial"/>
                <a:ea typeface="黑体"/>
              </a:endParaRPr>
            </a:p>
          </p:txBody>
        </p:sp>
        <p:sp>
          <p:nvSpPr>
            <p:cNvPr id="35" name="椭圆 34">
              <a:extLst>
                <a:ext uri="{FF2B5EF4-FFF2-40B4-BE49-F238E27FC236}">
                  <a16:creationId xmlns:a16="http://schemas.microsoft.com/office/drawing/2014/main" id="{12603994-1843-422C-80DF-58EB95FFDBE4}"/>
                </a:ext>
              </a:extLst>
            </p:cNvPr>
            <p:cNvSpPr/>
            <p:nvPr/>
          </p:nvSpPr>
          <p:spPr>
            <a:xfrm>
              <a:off x="7604" y="3825"/>
              <a:ext cx="736" cy="744"/>
            </a:xfrm>
            <a:prstGeom prst="ellipse">
              <a:avLst/>
            </a:prstGeom>
            <a:noFill/>
            <a:ln w="19050" cap="flat" cmpd="sng" algn="ctr">
              <a:solidFill>
                <a:srgbClr val="92D050">
                  <a:alpha val="41000"/>
                </a:srgbClr>
              </a:solidFill>
              <a:prstDash val="solid"/>
              <a:miter lim="800000"/>
            </a:ln>
            <a:effectLst/>
          </p:spPr>
          <p:txBody>
            <a:bodyPr anchor="ctr"/>
            <a:lstStyle/>
            <a:p>
              <a:pPr algn="ctr" eaLnBrk="1" fontAlgn="auto" hangingPunct="1">
                <a:spcBef>
                  <a:spcPts val="0"/>
                </a:spcBef>
                <a:spcAft>
                  <a:spcPts val="0"/>
                </a:spcAft>
                <a:defRPr/>
              </a:pPr>
              <a:endParaRPr lang="zh-CN" altLang="en-US" sz="1400" kern="0" noProof="1">
                <a:solidFill>
                  <a:srgbClr val="FFFFFF"/>
                </a:solidFill>
                <a:latin typeface="Arial"/>
                <a:ea typeface="黑体"/>
              </a:endParaRPr>
            </a:p>
          </p:txBody>
        </p:sp>
      </p:grpSp>
      <p:grpSp>
        <p:nvGrpSpPr>
          <p:cNvPr id="19467" name="组合 31">
            <a:extLst>
              <a:ext uri="{FF2B5EF4-FFF2-40B4-BE49-F238E27FC236}">
                <a16:creationId xmlns:a16="http://schemas.microsoft.com/office/drawing/2014/main" id="{7643C16F-8563-439A-B924-6AED1F6ADAC6}"/>
              </a:ext>
            </a:extLst>
          </p:cNvPr>
          <p:cNvGrpSpPr>
            <a:grpSpLocks noChangeAspect="1"/>
          </p:cNvGrpSpPr>
          <p:nvPr/>
        </p:nvGrpSpPr>
        <p:grpSpPr bwMode="auto">
          <a:xfrm>
            <a:off x="4248150" y="4564063"/>
            <a:ext cx="361950" cy="358775"/>
            <a:chOff x="7644" y="5306"/>
            <a:chExt cx="744" cy="738"/>
          </a:xfrm>
        </p:grpSpPr>
        <p:pic>
          <p:nvPicPr>
            <p:cNvPr id="19478" name="图片 28">
              <a:extLst>
                <a:ext uri="{FF2B5EF4-FFF2-40B4-BE49-F238E27FC236}">
                  <a16:creationId xmlns:a16="http://schemas.microsoft.com/office/drawing/2014/main" id="{D9E89352-D8AF-481F-AAC8-1444F6E684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4" y="5342"/>
              <a:ext cx="738"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椭圆 32">
              <a:extLst>
                <a:ext uri="{FF2B5EF4-FFF2-40B4-BE49-F238E27FC236}">
                  <a16:creationId xmlns:a16="http://schemas.microsoft.com/office/drawing/2014/main" id="{F296919F-C34B-42AB-98C2-952F8C98AA9B}"/>
                </a:ext>
              </a:extLst>
            </p:cNvPr>
            <p:cNvSpPr/>
            <p:nvPr/>
          </p:nvSpPr>
          <p:spPr>
            <a:xfrm>
              <a:off x="7651" y="5306"/>
              <a:ext cx="737" cy="738"/>
            </a:xfrm>
            <a:prstGeom prst="ellipse">
              <a:avLst/>
            </a:prstGeom>
            <a:noFill/>
            <a:ln w="19050" cap="flat" cmpd="sng" algn="ctr">
              <a:solidFill>
                <a:srgbClr val="0070C0">
                  <a:alpha val="20000"/>
                </a:srgbClr>
              </a:solidFill>
              <a:prstDash val="solid"/>
              <a:miter lim="800000"/>
            </a:ln>
            <a:effectLst/>
          </p:spPr>
          <p:txBody>
            <a:bodyPr anchor="ctr"/>
            <a:lstStyle/>
            <a:p>
              <a:pPr algn="ctr" eaLnBrk="1" fontAlgn="auto" hangingPunct="1">
                <a:spcBef>
                  <a:spcPts val="0"/>
                </a:spcBef>
                <a:spcAft>
                  <a:spcPts val="0"/>
                </a:spcAft>
                <a:defRPr/>
              </a:pPr>
              <a:endParaRPr lang="zh-CN" altLang="en-US" sz="1400" kern="0" noProof="1">
                <a:solidFill>
                  <a:srgbClr val="FFFFFF"/>
                </a:solidFill>
                <a:latin typeface="Arial"/>
                <a:ea typeface="黑体"/>
              </a:endParaRPr>
            </a:p>
          </p:txBody>
        </p:sp>
      </p:grpSp>
      <p:sp>
        <p:nvSpPr>
          <p:cNvPr id="42" name="文本框 8">
            <a:extLst>
              <a:ext uri="{FF2B5EF4-FFF2-40B4-BE49-F238E27FC236}">
                <a16:creationId xmlns:a16="http://schemas.microsoft.com/office/drawing/2014/main" id="{E6CF1C91-E295-42D7-A6E7-CCDE48C88ACD}"/>
              </a:ext>
            </a:extLst>
          </p:cNvPr>
          <p:cNvSpPr txBox="1">
            <a:spLocks noChangeArrowheads="1"/>
          </p:cNvSpPr>
          <p:nvPr/>
        </p:nvSpPr>
        <p:spPr bwMode="auto">
          <a:xfrm>
            <a:off x="4606925" y="5139268"/>
            <a:ext cx="3228975" cy="4000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1500"/>
              </a:spcAft>
              <a:defRPr/>
            </a:pPr>
            <a:r>
              <a:rPr lang="zh-CN" altLang="en-US" sz="2000" b="1" kern="0" dirty="0">
                <a:solidFill>
                  <a:srgbClr val="252526"/>
                </a:solidFill>
                <a:latin typeface="宋体" panose="02010600030101010101" pitchFamily="2" charset="-122"/>
              </a:rPr>
              <a:t>省部级以上科技奖</a:t>
            </a:r>
            <a:r>
              <a:rPr lang="zh-CN" altLang="zh-CN" sz="2000" b="1" kern="0" dirty="0">
                <a:solidFill>
                  <a:srgbClr val="252526"/>
                </a:solidFill>
                <a:latin typeface="宋体" panose="02010600030101010101" pitchFamily="2" charset="-122"/>
              </a:rPr>
              <a:t>：</a:t>
            </a:r>
            <a:r>
              <a:rPr lang="en-US" altLang="zh-CN" sz="2000" b="1" kern="0" dirty="0">
                <a:solidFill>
                  <a:srgbClr val="C00000"/>
                </a:solidFill>
                <a:latin typeface="宋体" panose="02010600030101010101" pitchFamily="2" charset="-122"/>
              </a:rPr>
              <a:t>27</a:t>
            </a:r>
            <a:r>
              <a:rPr lang="zh-CN" altLang="en-US" sz="2000" b="1" kern="0" dirty="0">
                <a:solidFill>
                  <a:srgbClr val="C00000"/>
                </a:solidFill>
                <a:latin typeface="宋体" panose="02010600030101010101" pitchFamily="2" charset="-122"/>
              </a:rPr>
              <a:t>项</a:t>
            </a:r>
            <a:endParaRPr lang="zh-CN" altLang="zh-CN" sz="2000" b="1" kern="0" dirty="0">
              <a:solidFill>
                <a:srgbClr val="C00000"/>
              </a:solidFill>
              <a:latin typeface="宋体" panose="02010600030101010101" pitchFamily="2" charset="-122"/>
            </a:endParaRPr>
          </a:p>
        </p:txBody>
      </p:sp>
      <p:sp>
        <p:nvSpPr>
          <p:cNvPr id="19470" name="文本框 11">
            <a:extLst>
              <a:ext uri="{FF2B5EF4-FFF2-40B4-BE49-F238E27FC236}">
                <a16:creationId xmlns:a16="http://schemas.microsoft.com/office/drawing/2014/main" id="{DA7047EC-D6C2-4371-8A92-E29AC8335A6D}"/>
              </a:ext>
            </a:extLst>
          </p:cNvPr>
          <p:cNvSpPr txBox="1">
            <a:spLocks noChangeArrowheads="1"/>
          </p:cNvSpPr>
          <p:nvPr/>
        </p:nvSpPr>
        <p:spPr bwMode="auto">
          <a:xfrm>
            <a:off x="4606925" y="4005263"/>
            <a:ext cx="387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华文细黑" panose="0201060004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华文细黑" panose="0201060004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华文细黑" panose="0201060004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华文细黑" panose="02010600040101010101" pitchFamily="2" charset="-122"/>
              </a:defRPr>
            </a:lvl9pPr>
          </a:lstStyle>
          <a:p>
            <a:pPr eaLnBrk="1" hangingPunct="1">
              <a:spcBef>
                <a:spcPct val="0"/>
              </a:spcBef>
              <a:buClrTx/>
              <a:buFontTx/>
              <a:buNone/>
            </a:pPr>
            <a:r>
              <a:rPr lang="zh-CN" altLang="en-US" sz="2000" b="1" noProof="1">
                <a:solidFill>
                  <a:srgbClr val="252626"/>
                </a:solidFill>
                <a:latin typeface="宋体" panose="02010600030101010101" pitchFamily="2" charset="-122"/>
                <a:ea typeface="宋体" panose="02010600030101010101" pitchFamily="2" charset="-122"/>
                <a:sym typeface="+mn-ea"/>
              </a:rPr>
              <a:t>固定资产总值：</a:t>
            </a:r>
            <a:r>
              <a:rPr lang="en-US" altLang="zh-CN" sz="2000" b="1" dirty="0">
                <a:solidFill>
                  <a:srgbClr val="C00000"/>
                </a:solidFill>
                <a:latin typeface="宋体" panose="02010600030101010101" pitchFamily="2" charset="-122"/>
                <a:ea typeface="宋体" panose="02010600030101010101" pitchFamily="2" charset="-122"/>
                <a:sym typeface="+mn-ea"/>
              </a:rPr>
              <a:t>874 </a:t>
            </a:r>
            <a:r>
              <a:rPr lang="zh-CN" altLang="en-US" sz="2000" b="1" dirty="0">
                <a:solidFill>
                  <a:srgbClr val="C00000"/>
                </a:solidFill>
                <a:latin typeface="宋体" panose="02010600030101010101" pitchFamily="2" charset="-122"/>
                <a:ea typeface="宋体" panose="02010600030101010101" pitchFamily="2" charset="-122"/>
                <a:sym typeface="+mn-ea"/>
              </a:rPr>
              <a:t>万元</a:t>
            </a:r>
            <a:endParaRPr lang="zh-CN" altLang="en-US" sz="2000" b="1" noProof="1">
              <a:solidFill>
                <a:srgbClr val="C00000"/>
              </a:solidFill>
              <a:latin typeface="宋体" panose="02010600030101010101" pitchFamily="2" charset="-122"/>
              <a:ea typeface="宋体" panose="02010600030101010101" pitchFamily="2" charset="-122"/>
              <a:sym typeface="+mn-ea"/>
            </a:endParaRPr>
          </a:p>
        </p:txBody>
      </p:sp>
      <p:sp>
        <p:nvSpPr>
          <p:cNvPr id="49" name="椭圆 48">
            <a:extLst>
              <a:ext uri="{FF2B5EF4-FFF2-40B4-BE49-F238E27FC236}">
                <a16:creationId xmlns:a16="http://schemas.microsoft.com/office/drawing/2014/main" id="{E12CDAA4-D106-4DBA-A6E5-0332B9F419A0}"/>
              </a:ext>
            </a:extLst>
          </p:cNvPr>
          <p:cNvSpPr/>
          <p:nvPr/>
        </p:nvSpPr>
        <p:spPr>
          <a:xfrm>
            <a:off x="4248150" y="4033838"/>
            <a:ext cx="331788" cy="333375"/>
          </a:xfrm>
          <a:prstGeom prst="ellipse">
            <a:avLst/>
          </a:prstGeom>
          <a:blipFill rotWithShape="1">
            <a:blip r:embed="rId10" cstate="print"/>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noProof="1">
              <a:solidFill>
                <a:srgbClr val="FFFFFF"/>
              </a:solidFill>
              <a:latin typeface="Arial"/>
              <a:ea typeface="黑体"/>
            </a:endParaRPr>
          </a:p>
        </p:txBody>
      </p:sp>
      <p:grpSp>
        <p:nvGrpSpPr>
          <p:cNvPr id="19473" name="组合 55">
            <a:extLst>
              <a:ext uri="{FF2B5EF4-FFF2-40B4-BE49-F238E27FC236}">
                <a16:creationId xmlns:a16="http://schemas.microsoft.com/office/drawing/2014/main" id="{A1D5DC76-3DA0-40AE-8771-1CA34F5A8728}"/>
              </a:ext>
            </a:extLst>
          </p:cNvPr>
          <p:cNvGrpSpPr>
            <a:grpSpLocks/>
          </p:cNvGrpSpPr>
          <p:nvPr/>
        </p:nvGrpSpPr>
        <p:grpSpPr bwMode="auto">
          <a:xfrm>
            <a:off x="4232275" y="5172605"/>
            <a:ext cx="358775" cy="358775"/>
            <a:chOff x="1445905" y="3342684"/>
            <a:chExt cx="432048" cy="400919"/>
          </a:xfrm>
        </p:grpSpPr>
        <p:pic>
          <p:nvPicPr>
            <p:cNvPr id="19474" name="图片 52">
              <a:extLst>
                <a:ext uri="{FF2B5EF4-FFF2-40B4-BE49-F238E27FC236}">
                  <a16:creationId xmlns:a16="http://schemas.microsoft.com/office/drawing/2014/main" id="{C8C257F2-A25C-4442-9A62-25F0717233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5365" y="3420633"/>
              <a:ext cx="253129" cy="25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椭圆 54">
              <a:extLst>
                <a:ext uri="{FF2B5EF4-FFF2-40B4-BE49-F238E27FC236}">
                  <a16:creationId xmlns:a16="http://schemas.microsoft.com/office/drawing/2014/main" id="{CD23C557-DC1A-4728-A333-07B44E1A45F3}"/>
                </a:ext>
              </a:extLst>
            </p:cNvPr>
            <p:cNvSpPr/>
            <p:nvPr/>
          </p:nvSpPr>
          <p:spPr bwMode="auto">
            <a:xfrm>
              <a:off x="1445905" y="3342684"/>
              <a:ext cx="432048" cy="400919"/>
            </a:xfrm>
            <a:prstGeom prst="ellipse">
              <a:avLst/>
            </a:prstGeom>
            <a:noFill/>
            <a:ln w="19050">
              <a:solidFill>
                <a:srgbClr val="FFFF00"/>
              </a:solidFill>
              <a:round/>
              <a:headEnd/>
              <a:tailEnd/>
            </a:ln>
            <a:effectLst/>
          </p:spPr>
          <p:txBody>
            <a:bodyPr anchor="b"/>
            <a:lstStyle/>
            <a:p>
              <a:pPr algn="ctr">
                <a:lnSpc>
                  <a:spcPct val="150000"/>
                </a:lnSpc>
                <a:defRPr/>
              </a:pPr>
              <a:endParaRPr lang="zh-CN" altLang="en-US" sz="3200" b="1" dirty="0">
                <a:effectLst>
                  <a:outerShdw blurRad="38100" dist="38100" dir="2700000" algn="tl">
                    <a:srgbClr val="FFFFFF"/>
                  </a:outerShdw>
                </a:effectLst>
                <a:latin typeface="Times New Roman" panose="02020603050405020304"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25B6F8B-7F18-4660-9193-D7443F3CA3ED}"/>
              </a:ext>
            </a:extLst>
          </p:cNvPr>
          <p:cNvSpPr/>
          <p:nvPr/>
        </p:nvSpPr>
        <p:spPr>
          <a:xfrm>
            <a:off x="433388" y="1292225"/>
            <a:ext cx="1768475" cy="461963"/>
          </a:xfrm>
          <a:prstGeom prst="rect">
            <a:avLst/>
          </a:prstGeom>
        </p:spPr>
        <p:txBody>
          <a:bodyPr wrap="none">
            <a:spAutoFit/>
          </a:bodyPr>
          <a:lstStyle/>
          <a:p>
            <a:pPr marL="342900" indent="-342900">
              <a:buSzPct val="70000"/>
              <a:buFont typeface="Wingdings" panose="05000000000000000000" pitchFamily="2" charset="2"/>
              <a:buChar char="u"/>
              <a:defRPr/>
            </a:pPr>
            <a:r>
              <a:rPr lang="zh-CN" altLang="en-US" sz="2400" b="1" dirty="0">
                <a:solidFill>
                  <a:srgbClr val="000000"/>
                </a:solidFill>
                <a:latin typeface="+mj-ea"/>
                <a:ea typeface="+mj-ea"/>
              </a:rPr>
              <a:t>教师风范</a:t>
            </a:r>
          </a:p>
        </p:txBody>
      </p:sp>
      <p:grpSp>
        <p:nvGrpSpPr>
          <p:cNvPr id="35843" name="组合 10">
            <a:extLst>
              <a:ext uri="{FF2B5EF4-FFF2-40B4-BE49-F238E27FC236}">
                <a16:creationId xmlns:a16="http://schemas.microsoft.com/office/drawing/2014/main" id="{9033B4DD-BBD5-4C04-A0BE-D2C300715C7F}"/>
              </a:ext>
            </a:extLst>
          </p:cNvPr>
          <p:cNvGrpSpPr>
            <a:grpSpLocks/>
          </p:cNvGrpSpPr>
          <p:nvPr/>
        </p:nvGrpSpPr>
        <p:grpSpPr bwMode="auto">
          <a:xfrm>
            <a:off x="5219700" y="1125538"/>
            <a:ext cx="3679825" cy="5248275"/>
            <a:chOff x="5195236" y="1952436"/>
            <a:chExt cx="4057208" cy="5663868"/>
          </a:xfrm>
        </p:grpSpPr>
        <p:pic>
          <p:nvPicPr>
            <p:cNvPr id="35848" name="图片 3">
              <a:extLst>
                <a:ext uri="{FF2B5EF4-FFF2-40B4-BE49-F238E27FC236}">
                  <a16:creationId xmlns:a16="http://schemas.microsoft.com/office/drawing/2014/main" id="{5262D569-9611-44A6-AD17-2C2186987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52436"/>
              <a:ext cx="1979750" cy="138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图片 4">
              <a:extLst>
                <a:ext uri="{FF2B5EF4-FFF2-40B4-BE49-F238E27FC236}">
                  <a16:creationId xmlns:a16="http://schemas.microsoft.com/office/drawing/2014/main" id="{1AC5721F-F384-48E7-9C40-AF55C3C42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768" y="1952436"/>
              <a:ext cx="1957676" cy="13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图片 5">
              <a:extLst>
                <a:ext uri="{FF2B5EF4-FFF2-40B4-BE49-F238E27FC236}">
                  <a16:creationId xmlns:a16="http://schemas.microsoft.com/office/drawing/2014/main" id="{318F866E-6DAB-4182-ACEA-C6BA5C1B5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603" y="4816962"/>
              <a:ext cx="1902636" cy="142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图片 6">
              <a:extLst>
                <a:ext uri="{FF2B5EF4-FFF2-40B4-BE49-F238E27FC236}">
                  <a16:creationId xmlns:a16="http://schemas.microsoft.com/office/drawing/2014/main" id="{73E4D380-D345-4A02-8C4D-EF79ABC485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237" y="3452580"/>
              <a:ext cx="1979749" cy="123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图片 7">
              <a:extLst>
                <a:ext uri="{FF2B5EF4-FFF2-40B4-BE49-F238E27FC236}">
                  <a16:creationId xmlns:a16="http://schemas.microsoft.com/office/drawing/2014/main" id="{71B6543D-5ACF-4B49-A17F-D48E1A1E3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236" y="4795764"/>
              <a:ext cx="1979749" cy="144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图片 8">
              <a:extLst>
                <a:ext uri="{FF2B5EF4-FFF2-40B4-BE49-F238E27FC236}">
                  <a16:creationId xmlns:a16="http://schemas.microsoft.com/office/drawing/2014/main" id="{C8E98383-EAEA-47BD-B064-B8693FF91B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6389" y="6345420"/>
              <a:ext cx="1926055" cy="127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矩形 9">
            <a:extLst>
              <a:ext uri="{FF2B5EF4-FFF2-40B4-BE49-F238E27FC236}">
                <a16:creationId xmlns:a16="http://schemas.microsoft.com/office/drawing/2014/main" id="{23420C2C-6C0F-45F3-98E9-BA4A27929DA7}"/>
              </a:ext>
            </a:extLst>
          </p:cNvPr>
          <p:cNvSpPr/>
          <p:nvPr/>
        </p:nvSpPr>
        <p:spPr>
          <a:xfrm>
            <a:off x="433689" y="1798910"/>
            <a:ext cx="4808537" cy="4597862"/>
          </a:xfrm>
          <a:prstGeom prst="rect">
            <a:avLst/>
          </a:prstGeom>
        </p:spPr>
        <p:txBody>
          <a:bodyPr>
            <a:spAutoFit/>
          </a:bodyPr>
          <a:lstStyle/>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学校首位国家级人才</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享受国务院特殊津贴</a:t>
            </a:r>
            <a:r>
              <a:rPr lang="en-US" altLang="zh-CN" b="1" dirty="0">
                <a:solidFill>
                  <a:srgbClr val="C00000"/>
                </a:solidFill>
                <a:latin typeface="+mj-ea"/>
                <a:ea typeface="+mj-ea"/>
              </a:rPr>
              <a:t>1</a:t>
            </a:r>
            <a:r>
              <a:rPr lang="zh-CN" altLang="en-US" b="1" dirty="0">
                <a:latin typeface="+mj-ea"/>
                <a:ea typeface="+mj-ea"/>
              </a:rPr>
              <a:t>人</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合肥市专业技术拨尖人才</a:t>
            </a:r>
            <a:r>
              <a:rPr lang="en-US" altLang="zh-CN" b="1" dirty="0">
                <a:solidFill>
                  <a:srgbClr val="C00000"/>
                </a:solidFill>
                <a:latin typeface="+mj-ea"/>
                <a:ea typeface="+mj-ea"/>
              </a:rPr>
              <a:t>1</a:t>
            </a:r>
            <a:r>
              <a:rPr lang="zh-CN" altLang="en-US" b="1" dirty="0">
                <a:latin typeface="+mj-ea"/>
                <a:ea typeface="+mj-ea"/>
              </a:rPr>
              <a:t>人</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安徽省先进工作者</a:t>
            </a:r>
            <a:r>
              <a:rPr lang="en-US" altLang="zh-CN" b="1" dirty="0">
                <a:solidFill>
                  <a:srgbClr val="C00000"/>
                </a:solidFill>
                <a:latin typeface="+mj-ea"/>
                <a:ea typeface="+mj-ea"/>
              </a:rPr>
              <a:t>1</a:t>
            </a:r>
            <a:r>
              <a:rPr lang="zh-CN" altLang="en-US" b="1" dirty="0">
                <a:latin typeface="+mj-ea"/>
                <a:ea typeface="+mj-ea"/>
              </a:rPr>
              <a:t>人、安徽省劳模</a:t>
            </a:r>
            <a:r>
              <a:rPr lang="en-US" altLang="zh-CN" b="1" dirty="0">
                <a:solidFill>
                  <a:srgbClr val="C00000"/>
                </a:solidFill>
                <a:latin typeface="+mj-ea"/>
                <a:ea typeface="+mj-ea"/>
              </a:rPr>
              <a:t>1</a:t>
            </a:r>
            <a:r>
              <a:rPr lang="zh-CN" altLang="en-US" b="1" dirty="0">
                <a:latin typeface="+mj-ea"/>
                <a:ea typeface="+mj-ea"/>
              </a:rPr>
              <a:t>人 </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安徽省教坛新秀</a:t>
            </a:r>
            <a:r>
              <a:rPr lang="en-US" altLang="zh-CN" b="1" dirty="0">
                <a:solidFill>
                  <a:srgbClr val="C00000"/>
                </a:solidFill>
                <a:latin typeface="+mj-ea"/>
                <a:ea typeface="+mj-ea"/>
              </a:rPr>
              <a:t>1</a:t>
            </a:r>
            <a:r>
              <a:rPr lang="zh-CN" altLang="en-US" b="1" dirty="0">
                <a:latin typeface="+mj-ea"/>
                <a:ea typeface="+mj-ea"/>
              </a:rPr>
              <a:t>人</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安徽省高校青年教师教学竞赛二等奖</a:t>
            </a:r>
            <a:r>
              <a:rPr lang="en-US" altLang="zh-CN" b="1" dirty="0">
                <a:solidFill>
                  <a:srgbClr val="C00000"/>
                </a:solidFill>
                <a:latin typeface="+mj-ea"/>
                <a:ea typeface="+mj-ea"/>
              </a:rPr>
              <a:t>1</a:t>
            </a:r>
            <a:r>
              <a:rPr lang="zh-CN" altLang="en-US" b="1" dirty="0">
                <a:latin typeface="+mj-ea"/>
                <a:ea typeface="+mj-ea"/>
              </a:rPr>
              <a:t>人</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校优秀教师</a:t>
            </a:r>
            <a:r>
              <a:rPr lang="en-US" altLang="zh-CN" b="1" dirty="0">
                <a:solidFill>
                  <a:srgbClr val="C00000"/>
                </a:solidFill>
                <a:latin typeface="+mj-ea"/>
                <a:ea typeface="+mj-ea"/>
              </a:rPr>
              <a:t>3</a:t>
            </a:r>
            <a:r>
              <a:rPr lang="zh-CN" altLang="en-US" b="1" dirty="0">
                <a:latin typeface="+mj-ea"/>
                <a:ea typeface="+mj-ea"/>
              </a:rPr>
              <a:t>人</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校青年教师课堂教学比赛一等奖</a:t>
            </a:r>
            <a:r>
              <a:rPr lang="en-US" altLang="zh-CN" b="1" dirty="0">
                <a:solidFill>
                  <a:srgbClr val="C00000"/>
                </a:solidFill>
                <a:latin typeface="+mj-ea"/>
                <a:ea typeface="+mj-ea"/>
              </a:rPr>
              <a:t>2</a:t>
            </a:r>
            <a:r>
              <a:rPr lang="zh-CN" altLang="en-US" b="1" dirty="0">
                <a:latin typeface="+mj-ea"/>
                <a:ea typeface="+mj-ea"/>
              </a:rPr>
              <a:t>人</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latin typeface="+mj-ea"/>
                <a:ea typeface="+mj-ea"/>
              </a:rPr>
              <a:t>省部级科技奖 </a:t>
            </a:r>
            <a:r>
              <a:rPr lang="en-US" altLang="zh-CN" b="1" dirty="0">
                <a:latin typeface="+mj-ea"/>
                <a:ea typeface="+mj-ea"/>
              </a:rPr>
              <a:t>27</a:t>
            </a:r>
            <a:r>
              <a:rPr lang="zh-CN" altLang="en-US" b="1" dirty="0">
                <a:latin typeface="+mj-ea"/>
                <a:ea typeface="+mj-ea"/>
              </a:rPr>
              <a:t>项，教学成果一等奖</a:t>
            </a:r>
            <a:r>
              <a:rPr lang="en-US" altLang="zh-CN" b="1" dirty="0">
                <a:latin typeface="+mj-ea"/>
                <a:ea typeface="+mj-ea"/>
              </a:rPr>
              <a:t>8</a:t>
            </a:r>
            <a:r>
              <a:rPr lang="zh-CN" altLang="en-US" b="1" dirty="0">
                <a:latin typeface="+mj-ea"/>
                <a:ea typeface="+mj-ea"/>
              </a:rPr>
              <a:t>项</a:t>
            </a:r>
            <a:endParaRPr lang="en-US" altLang="zh-CN" b="1" dirty="0">
              <a:latin typeface="+mj-ea"/>
              <a:ea typeface="+mj-ea"/>
            </a:endParaRPr>
          </a:p>
          <a:p>
            <a:pPr marL="285750" indent="-285750">
              <a:lnSpc>
                <a:spcPct val="150000"/>
              </a:lnSpc>
              <a:buClr>
                <a:srgbClr val="C00000"/>
              </a:buClr>
              <a:buFont typeface="Wingdings" panose="05000000000000000000" pitchFamily="2" charset="2"/>
              <a:buChar char="ü"/>
              <a:defRPr/>
            </a:pPr>
            <a:r>
              <a:rPr lang="zh-CN" altLang="en-US" b="1" dirty="0">
                <a:solidFill>
                  <a:srgbClr val="C00000"/>
                </a:solidFill>
                <a:latin typeface="+mj-ea"/>
                <a:ea typeface="+mj-ea"/>
              </a:rPr>
              <a:t>曾获学校首个国家科技进步二等奖、国家专利金奖</a:t>
            </a:r>
            <a:endParaRPr lang="en-US" altLang="zh-CN" b="1" dirty="0">
              <a:solidFill>
                <a:srgbClr val="C00000"/>
              </a:solidFill>
              <a:latin typeface="+mj-ea"/>
              <a:ea typeface="+mj-ea"/>
            </a:endParaRPr>
          </a:p>
        </p:txBody>
      </p:sp>
      <p:pic>
        <p:nvPicPr>
          <p:cNvPr id="35845" name="图片 11">
            <a:extLst>
              <a:ext uri="{FF2B5EF4-FFF2-40B4-BE49-F238E27FC236}">
                <a16:creationId xmlns:a16="http://schemas.microsoft.com/office/drawing/2014/main" id="{3230E9E6-290A-499F-95A7-1AF9451166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5195888"/>
            <a:ext cx="18176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图片 12">
            <a:extLst>
              <a:ext uri="{FF2B5EF4-FFF2-40B4-BE49-F238E27FC236}">
                <a16:creationId xmlns:a16="http://schemas.microsoft.com/office/drawing/2014/main" id="{DD6C879A-6FAB-480B-8B19-A82F184BF6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4538" y="2482850"/>
            <a:ext cx="180498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extLst>
              <a:ext uri="{FF2B5EF4-FFF2-40B4-BE49-F238E27FC236}">
                <a16:creationId xmlns:a16="http://schemas.microsoft.com/office/drawing/2014/main" id="{AD95F024-BDCD-4F52-898A-0BEF3AE1F25B}"/>
              </a:ext>
            </a:extLst>
          </p:cNvPr>
          <p:cNvSpPr/>
          <p:nvPr/>
        </p:nvSpPr>
        <p:spPr>
          <a:xfrm>
            <a:off x="539750" y="333375"/>
            <a:ext cx="1627369" cy="523220"/>
          </a:xfrm>
          <a:prstGeom prst="rect">
            <a:avLst/>
          </a:prstGeom>
        </p:spPr>
        <p:txBody>
          <a:bodyPr wrap="none">
            <a:spAutoFit/>
          </a:bodyPr>
          <a:lstStyle/>
          <a:p>
            <a:pPr>
              <a:defRPr/>
            </a:pPr>
            <a:r>
              <a:rPr lang="zh-CN" altLang="en-US" sz="2800" b="1" dirty="0">
                <a:solidFill>
                  <a:srgbClr val="001642"/>
                </a:solidFill>
                <a:latin typeface="+mj-ea"/>
                <a:ea typeface="+mj-ea"/>
              </a:rPr>
              <a:t>师资队伍</a:t>
            </a:r>
          </a:p>
        </p:txBody>
      </p:sp>
    </p:spTree>
    <p:extLst>
      <p:ext uri="{BB962C8B-B14F-4D97-AF65-F5344CB8AC3E}">
        <p14:creationId xmlns:p14="http://schemas.microsoft.com/office/powerpoint/2010/main" val="6492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B2C5A69-1189-44A7-94B8-43B6D31F3834}"/>
              </a:ext>
            </a:extLst>
          </p:cNvPr>
          <p:cNvSpPr/>
          <p:nvPr/>
        </p:nvSpPr>
        <p:spPr>
          <a:xfrm>
            <a:off x="539552" y="352614"/>
            <a:ext cx="2348720" cy="523220"/>
          </a:xfrm>
          <a:prstGeom prst="rect">
            <a:avLst/>
          </a:prstGeom>
        </p:spPr>
        <p:txBody>
          <a:bodyPr wrap="none">
            <a:spAutoFit/>
          </a:bodyPr>
          <a:lstStyle/>
          <a:p>
            <a:pPr>
              <a:defRPr/>
            </a:pPr>
            <a:r>
              <a:rPr lang="zh-CN" altLang="en-US" sz="2800" b="1" dirty="0">
                <a:solidFill>
                  <a:srgbClr val="00153E"/>
                </a:solidFill>
                <a:latin typeface="+mj-ea"/>
                <a:ea typeface="+mj-ea"/>
              </a:rPr>
              <a:t>专业发展态势</a:t>
            </a:r>
          </a:p>
        </p:txBody>
      </p:sp>
      <p:sp>
        <p:nvSpPr>
          <p:cNvPr id="3" name="AutoShape 3">
            <a:extLst>
              <a:ext uri="{FF2B5EF4-FFF2-40B4-BE49-F238E27FC236}">
                <a16:creationId xmlns:a16="http://schemas.microsoft.com/office/drawing/2014/main" id="{0126B3C0-C40D-4F2B-84E7-C86235E70952}"/>
              </a:ext>
            </a:extLst>
          </p:cNvPr>
          <p:cNvSpPr>
            <a:spLocks noChangeArrowheads="1"/>
          </p:cNvSpPr>
          <p:nvPr/>
        </p:nvSpPr>
        <p:spPr bwMode="gray">
          <a:xfrm>
            <a:off x="4471797" y="4581128"/>
            <a:ext cx="1447800" cy="1444625"/>
          </a:xfrm>
          <a:prstGeom prst="octagon">
            <a:avLst>
              <a:gd name="adj" fmla="val 29287"/>
            </a:avLst>
          </a:prstGeom>
          <a:solidFill>
            <a:srgbClr val="966400"/>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4" name="AutoShape 7">
            <a:extLst>
              <a:ext uri="{FF2B5EF4-FFF2-40B4-BE49-F238E27FC236}">
                <a16:creationId xmlns:a16="http://schemas.microsoft.com/office/drawing/2014/main" id="{3373478C-0716-4533-9660-6487E6173935}"/>
              </a:ext>
            </a:extLst>
          </p:cNvPr>
          <p:cNvSpPr>
            <a:spLocks noChangeArrowheads="1"/>
          </p:cNvSpPr>
          <p:nvPr/>
        </p:nvSpPr>
        <p:spPr bwMode="gray">
          <a:xfrm>
            <a:off x="4417839" y="2462859"/>
            <a:ext cx="1447800" cy="1447800"/>
          </a:xfrm>
          <a:prstGeom prst="octagon">
            <a:avLst>
              <a:gd name="adj" fmla="val 29287"/>
            </a:avLst>
          </a:prstGeom>
          <a:solidFill>
            <a:srgbClr val="DE7840"/>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6" name="AutoShape 22">
            <a:extLst>
              <a:ext uri="{FF2B5EF4-FFF2-40B4-BE49-F238E27FC236}">
                <a16:creationId xmlns:a16="http://schemas.microsoft.com/office/drawing/2014/main" id="{DCAD893D-4948-4C43-B822-8C79F40D3E9D}"/>
              </a:ext>
            </a:extLst>
          </p:cNvPr>
          <p:cNvSpPr>
            <a:spLocks noChangeArrowheads="1"/>
          </p:cNvSpPr>
          <p:nvPr/>
        </p:nvSpPr>
        <p:spPr bwMode="ltGray">
          <a:xfrm>
            <a:off x="3347864" y="3523309"/>
            <a:ext cx="1447800" cy="1447800"/>
          </a:xfrm>
          <a:prstGeom prst="octagon">
            <a:avLst>
              <a:gd name="adj" fmla="val 29287"/>
            </a:avLst>
          </a:prstGeom>
          <a:solidFill>
            <a:srgbClr val="C15047"/>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7" name="AutoShape 26">
            <a:extLst>
              <a:ext uri="{FF2B5EF4-FFF2-40B4-BE49-F238E27FC236}">
                <a16:creationId xmlns:a16="http://schemas.microsoft.com/office/drawing/2014/main" id="{618E6B1A-9AE2-42DE-B28F-B67E31E82574}"/>
              </a:ext>
            </a:extLst>
          </p:cNvPr>
          <p:cNvSpPr>
            <a:spLocks noChangeArrowheads="1"/>
          </p:cNvSpPr>
          <p:nvPr/>
        </p:nvSpPr>
        <p:spPr bwMode="gray">
          <a:xfrm>
            <a:off x="5532264" y="3532834"/>
            <a:ext cx="1441450" cy="1416050"/>
          </a:xfrm>
          <a:prstGeom prst="octagon">
            <a:avLst>
              <a:gd name="adj" fmla="val 29287"/>
            </a:avLst>
          </a:prstGeom>
          <a:solidFill>
            <a:srgbClr val="3170CD"/>
          </a:solidFill>
          <a:ln w="57150" algn="ctr">
            <a:solidFill>
              <a:srgbClr val="CDDCE9"/>
            </a:solidFill>
            <a:miter lim="800000"/>
            <a:headEnd/>
            <a:tailEnd/>
          </a:ln>
          <a:effectLst>
            <a:prstShdw prst="shdw17" dist="17961" dir="2700000">
              <a:srgbClr val="CDDCE9">
                <a:gamma/>
                <a:shade val="60000"/>
                <a:invGamma/>
              </a:srgbClr>
            </a:prstShdw>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24583" name="Rectangle 29">
            <a:extLst>
              <a:ext uri="{FF2B5EF4-FFF2-40B4-BE49-F238E27FC236}">
                <a16:creationId xmlns:a16="http://schemas.microsoft.com/office/drawing/2014/main" id="{D4B5CE27-66F9-46AB-9ADB-D8F95EE3588E}"/>
              </a:ext>
            </a:extLst>
          </p:cNvPr>
          <p:cNvSpPr>
            <a:spLocks noChangeArrowheads="1"/>
          </p:cNvSpPr>
          <p:nvPr/>
        </p:nvSpPr>
        <p:spPr bwMode="gray">
          <a:xfrm>
            <a:off x="5527502" y="3643592"/>
            <a:ext cx="1441450"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zh-CN" altLang="en-US" sz="2400" b="1" dirty="0">
                <a:solidFill>
                  <a:srgbClr val="FEFEFE"/>
                </a:solidFill>
                <a:latin typeface="Arial" panose="020B0604020202020204" pitchFamily="34" charset="0"/>
              </a:rPr>
              <a:t>芯片</a:t>
            </a:r>
            <a:endParaRPr lang="en-US" altLang="zh-CN" sz="2400" b="1" dirty="0">
              <a:solidFill>
                <a:srgbClr val="FEFEFE"/>
              </a:solidFill>
              <a:latin typeface="Arial" panose="020B0604020202020204" pitchFamily="34" charset="0"/>
            </a:endParaRPr>
          </a:p>
          <a:p>
            <a:pPr algn="ctr" eaLnBrk="1" hangingPunct="1"/>
            <a:r>
              <a:rPr lang="zh-CN" altLang="en-US" sz="2400" b="1" dirty="0">
                <a:solidFill>
                  <a:srgbClr val="FEFEFE"/>
                </a:solidFill>
                <a:latin typeface="Arial" panose="020B0604020202020204" pitchFamily="34" charset="0"/>
              </a:rPr>
              <a:t>行业</a:t>
            </a:r>
            <a:endParaRPr lang="en-US" altLang="zh-CN" sz="2400" b="1" dirty="0">
              <a:solidFill>
                <a:srgbClr val="FEFEFE"/>
              </a:solidFill>
              <a:latin typeface="Arial" panose="020B0604020202020204" pitchFamily="34" charset="0"/>
            </a:endParaRPr>
          </a:p>
        </p:txBody>
      </p:sp>
      <p:sp>
        <p:nvSpPr>
          <p:cNvPr id="24584" name="Rectangle 31">
            <a:extLst>
              <a:ext uri="{FF2B5EF4-FFF2-40B4-BE49-F238E27FC236}">
                <a16:creationId xmlns:a16="http://schemas.microsoft.com/office/drawing/2014/main" id="{CDAE02CB-1284-4004-95BB-533437D410DF}"/>
              </a:ext>
            </a:extLst>
          </p:cNvPr>
          <p:cNvSpPr>
            <a:spLocks noChangeArrowheads="1"/>
          </p:cNvSpPr>
          <p:nvPr/>
        </p:nvSpPr>
        <p:spPr bwMode="gray">
          <a:xfrm>
            <a:off x="4305127" y="2484012"/>
            <a:ext cx="1738126"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zh-CN" altLang="en-US" sz="2400" b="1" dirty="0">
                <a:solidFill>
                  <a:srgbClr val="002060"/>
                </a:solidFill>
                <a:latin typeface="Arial" panose="020B0604020202020204" pitchFamily="34" charset="0"/>
              </a:rPr>
              <a:t>服务</a:t>
            </a:r>
            <a:endParaRPr lang="en-US" altLang="zh-CN" sz="2400" b="1" dirty="0">
              <a:solidFill>
                <a:srgbClr val="002060"/>
              </a:solidFill>
              <a:latin typeface="Arial" panose="020B0604020202020204" pitchFamily="34" charset="0"/>
            </a:endParaRPr>
          </a:p>
          <a:p>
            <a:pPr algn="ctr" eaLnBrk="1" hangingPunct="1"/>
            <a:r>
              <a:rPr lang="zh-CN" altLang="en-US" sz="2400" b="1" dirty="0">
                <a:solidFill>
                  <a:srgbClr val="002060"/>
                </a:solidFill>
                <a:latin typeface="Arial" panose="020B0604020202020204" pitchFamily="34" charset="0"/>
              </a:rPr>
              <a:t>新质生产力</a:t>
            </a:r>
            <a:endParaRPr lang="en-US" altLang="zh-CN" sz="2400" b="1" dirty="0">
              <a:solidFill>
                <a:srgbClr val="002060"/>
              </a:solidFill>
              <a:latin typeface="Arial" panose="020B0604020202020204" pitchFamily="34" charset="0"/>
            </a:endParaRPr>
          </a:p>
        </p:txBody>
      </p:sp>
      <p:grpSp>
        <p:nvGrpSpPr>
          <p:cNvPr id="24585" name="Group 40">
            <a:extLst>
              <a:ext uri="{FF2B5EF4-FFF2-40B4-BE49-F238E27FC236}">
                <a16:creationId xmlns:a16="http://schemas.microsoft.com/office/drawing/2014/main" id="{40260564-A624-4F32-9735-65C630591C4F}"/>
              </a:ext>
            </a:extLst>
          </p:cNvPr>
          <p:cNvGrpSpPr>
            <a:grpSpLocks/>
          </p:cNvGrpSpPr>
          <p:nvPr/>
        </p:nvGrpSpPr>
        <p:grpSpPr bwMode="auto">
          <a:xfrm>
            <a:off x="5946602" y="4391672"/>
            <a:ext cx="603250" cy="384175"/>
            <a:chOff x="3824" y="1835"/>
            <a:chExt cx="491" cy="312"/>
          </a:xfrm>
        </p:grpSpPr>
        <p:grpSp>
          <p:nvGrpSpPr>
            <p:cNvPr id="24623" name="Group 41">
              <a:extLst>
                <a:ext uri="{FF2B5EF4-FFF2-40B4-BE49-F238E27FC236}">
                  <a16:creationId xmlns:a16="http://schemas.microsoft.com/office/drawing/2014/main" id="{88436B78-EAC6-4DA0-8C89-D5DBB8567DCB}"/>
                </a:ext>
              </a:extLst>
            </p:cNvPr>
            <p:cNvGrpSpPr>
              <a:grpSpLocks/>
            </p:cNvGrpSpPr>
            <p:nvPr/>
          </p:nvGrpSpPr>
          <p:grpSpPr bwMode="auto">
            <a:xfrm>
              <a:off x="3824" y="1835"/>
              <a:ext cx="491" cy="312"/>
              <a:chOff x="347" y="2022"/>
              <a:chExt cx="491" cy="312"/>
            </a:xfrm>
          </p:grpSpPr>
          <p:sp>
            <p:nvSpPr>
              <p:cNvPr id="22" name="Freeform 42">
                <a:extLst>
                  <a:ext uri="{FF2B5EF4-FFF2-40B4-BE49-F238E27FC236}">
                    <a16:creationId xmlns:a16="http://schemas.microsoft.com/office/drawing/2014/main" id="{DEE896B2-B20B-4E56-BE85-F11E582F0D3A}"/>
                  </a:ext>
                </a:extLst>
              </p:cNvPr>
              <p:cNvSpPr>
                <a:spLocks/>
              </p:cNvSpPr>
              <p:nvPr/>
            </p:nvSpPr>
            <p:spPr bwMode="gray">
              <a:xfrm>
                <a:off x="347" y="2022"/>
                <a:ext cx="491" cy="312"/>
              </a:xfrm>
              <a:custGeom>
                <a:avLst/>
                <a:gdLst>
                  <a:gd name="T0" fmla="*/ 9 w 491"/>
                  <a:gd name="T1" fmla="*/ 96 h 312"/>
                  <a:gd name="T2" fmla="*/ 10 w 491"/>
                  <a:gd name="T3" fmla="*/ 159 h 312"/>
                  <a:gd name="T4" fmla="*/ 288 w 491"/>
                  <a:gd name="T5" fmla="*/ 312 h 312"/>
                  <a:gd name="T6" fmla="*/ 486 w 491"/>
                  <a:gd name="T7" fmla="*/ 184 h 312"/>
                  <a:gd name="T8" fmla="*/ 303 w 491"/>
                  <a:gd name="T9" fmla="*/ 302 h 312"/>
                  <a:gd name="T10" fmla="*/ 283 w 491"/>
                  <a:gd name="T11" fmla="*/ 246 h 312"/>
                  <a:gd name="T12" fmla="*/ 480 w 491"/>
                  <a:gd name="T13" fmla="*/ 128 h 312"/>
                  <a:gd name="T14" fmla="*/ 202 w 491"/>
                  <a:gd name="T15" fmla="*/ 0 h 312"/>
                  <a:gd name="T16" fmla="*/ 9 w 491"/>
                  <a:gd name="T17" fmla="*/ 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noFill/>
              <a:ln w="19050" cap="flat" cmpd="sng">
                <a:solidFill>
                  <a:srgbClr val="FFFFFF">
                    <a:alpha val="35001"/>
                  </a:srgbClr>
                </a:solidFill>
                <a:prstDash val="solid"/>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23" name="Freeform 43">
                <a:extLst>
                  <a:ext uri="{FF2B5EF4-FFF2-40B4-BE49-F238E27FC236}">
                    <a16:creationId xmlns:a16="http://schemas.microsoft.com/office/drawing/2014/main" id="{7049E9ED-3C30-4830-A11D-42BE4B6F8190}"/>
                  </a:ext>
                </a:extLst>
              </p:cNvPr>
              <p:cNvSpPr>
                <a:spLocks/>
              </p:cNvSpPr>
              <p:nvPr/>
            </p:nvSpPr>
            <p:spPr bwMode="gray">
              <a:xfrm>
                <a:off x="614" y="2154"/>
                <a:ext cx="216" cy="171"/>
              </a:xfrm>
              <a:custGeom>
                <a:avLst/>
                <a:gdLst>
                  <a:gd name="T0" fmla="*/ 15 w 215"/>
                  <a:gd name="T1" fmla="*/ 117 h 171"/>
                  <a:gd name="T2" fmla="*/ 23 w 215"/>
                  <a:gd name="T3" fmla="*/ 171 h 171"/>
                  <a:gd name="T4" fmla="*/ 215 w 215"/>
                  <a:gd name="T5" fmla="*/ 48 h 171"/>
                  <a:gd name="T6" fmla="*/ 203 w 215"/>
                  <a:gd name="T7" fmla="*/ 0 h 171"/>
                  <a:gd name="T8" fmla="*/ 15 w 215"/>
                  <a:gd name="T9" fmla="*/ 117 h 171"/>
                </a:gdLst>
                <a:ahLst/>
                <a:cxnLst>
                  <a:cxn ang="0">
                    <a:pos x="T0" y="T1"/>
                  </a:cxn>
                  <a:cxn ang="0">
                    <a:pos x="T2" y="T3"/>
                  </a:cxn>
                  <a:cxn ang="0">
                    <a:pos x="T4" y="T5"/>
                  </a:cxn>
                  <a:cxn ang="0">
                    <a:pos x="T6" y="T7"/>
                  </a:cxn>
                  <a:cxn ang="0">
                    <a:pos x="T8" y="T9"/>
                  </a:cxn>
                </a:cxnLst>
                <a:rect l="0" t="0" r="r" b="b"/>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alpha val="35001"/>
                  </a:srgbClr>
                </a:solidFill>
                <a:prstDash val="solid"/>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24" name="Line 44">
                <a:extLst>
                  <a:ext uri="{FF2B5EF4-FFF2-40B4-BE49-F238E27FC236}">
                    <a16:creationId xmlns:a16="http://schemas.microsoft.com/office/drawing/2014/main" id="{2E57D359-F3C8-4944-8FED-635CB9471D2B}"/>
                  </a:ext>
                </a:extLst>
              </p:cNvPr>
              <p:cNvSpPr>
                <a:spLocks noChangeShapeType="1"/>
              </p:cNvSpPr>
              <p:nvPr/>
            </p:nvSpPr>
            <p:spPr bwMode="gray">
              <a:xfrm>
                <a:off x="368" y="2128"/>
                <a:ext cx="253" cy="137"/>
              </a:xfrm>
              <a:prstGeom prst="line">
                <a:avLst/>
              </a:prstGeom>
              <a:noFill/>
              <a:ln w="19050">
                <a:solidFill>
                  <a:srgbClr val="FFFFFF">
                    <a:alpha val="35001"/>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grpSp>
        <p:sp>
          <p:nvSpPr>
            <p:cNvPr id="21" name="Freeform 45">
              <a:extLst>
                <a:ext uri="{FF2B5EF4-FFF2-40B4-BE49-F238E27FC236}">
                  <a16:creationId xmlns:a16="http://schemas.microsoft.com/office/drawing/2014/main" id="{6D212D39-D1B5-4A69-A8CE-E70825EB096D}"/>
                </a:ext>
              </a:extLst>
            </p:cNvPr>
            <p:cNvSpPr>
              <a:spLocks/>
            </p:cNvSpPr>
            <p:nvPr/>
          </p:nvSpPr>
          <p:spPr bwMode="gray">
            <a:xfrm>
              <a:off x="4169" y="2067"/>
              <a:ext cx="48" cy="44"/>
            </a:xfrm>
            <a:custGeom>
              <a:avLst/>
              <a:gdLst>
                <a:gd name="T0" fmla="*/ 0 w 48"/>
                <a:gd name="T1" fmla="*/ 14 h 44"/>
                <a:gd name="T2" fmla="*/ 18 w 48"/>
                <a:gd name="T3" fmla="*/ 0 h 44"/>
                <a:gd name="T4" fmla="*/ 48 w 48"/>
                <a:gd name="T5" fmla="*/ 26 h 44"/>
                <a:gd name="T6" fmla="*/ 27 w 48"/>
                <a:gd name="T7" fmla="*/ 44 h 44"/>
                <a:gd name="T8" fmla="*/ 0 w 48"/>
                <a:gd name="T9" fmla="*/ 14 h 44"/>
              </a:gdLst>
              <a:ahLst/>
              <a:cxnLst>
                <a:cxn ang="0">
                  <a:pos x="T0" y="T1"/>
                </a:cxn>
                <a:cxn ang="0">
                  <a:pos x="T2" y="T3"/>
                </a:cxn>
                <a:cxn ang="0">
                  <a:pos x="T4" y="T5"/>
                </a:cxn>
                <a:cxn ang="0">
                  <a:pos x="T6" y="T7"/>
                </a:cxn>
                <a:cxn ang="0">
                  <a:pos x="T8" y="T9"/>
                </a:cxn>
              </a:cxnLst>
              <a:rect l="0" t="0" r="r" b="b"/>
              <a:pathLst>
                <a:path w="48" h="44">
                  <a:moveTo>
                    <a:pt x="0" y="14"/>
                  </a:moveTo>
                  <a:lnTo>
                    <a:pt x="18" y="0"/>
                  </a:lnTo>
                  <a:lnTo>
                    <a:pt x="48" y="26"/>
                  </a:lnTo>
                  <a:lnTo>
                    <a:pt x="27" y="44"/>
                  </a:lnTo>
                  <a:lnTo>
                    <a:pt x="0" y="14"/>
                  </a:lnTo>
                  <a:close/>
                </a:path>
              </a:pathLst>
            </a:custGeom>
            <a:noFill/>
            <a:ln w="19050" cap="flat" cmpd="sng">
              <a:solidFill>
                <a:srgbClr val="FFFFFF">
                  <a:alpha val="35001"/>
                </a:srgbClr>
              </a:solidFill>
              <a:prstDash val="solid"/>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grpSp>
      <p:grpSp>
        <p:nvGrpSpPr>
          <p:cNvPr id="24586" name="Group 46">
            <a:extLst>
              <a:ext uri="{FF2B5EF4-FFF2-40B4-BE49-F238E27FC236}">
                <a16:creationId xmlns:a16="http://schemas.microsoft.com/office/drawing/2014/main" id="{398429AD-4F32-4225-B49C-C62ABE95B826}"/>
              </a:ext>
            </a:extLst>
          </p:cNvPr>
          <p:cNvGrpSpPr>
            <a:grpSpLocks/>
          </p:cNvGrpSpPr>
          <p:nvPr/>
        </p:nvGrpSpPr>
        <p:grpSpPr bwMode="auto">
          <a:xfrm>
            <a:off x="4978227" y="5429897"/>
            <a:ext cx="358775" cy="390525"/>
            <a:chOff x="173" y="1670"/>
            <a:chExt cx="676" cy="727"/>
          </a:xfrm>
        </p:grpSpPr>
        <p:sp>
          <p:nvSpPr>
            <p:cNvPr id="26" name="Oval 47">
              <a:extLst>
                <a:ext uri="{FF2B5EF4-FFF2-40B4-BE49-F238E27FC236}">
                  <a16:creationId xmlns:a16="http://schemas.microsoft.com/office/drawing/2014/main" id="{D704BC75-D3DC-4855-A29E-1FA9BC8C333C}"/>
                </a:ext>
              </a:extLst>
            </p:cNvPr>
            <p:cNvSpPr>
              <a:spLocks noChangeArrowheads="1"/>
            </p:cNvSpPr>
            <p:nvPr/>
          </p:nvSpPr>
          <p:spPr bwMode="gray">
            <a:xfrm>
              <a:off x="442" y="1670"/>
              <a:ext cx="111" cy="106"/>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27" name="Oval 48">
              <a:extLst>
                <a:ext uri="{FF2B5EF4-FFF2-40B4-BE49-F238E27FC236}">
                  <a16:creationId xmlns:a16="http://schemas.microsoft.com/office/drawing/2014/main" id="{F252F3AC-FCF7-47F9-AD6B-3DCC4D22F443}"/>
                </a:ext>
              </a:extLst>
            </p:cNvPr>
            <p:cNvSpPr>
              <a:spLocks noChangeArrowheads="1"/>
            </p:cNvSpPr>
            <p:nvPr/>
          </p:nvSpPr>
          <p:spPr bwMode="gray">
            <a:xfrm>
              <a:off x="275" y="1957"/>
              <a:ext cx="159" cy="151"/>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28" name="Oval 49">
              <a:extLst>
                <a:ext uri="{FF2B5EF4-FFF2-40B4-BE49-F238E27FC236}">
                  <a16:creationId xmlns:a16="http://schemas.microsoft.com/office/drawing/2014/main" id="{D3562727-2BEF-4F02-98FB-971EC8BEF29C}"/>
                </a:ext>
              </a:extLst>
            </p:cNvPr>
            <p:cNvSpPr>
              <a:spLocks noChangeArrowheads="1"/>
            </p:cNvSpPr>
            <p:nvPr/>
          </p:nvSpPr>
          <p:spPr bwMode="gray">
            <a:xfrm>
              <a:off x="571" y="1844"/>
              <a:ext cx="117" cy="112"/>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29" name="Oval 50">
              <a:extLst>
                <a:ext uri="{FF2B5EF4-FFF2-40B4-BE49-F238E27FC236}">
                  <a16:creationId xmlns:a16="http://schemas.microsoft.com/office/drawing/2014/main" id="{F0C837C8-9A4A-4BA8-91AA-11CCC9E21B3E}"/>
                </a:ext>
              </a:extLst>
            </p:cNvPr>
            <p:cNvSpPr>
              <a:spLocks noChangeArrowheads="1"/>
            </p:cNvSpPr>
            <p:nvPr/>
          </p:nvSpPr>
          <p:spPr bwMode="gray">
            <a:xfrm>
              <a:off x="323" y="2320"/>
              <a:ext cx="81" cy="77"/>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0" name="Line 51">
              <a:extLst>
                <a:ext uri="{FF2B5EF4-FFF2-40B4-BE49-F238E27FC236}">
                  <a16:creationId xmlns:a16="http://schemas.microsoft.com/office/drawing/2014/main" id="{EF98AA15-6306-4E2B-92B4-7E270DFCB8A8}"/>
                </a:ext>
              </a:extLst>
            </p:cNvPr>
            <p:cNvSpPr>
              <a:spLocks noChangeShapeType="1"/>
            </p:cNvSpPr>
            <p:nvPr/>
          </p:nvSpPr>
          <p:spPr bwMode="gray">
            <a:xfrm>
              <a:off x="355" y="2107"/>
              <a:ext cx="0" cy="213"/>
            </a:xfrm>
            <a:prstGeom prst="line">
              <a:avLst/>
            </a:prstGeom>
            <a:noFill/>
            <a:ln w="12700">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1" name="Line 52">
              <a:extLst>
                <a:ext uri="{FF2B5EF4-FFF2-40B4-BE49-F238E27FC236}">
                  <a16:creationId xmlns:a16="http://schemas.microsoft.com/office/drawing/2014/main" id="{C06266AC-AB22-466E-818F-5778CFDBDF98}"/>
                </a:ext>
              </a:extLst>
            </p:cNvPr>
            <p:cNvSpPr>
              <a:spLocks noChangeShapeType="1"/>
            </p:cNvSpPr>
            <p:nvPr/>
          </p:nvSpPr>
          <p:spPr bwMode="gray">
            <a:xfrm flipV="1">
              <a:off x="412" y="1927"/>
              <a:ext cx="176" cy="50"/>
            </a:xfrm>
            <a:prstGeom prst="line">
              <a:avLst/>
            </a:prstGeom>
            <a:noFill/>
            <a:ln w="9525">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2" name="Line 53">
              <a:extLst>
                <a:ext uri="{FF2B5EF4-FFF2-40B4-BE49-F238E27FC236}">
                  <a16:creationId xmlns:a16="http://schemas.microsoft.com/office/drawing/2014/main" id="{40BAC6CD-3F18-4609-A050-5AAC1EC2F9F7}"/>
                </a:ext>
              </a:extLst>
            </p:cNvPr>
            <p:cNvSpPr>
              <a:spLocks noChangeShapeType="1"/>
            </p:cNvSpPr>
            <p:nvPr/>
          </p:nvSpPr>
          <p:spPr bwMode="gray">
            <a:xfrm flipH="1" flipV="1">
              <a:off x="523" y="1756"/>
              <a:ext cx="69" cy="95"/>
            </a:xfrm>
            <a:prstGeom prst="line">
              <a:avLst/>
            </a:prstGeom>
            <a:noFill/>
            <a:ln w="9525">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3" name="Oval 54">
              <a:extLst>
                <a:ext uri="{FF2B5EF4-FFF2-40B4-BE49-F238E27FC236}">
                  <a16:creationId xmlns:a16="http://schemas.microsoft.com/office/drawing/2014/main" id="{82918B0F-B08B-46A6-9598-FFE457F0914F}"/>
                </a:ext>
              </a:extLst>
            </p:cNvPr>
            <p:cNvSpPr>
              <a:spLocks noChangeArrowheads="1"/>
            </p:cNvSpPr>
            <p:nvPr/>
          </p:nvSpPr>
          <p:spPr bwMode="gray">
            <a:xfrm>
              <a:off x="768" y="1768"/>
              <a:ext cx="81" cy="80"/>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4" name="Oval 55">
              <a:extLst>
                <a:ext uri="{FF2B5EF4-FFF2-40B4-BE49-F238E27FC236}">
                  <a16:creationId xmlns:a16="http://schemas.microsoft.com/office/drawing/2014/main" id="{558A9E27-EDDC-41F1-8763-351C62479D16}"/>
                </a:ext>
              </a:extLst>
            </p:cNvPr>
            <p:cNvSpPr>
              <a:spLocks noChangeArrowheads="1"/>
            </p:cNvSpPr>
            <p:nvPr/>
          </p:nvSpPr>
          <p:spPr bwMode="gray">
            <a:xfrm>
              <a:off x="652" y="2069"/>
              <a:ext cx="96" cy="89"/>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5" name="Line 56">
              <a:extLst>
                <a:ext uri="{FF2B5EF4-FFF2-40B4-BE49-F238E27FC236}">
                  <a16:creationId xmlns:a16="http://schemas.microsoft.com/office/drawing/2014/main" id="{B9F21CF2-45B3-4CA4-A9BD-45D4B13FD89E}"/>
                </a:ext>
              </a:extLst>
            </p:cNvPr>
            <p:cNvSpPr>
              <a:spLocks noChangeShapeType="1"/>
            </p:cNvSpPr>
            <p:nvPr/>
          </p:nvSpPr>
          <p:spPr bwMode="gray">
            <a:xfrm>
              <a:off x="652" y="1954"/>
              <a:ext cx="30" cy="136"/>
            </a:xfrm>
            <a:prstGeom prst="line">
              <a:avLst/>
            </a:prstGeom>
            <a:noFill/>
            <a:ln w="9525">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6" name="Line 57">
              <a:extLst>
                <a:ext uri="{FF2B5EF4-FFF2-40B4-BE49-F238E27FC236}">
                  <a16:creationId xmlns:a16="http://schemas.microsoft.com/office/drawing/2014/main" id="{D37A6210-C303-4885-935A-FB7F84BBD66A}"/>
                </a:ext>
              </a:extLst>
            </p:cNvPr>
            <p:cNvSpPr>
              <a:spLocks noChangeShapeType="1"/>
            </p:cNvSpPr>
            <p:nvPr/>
          </p:nvSpPr>
          <p:spPr bwMode="gray">
            <a:xfrm flipV="1">
              <a:off x="687" y="1803"/>
              <a:ext cx="87" cy="77"/>
            </a:xfrm>
            <a:prstGeom prst="line">
              <a:avLst/>
            </a:prstGeom>
            <a:noFill/>
            <a:ln w="9525">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7" name="Oval 58">
              <a:extLst>
                <a:ext uri="{FF2B5EF4-FFF2-40B4-BE49-F238E27FC236}">
                  <a16:creationId xmlns:a16="http://schemas.microsoft.com/office/drawing/2014/main" id="{2EFE4CF1-CF5C-42DE-A911-9ACC5879189A}"/>
                </a:ext>
              </a:extLst>
            </p:cNvPr>
            <p:cNvSpPr>
              <a:spLocks noChangeArrowheads="1"/>
            </p:cNvSpPr>
            <p:nvPr/>
          </p:nvSpPr>
          <p:spPr bwMode="gray">
            <a:xfrm>
              <a:off x="173" y="1838"/>
              <a:ext cx="81" cy="80"/>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8" name="Line 59">
              <a:extLst>
                <a:ext uri="{FF2B5EF4-FFF2-40B4-BE49-F238E27FC236}">
                  <a16:creationId xmlns:a16="http://schemas.microsoft.com/office/drawing/2014/main" id="{716FCD99-7B5E-4DD3-BE89-34F269EEA3DB}"/>
                </a:ext>
              </a:extLst>
            </p:cNvPr>
            <p:cNvSpPr>
              <a:spLocks noChangeShapeType="1"/>
            </p:cNvSpPr>
            <p:nvPr/>
          </p:nvSpPr>
          <p:spPr bwMode="gray">
            <a:xfrm>
              <a:off x="221" y="1909"/>
              <a:ext cx="69" cy="68"/>
            </a:xfrm>
            <a:prstGeom prst="line">
              <a:avLst/>
            </a:prstGeom>
            <a:noFill/>
            <a:ln w="9525">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39" name="Line 60">
              <a:extLst>
                <a:ext uri="{FF2B5EF4-FFF2-40B4-BE49-F238E27FC236}">
                  <a16:creationId xmlns:a16="http://schemas.microsoft.com/office/drawing/2014/main" id="{61C69285-EF62-4B3C-BFC9-F07CAE76E650}"/>
                </a:ext>
              </a:extLst>
            </p:cNvPr>
            <p:cNvSpPr>
              <a:spLocks noChangeShapeType="1"/>
            </p:cNvSpPr>
            <p:nvPr/>
          </p:nvSpPr>
          <p:spPr bwMode="gray">
            <a:xfrm flipH="1">
              <a:off x="550" y="2131"/>
              <a:ext cx="126" cy="38"/>
            </a:xfrm>
            <a:prstGeom prst="line">
              <a:avLst/>
            </a:prstGeom>
            <a:noFill/>
            <a:ln w="9525">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40" name="Oval 61">
              <a:extLst>
                <a:ext uri="{FF2B5EF4-FFF2-40B4-BE49-F238E27FC236}">
                  <a16:creationId xmlns:a16="http://schemas.microsoft.com/office/drawing/2014/main" id="{2FCE7E09-71A3-4F7D-B6FB-20FA3DEA65C8}"/>
                </a:ext>
              </a:extLst>
            </p:cNvPr>
            <p:cNvSpPr>
              <a:spLocks noChangeArrowheads="1"/>
            </p:cNvSpPr>
            <p:nvPr/>
          </p:nvSpPr>
          <p:spPr bwMode="gray">
            <a:xfrm>
              <a:off x="493" y="2134"/>
              <a:ext cx="81" cy="80"/>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41" name="Line 62">
              <a:extLst>
                <a:ext uri="{FF2B5EF4-FFF2-40B4-BE49-F238E27FC236}">
                  <a16:creationId xmlns:a16="http://schemas.microsoft.com/office/drawing/2014/main" id="{5F835A60-281A-48DD-ACA7-6738C5A5EB59}"/>
                </a:ext>
              </a:extLst>
            </p:cNvPr>
            <p:cNvSpPr>
              <a:spLocks noChangeShapeType="1"/>
            </p:cNvSpPr>
            <p:nvPr/>
          </p:nvSpPr>
          <p:spPr bwMode="gray">
            <a:xfrm>
              <a:off x="726" y="2146"/>
              <a:ext cx="30" cy="35"/>
            </a:xfrm>
            <a:prstGeom prst="line">
              <a:avLst/>
            </a:prstGeom>
            <a:noFill/>
            <a:ln w="9525">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42" name="Oval 63">
              <a:extLst>
                <a:ext uri="{FF2B5EF4-FFF2-40B4-BE49-F238E27FC236}">
                  <a16:creationId xmlns:a16="http://schemas.microsoft.com/office/drawing/2014/main" id="{50068C73-F4E4-41AF-B5EB-52228231DFE1}"/>
                </a:ext>
              </a:extLst>
            </p:cNvPr>
            <p:cNvSpPr>
              <a:spLocks noChangeArrowheads="1"/>
            </p:cNvSpPr>
            <p:nvPr/>
          </p:nvSpPr>
          <p:spPr bwMode="gray">
            <a:xfrm>
              <a:off x="741" y="2190"/>
              <a:ext cx="81" cy="77"/>
            </a:xfrm>
            <a:prstGeom prst="ellipse">
              <a:avLst/>
            </a:prstGeom>
            <a:noFill/>
            <a:ln w="9525" algn="ctr">
              <a:solidFill>
                <a:srgbClr val="FFFFFF">
                  <a:alpha val="70000"/>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grpSp>
      <p:sp>
        <p:nvSpPr>
          <p:cNvPr id="43" name="Rectangle 65">
            <a:extLst>
              <a:ext uri="{FF2B5EF4-FFF2-40B4-BE49-F238E27FC236}">
                <a16:creationId xmlns:a16="http://schemas.microsoft.com/office/drawing/2014/main" id="{2A55841C-F781-4C4B-8E25-647F33BC9928}"/>
              </a:ext>
            </a:extLst>
          </p:cNvPr>
          <p:cNvSpPr>
            <a:spLocks noChangeArrowheads="1"/>
          </p:cNvSpPr>
          <p:nvPr/>
        </p:nvSpPr>
        <p:spPr bwMode="auto">
          <a:xfrm>
            <a:off x="264038" y="1093659"/>
            <a:ext cx="6858289" cy="492443"/>
          </a:xfrm>
          <a:prstGeom prst="rect">
            <a:avLst/>
          </a:prstGeom>
          <a:noFill/>
          <a:ln>
            <a:noFill/>
          </a:ln>
          <a:effectLst/>
        </p:spPr>
        <p:txBody>
          <a:bodyPr wrap="none">
            <a:spAutoFit/>
          </a:bodyPr>
          <a:lstStyle/>
          <a:p>
            <a:pPr marL="637200" indent="-457200" algn="ctr" eaLnBrk="1" hangingPunct="1">
              <a:buSzPct val="70000"/>
              <a:buFont typeface="Wingdings" panose="05000000000000000000" pitchFamily="2" charset="2"/>
              <a:buChar char="u"/>
              <a:defRPr/>
            </a:pPr>
            <a:r>
              <a:rPr lang="zh-CN" altLang="en-US" sz="2600" b="1" dirty="0">
                <a:solidFill>
                  <a:srgbClr val="000000"/>
                </a:solidFill>
                <a:latin typeface="+mj-ea"/>
                <a:ea typeface="+mj-ea"/>
              </a:rPr>
              <a:t>传统优势：地下工程安全、建筑火灾安全</a:t>
            </a:r>
            <a:endParaRPr lang="en-US" altLang="zh-CN" sz="2600" b="1" dirty="0">
              <a:solidFill>
                <a:srgbClr val="000000"/>
              </a:solidFill>
              <a:latin typeface="+mj-ea"/>
              <a:ea typeface="+mj-ea"/>
            </a:endParaRPr>
          </a:p>
        </p:txBody>
      </p:sp>
      <p:grpSp>
        <p:nvGrpSpPr>
          <p:cNvPr id="72" name="组合 71">
            <a:extLst>
              <a:ext uri="{FF2B5EF4-FFF2-40B4-BE49-F238E27FC236}">
                <a16:creationId xmlns:a16="http://schemas.microsoft.com/office/drawing/2014/main" id="{9ADBB4EC-0344-4A18-850F-7D0F26BD0248}"/>
              </a:ext>
            </a:extLst>
          </p:cNvPr>
          <p:cNvGrpSpPr>
            <a:grpSpLocks/>
          </p:cNvGrpSpPr>
          <p:nvPr/>
        </p:nvGrpSpPr>
        <p:grpSpPr bwMode="auto">
          <a:xfrm rot="10800000">
            <a:off x="6804248" y="2173673"/>
            <a:ext cx="1742951" cy="3847615"/>
            <a:chOff x="7690931" y="3777486"/>
            <a:chExt cx="1368424" cy="2531834"/>
          </a:xfrm>
        </p:grpSpPr>
        <p:sp>
          <p:nvSpPr>
            <p:cNvPr id="71" name="箭头: 下 70">
              <a:extLst>
                <a:ext uri="{FF2B5EF4-FFF2-40B4-BE49-F238E27FC236}">
                  <a16:creationId xmlns:a16="http://schemas.microsoft.com/office/drawing/2014/main" id="{58A27102-F4B6-4591-BF18-49A3373DD38D}"/>
                </a:ext>
              </a:extLst>
            </p:cNvPr>
            <p:cNvSpPr/>
            <p:nvPr/>
          </p:nvSpPr>
          <p:spPr bwMode="auto">
            <a:xfrm>
              <a:off x="7690931" y="3777486"/>
              <a:ext cx="1368424" cy="2531834"/>
            </a:xfrm>
            <a:prstGeom prst="downArrow">
              <a:avLst>
                <a:gd name="adj1" fmla="val 55400"/>
                <a:gd name="adj2" fmla="val 24781"/>
              </a:avLst>
            </a:prstGeom>
            <a:solidFill>
              <a:schemeClr val="bg2"/>
            </a:solidFill>
            <a:ln>
              <a:noFill/>
            </a:ln>
            <a:effectLst>
              <a:outerShdw dist="107763" dir="2700000" algn="ctr" rotWithShape="0">
                <a:srgbClr val="808080">
                  <a:alpha val="50000"/>
                </a:srgbClr>
              </a:outerShdw>
            </a:effectLst>
          </p:spPr>
          <p:txBody>
            <a:bodyPr anchor="b"/>
            <a:lstStyle/>
            <a:p>
              <a:pPr algn="ctr">
                <a:lnSpc>
                  <a:spcPct val="150000"/>
                </a:lnSpc>
                <a:defRPr/>
              </a:pPr>
              <a:endParaRPr lang="zh-CN" altLang="en-US" sz="1600" b="1" dirty="0">
                <a:effectLst>
                  <a:outerShdw blurRad="38100" dist="38100" dir="2700000" algn="tl">
                    <a:srgbClr val="FFFFFF"/>
                  </a:outerShdw>
                </a:effectLst>
                <a:latin typeface="Times New Roman" panose="02020603050405020304" pitchFamily="18" charset="0"/>
              </a:endParaRPr>
            </a:p>
          </p:txBody>
        </p:sp>
        <p:sp>
          <p:nvSpPr>
            <p:cNvPr id="24605" name="Text Box 66">
              <a:extLst>
                <a:ext uri="{FF2B5EF4-FFF2-40B4-BE49-F238E27FC236}">
                  <a16:creationId xmlns:a16="http://schemas.microsoft.com/office/drawing/2014/main" id="{F574508D-1494-4066-89E0-C19D7B2DA96F}"/>
                </a:ext>
              </a:extLst>
            </p:cNvPr>
            <p:cNvSpPr txBox="1">
              <a:spLocks noChangeArrowheads="1"/>
            </p:cNvSpPr>
            <p:nvPr/>
          </p:nvSpPr>
          <p:spPr bwMode="gray">
            <a:xfrm rot="10800000">
              <a:off x="7866414" y="4126592"/>
              <a:ext cx="1050792" cy="161007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spcBef>
                  <a:spcPct val="50000"/>
                </a:spcBef>
                <a:buFontTx/>
                <a:buChar char="•"/>
              </a:pPr>
              <a:r>
                <a:rPr lang="en-US" altLang="zh-CN" b="1" dirty="0">
                  <a:solidFill>
                    <a:srgbClr val="000000"/>
                  </a:solidFill>
                  <a:latin typeface="Arial" panose="020B0604020202020204" pitchFamily="34" charset="0"/>
                </a:rPr>
                <a:t>2024</a:t>
              </a:r>
            </a:p>
            <a:p>
              <a:pPr algn="ctr" eaLnBrk="1" hangingPunct="1">
                <a:spcBef>
                  <a:spcPct val="50000"/>
                </a:spcBef>
                <a:buFontTx/>
                <a:buChar char="•"/>
              </a:pPr>
              <a:r>
                <a:rPr lang="en-US" altLang="zh-CN" b="1" dirty="0">
                  <a:solidFill>
                    <a:srgbClr val="000000"/>
                  </a:solidFill>
                  <a:latin typeface="Arial" panose="020B0604020202020204" pitchFamily="34" charset="0"/>
                </a:rPr>
                <a:t>2018</a:t>
              </a:r>
            </a:p>
            <a:p>
              <a:pPr algn="ctr" eaLnBrk="1" hangingPunct="1">
                <a:spcBef>
                  <a:spcPct val="50000"/>
                </a:spcBef>
                <a:buFontTx/>
                <a:buChar char="•"/>
              </a:pPr>
              <a:r>
                <a:rPr lang="en-US" altLang="zh-CN" b="1" dirty="0">
                  <a:solidFill>
                    <a:srgbClr val="000000"/>
                  </a:solidFill>
                  <a:latin typeface="Arial" panose="020B0604020202020204" pitchFamily="34" charset="0"/>
                </a:rPr>
                <a:t> 2015</a:t>
              </a:r>
            </a:p>
            <a:p>
              <a:pPr algn="ctr" eaLnBrk="1" hangingPunct="1">
                <a:spcBef>
                  <a:spcPct val="50000"/>
                </a:spcBef>
                <a:buFontTx/>
                <a:buChar char="•"/>
              </a:pPr>
              <a:r>
                <a:rPr lang="en-US" altLang="zh-CN" b="1" dirty="0">
                  <a:solidFill>
                    <a:srgbClr val="000000"/>
                  </a:solidFill>
                  <a:latin typeface="Arial" panose="020B0604020202020204" pitchFamily="34" charset="0"/>
                </a:rPr>
                <a:t> 2013</a:t>
              </a:r>
            </a:p>
            <a:p>
              <a:pPr algn="ctr" eaLnBrk="1" hangingPunct="1">
                <a:spcBef>
                  <a:spcPct val="50000"/>
                </a:spcBef>
                <a:buFontTx/>
                <a:buChar char="•"/>
              </a:pPr>
              <a:r>
                <a:rPr lang="en-US" altLang="zh-CN" b="1" dirty="0">
                  <a:solidFill>
                    <a:srgbClr val="000000"/>
                  </a:solidFill>
                  <a:latin typeface="Arial" panose="020B0604020202020204" pitchFamily="34" charset="0"/>
                </a:rPr>
                <a:t> 2009</a:t>
              </a:r>
            </a:p>
            <a:p>
              <a:pPr algn="ctr" eaLnBrk="1" hangingPunct="1">
                <a:spcBef>
                  <a:spcPct val="50000"/>
                </a:spcBef>
                <a:buFontTx/>
                <a:buChar char="•"/>
              </a:pPr>
              <a:r>
                <a:rPr lang="en-US" altLang="zh-CN" b="1" dirty="0">
                  <a:solidFill>
                    <a:srgbClr val="000000"/>
                  </a:solidFill>
                  <a:latin typeface="Arial" panose="020B0604020202020204" pitchFamily="34" charset="0"/>
                </a:rPr>
                <a:t> 2005</a:t>
              </a:r>
            </a:p>
          </p:txBody>
        </p:sp>
      </p:grpSp>
      <p:grpSp>
        <p:nvGrpSpPr>
          <p:cNvPr id="24591" name="Group 91">
            <a:extLst>
              <a:ext uri="{FF2B5EF4-FFF2-40B4-BE49-F238E27FC236}">
                <a16:creationId xmlns:a16="http://schemas.microsoft.com/office/drawing/2014/main" id="{7544ABFA-A02F-4525-A5B2-E0DBD1F96833}"/>
              </a:ext>
            </a:extLst>
          </p:cNvPr>
          <p:cNvGrpSpPr>
            <a:grpSpLocks/>
          </p:cNvGrpSpPr>
          <p:nvPr/>
        </p:nvGrpSpPr>
        <p:grpSpPr bwMode="auto">
          <a:xfrm>
            <a:off x="4916314" y="3321697"/>
            <a:ext cx="419100" cy="358775"/>
            <a:chOff x="2640" y="3304"/>
            <a:chExt cx="294" cy="252"/>
          </a:xfrm>
        </p:grpSpPr>
        <p:sp>
          <p:nvSpPr>
            <p:cNvPr id="60" name="AutoShape 92">
              <a:extLst>
                <a:ext uri="{FF2B5EF4-FFF2-40B4-BE49-F238E27FC236}">
                  <a16:creationId xmlns:a16="http://schemas.microsoft.com/office/drawing/2014/main" id="{D0C4A7D3-A079-48D6-8DC2-74AA356F2148}"/>
                </a:ext>
              </a:extLst>
            </p:cNvPr>
            <p:cNvSpPr>
              <a:spLocks noChangeArrowheads="1"/>
            </p:cNvSpPr>
            <p:nvPr/>
          </p:nvSpPr>
          <p:spPr bwMode="gray">
            <a:xfrm>
              <a:off x="2700" y="3304"/>
              <a:ext cx="176" cy="176"/>
            </a:xfrm>
            <a:prstGeom prst="roundRect">
              <a:avLst>
                <a:gd name="adj" fmla="val 6250"/>
              </a:avLst>
            </a:prstGeom>
            <a:noFill/>
            <a:ln w="19050" algn="ctr">
              <a:solidFill>
                <a:srgbClr val="FFFFFF">
                  <a:alpha val="60001"/>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61" name="AutoShape 93">
              <a:extLst>
                <a:ext uri="{FF2B5EF4-FFF2-40B4-BE49-F238E27FC236}">
                  <a16:creationId xmlns:a16="http://schemas.microsoft.com/office/drawing/2014/main" id="{5409A5F1-7835-49D2-A04E-CA20FF994052}"/>
                </a:ext>
              </a:extLst>
            </p:cNvPr>
            <p:cNvSpPr>
              <a:spLocks noChangeArrowheads="1"/>
            </p:cNvSpPr>
            <p:nvPr/>
          </p:nvSpPr>
          <p:spPr bwMode="gray">
            <a:xfrm>
              <a:off x="2640" y="3478"/>
              <a:ext cx="294" cy="78"/>
            </a:xfrm>
            <a:prstGeom prst="roundRect">
              <a:avLst>
                <a:gd name="adj" fmla="val 16667"/>
              </a:avLst>
            </a:prstGeom>
            <a:noFill/>
            <a:ln w="19050" algn="ctr">
              <a:solidFill>
                <a:srgbClr val="FFFFFF">
                  <a:alpha val="60001"/>
                </a:srgbClr>
              </a:solidFill>
              <a:round/>
              <a:headEnd/>
              <a:tailEnd/>
            </a:ln>
            <a:effectLst/>
          </p:spPr>
          <p:txBody>
            <a:bodyPr wrap="none" anchor="ctr"/>
            <a:lstStyle/>
            <a:p>
              <a:pPr eaLnBrk="1" hangingPunct="1">
                <a:defRPr/>
              </a:pPr>
              <a:endParaRPr lang="zh-CN" altLang="en-US" b="1">
                <a:solidFill>
                  <a:srgbClr val="000000"/>
                </a:solidFill>
                <a:latin typeface="Arial" panose="020B0604020202020204" pitchFamily="34" charset="0"/>
                <a:ea typeface="+mn-ea"/>
              </a:endParaRPr>
            </a:p>
          </p:txBody>
        </p:sp>
        <p:sp>
          <p:nvSpPr>
            <p:cNvPr id="62" name="Line 94">
              <a:extLst>
                <a:ext uri="{FF2B5EF4-FFF2-40B4-BE49-F238E27FC236}">
                  <a16:creationId xmlns:a16="http://schemas.microsoft.com/office/drawing/2014/main" id="{FA0DACDF-7110-4A27-BD99-9B1EF9130F47}"/>
                </a:ext>
              </a:extLst>
            </p:cNvPr>
            <p:cNvSpPr>
              <a:spLocks noChangeShapeType="1"/>
            </p:cNvSpPr>
            <p:nvPr/>
          </p:nvSpPr>
          <p:spPr bwMode="gray">
            <a:xfrm flipH="1">
              <a:off x="2847" y="3517"/>
              <a:ext cx="45" cy="0"/>
            </a:xfrm>
            <a:prstGeom prst="line">
              <a:avLst/>
            </a:prstGeom>
            <a:noFill/>
            <a:ln w="19050">
              <a:solidFill>
                <a:srgbClr val="FFFFFF">
                  <a:alpha val="60001"/>
                </a:srgbClr>
              </a:solidFill>
              <a:round/>
              <a:headEnd/>
              <a:tailEnd/>
            </a:ln>
            <a:effectLst/>
          </p:spPr>
          <p:txBody>
            <a:bodyPr/>
            <a:lstStyle/>
            <a:p>
              <a:pPr eaLnBrk="1" hangingPunct="1">
                <a:defRPr/>
              </a:pPr>
              <a:endParaRPr lang="zh-CN" altLang="en-US" b="1">
                <a:solidFill>
                  <a:srgbClr val="000000"/>
                </a:solidFill>
                <a:latin typeface="Arial" panose="020B0604020202020204" pitchFamily="34" charset="0"/>
                <a:ea typeface="+mn-ea"/>
              </a:endParaRPr>
            </a:p>
          </p:txBody>
        </p:sp>
        <p:sp>
          <p:nvSpPr>
            <p:cNvPr id="63" name="Line 95">
              <a:extLst>
                <a:ext uri="{FF2B5EF4-FFF2-40B4-BE49-F238E27FC236}">
                  <a16:creationId xmlns:a16="http://schemas.microsoft.com/office/drawing/2014/main" id="{B9024DFE-C638-4F19-9D40-BD42C8885557}"/>
                </a:ext>
              </a:extLst>
            </p:cNvPr>
            <p:cNvSpPr>
              <a:spLocks noChangeShapeType="1"/>
            </p:cNvSpPr>
            <p:nvPr/>
          </p:nvSpPr>
          <p:spPr bwMode="gray">
            <a:xfrm flipH="1">
              <a:off x="2759" y="3359"/>
              <a:ext cx="72" cy="0"/>
            </a:xfrm>
            <a:prstGeom prst="line">
              <a:avLst/>
            </a:prstGeom>
            <a:noFill/>
            <a:ln w="19050">
              <a:solidFill>
                <a:srgbClr val="FFFFFF">
                  <a:alpha val="60001"/>
                </a:srgbClr>
              </a:solidFill>
              <a:round/>
              <a:headEnd/>
              <a:tailEnd/>
            </a:ln>
            <a:effectLst/>
          </p:spPr>
          <p:txBody>
            <a:bodyPr/>
            <a:lstStyle/>
            <a:p>
              <a:pPr eaLnBrk="1" hangingPunct="1">
                <a:defRPr/>
              </a:pPr>
              <a:endParaRPr lang="zh-CN" altLang="en-US" b="1">
                <a:solidFill>
                  <a:srgbClr val="000000"/>
                </a:solidFill>
                <a:latin typeface="Arial" panose="020B0604020202020204" pitchFamily="34" charset="0"/>
                <a:ea typeface="+mn-ea"/>
              </a:endParaRPr>
            </a:p>
          </p:txBody>
        </p:sp>
        <p:sp>
          <p:nvSpPr>
            <p:cNvPr id="64" name="Line 96">
              <a:extLst>
                <a:ext uri="{FF2B5EF4-FFF2-40B4-BE49-F238E27FC236}">
                  <a16:creationId xmlns:a16="http://schemas.microsoft.com/office/drawing/2014/main" id="{C70CFF3D-385B-4524-ACAA-468C5A12BC8B}"/>
                </a:ext>
              </a:extLst>
            </p:cNvPr>
            <p:cNvSpPr>
              <a:spLocks noChangeShapeType="1"/>
            </p:cNvSpPr>
            <p:nvPr/>
          </p:nvSpPr>
          <p:spPr bwMode="gray">
            <a:xfrm flipH="1">
              <a:off x="2787" y="3385"/>
              <a:ext cx="45" cy="0"/>
            </a:xfrm>
            <a:prstGeom prst="line">
              <a:avLst/>
            </a:prstGeom>
            <a:noFill/>
            <a:ln w="19050">
              <a:solidFill>
                <a:srgbClr val="FFFFFF">
                  <a:alpha val="60001"/>
                </a:srgbClr>
              </a:solidFill>
              <a:round/>
              <a:headEnd/>
              <a:tailEnd/>
            </a:ln>
            <a:effectLst/>
          </p:spPr>
          <p:txBody>
            <a:bodyPr/>
            <a:lstStyle/>
            <a:p>
              <a:pPr eaLnBrk="1" hangingPunct="1">
                <a:defRPr/>
              </a:pPr>
              <a:endParaRPr lang="zh-CN" altLang="en-US" b="1">
                <a:solidFill>
                  <a:srgbClr val="000000"/>
                </a:solidFill>
                <a:latin typeface="Arial" panose="020B0604020202020204" pitchFamily="34" charset="0"/>
                <a:ea typeface="+mn-ea"/>
              </a:endParaRPr>
            </a:p>
          </p:txBody>
        </p:sp>
        <p:sp>
          <p:nvSpPr>
            <p:cNvPr id="65" name="Line 97">
              <a:extLst>
                <a:ext uri="{FF2B5EF4-FFF2-40B4-BE49-F238E27FC236}">
                  <a16:creationId xmlns:a16="http://schemas.microsoft.com/office/drawing/2014/main" id="{889698D8-6931-4133-84A6-6FA981B68D9F}"/>
                </a:ext>
              </a:extLst>
            </p:cNvPr>
            <p:cNvSpPr>
              <a:spLocks noChangeShapeType="1"/>
            </p:cNvSpPr>
            <p:nvPr/>
          </p:nvSpPr>
          <p:spPr bwMode="gray">
            <a:xfrm flipH="1">
              <a:off x="2800" y="3434"/>
              <a:ext cx="31" cy="0"/>
            </a:xfrm>
            <a:prstGeom prst="line">
              <a:avLst/>
            </a:prstGeom>
            <a:noFill/>
            <a:ln w="19050">
              <a:solidFill>
                <a:srgbClr val="FFFFFF">
                  <a:alpha val="60001"/>
                </a:srgbClr>
              </a:solidFill>
              <a:round/>
              <a:headEnd/>
              <a:tailEnd/>
            </a:ln>
            <a:effectLst/>
          </p:spPr>
          <p:txBody>
            <a:bodyPr/>
            <a:lstStyle/>
            <a:p>
              <a:pPr eaLnBrk="1" hangingPunct="1">
                <a:defRPr/>
              </a:pPr>
              <a:endParaRPr lang="zh-CN" altLang="en-US" b="1">
                <a:solidFill>
                  <a:srgbClr val="000000"/>
                </a:solidFill>
                <a:latin typeface="Arial" panose="020B0604020202020204" pitchFamily="34" charset="0"/>
                <a:ea typeface="+mn-ea"/>
              </a:endParaRPr>
            </a:p>
          </p:txBody>
        </p:sp>
      </p:grpSp>
      <p:sp>
        <p:nvSpPr>
          <p:cNvPr id="24592" name="Rectangle 98">
            <a:extLst>
              <a:ext uri="{FF2B5EF4-FFF2-40B4-BE49-F238E27FC236}">
                <a16:creationId xmlns:a16="http://schemas.microsoft.com/office/drawing/2014/main" id="{1C96761C-5A51-4FF6-BCDE-B612007A4EDE}"/>
              </a:ext>
            </a:extLst>
          </p:cNvPr>
          <p:cNvSpPr>
            <a:spLocks noChangeArrowheads="1"/>
          </p:cNvSpPr>
          <p:nvPr/>
        </p:nvSpPr>
        <p:spPr bwMode="gray">
          <a:xfrm>
            <a:off x="4453958" y="4722481"/>
            <a:ext cx="1482725"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zh-CN" altLang="en-US" sz="2400" b="1" dirty="0">
                <a:solidFill>
                  <a:srgbClr val="FEFEFE"/>
                </a:solidFill>
                <a:latin typeface="Arial" panose="020B0604020202020204" pitchFamily="34" charset="0"/>
              </a:rPr>
              <a:t>安全韧性城市</a:t>
            </a:r>
            <a:endParaRPr lang="en-US" altLang="zh-CN" sz="2400" b="1" dirty="0">
              <a:solidFill>
                <a:srgbClr val="FEFEFE"/>
              </a:solidFill>
              <a:latin typeface="Arial" panose="020B0604020202020204" pitchFamily="34" charset="0"/>
            </a:endParaRPr>
          </a:p>
        </p:txBody>
      </p:sp>
      <p:sp>
        <p:nvSpPr>
          <p:cNvPr id="24595" name="Rectangle 10">
            <a:extLst>
              <a:ext uri="{FF2B5EF4-FFF2-40B4-BE49-F238E27FC236}">
                <a16:creationId xmlns:a16="http://schemas.microsoft.com/office/drawing/2014/main" id="{709E04F6-9275-4200-AA67-BC35D887981B}"/>
              </a:ext>
            </a:extLst>
          </p:cNvPr>
          <p:cNvSpPr>
            <a:spLocks noChangeArrowheads="1"/>
          </p:cNvSpPr>
          <p:nvPr/>
        </p:nvSpPr>
        <p:spPr bwMode="gray">
          <a:xfrm>
            <a:off x="3436727" y="3664597"/>
            <a:ext cx="1317662"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zh-CN" altLang="en-US" sz="2400" b="1" dirty="0">
                <a:solidFill>
                  <a:srgbClr val="FEFEFE"/>
                </a:solidFill>
                <a:latin typeface="Arial" panose="020B0604020202020204" pitchFamily="34" charset="0"/>
              </a:rPr>
              <a:t>新能源行业</a:t>
            </a:r>
            <a:endParaRPr lang="en-US" altLang="zh-CN" sz="2400" b="1" dirty="0">
              <a:solidFill>
                <a:srgbClr val="FEFEFE"/>
              </a:solidFill>
              <a:latin typeface="Arial" panose="020B0604020202020204" pitchFamily="34" charset="0"/>
            </a:endParaRPr>
          </a:p>
        </p:txBody>
      </p:sp>
      <p:pic>
        <p:nvPicPr>
          <p:cNvPr id="24596" name="图片 67">
            <a:extLst>
              <a:ext uri="{FF2B5EF4-FFF2-40B4-BE49-F238E27FC236}">
                <a16:creationId xmlns:a16="http://schemas.microsoft.com/office/drawing/2014/main" id="{EC72F33A-EBFB-44ED-90FF-FEFF253B0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514" y="4523434"/>
            <a:ext cx="1857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466">
            <a:extLst>
              <a:ext uri="{FF2B5EF4-FFF2-40B4-BE49-F238E27FC236}">
                <a16:creationId xmlns:a16="http://schemas.microsoft.com/office/drawing/2014/main" id="{25053430-CAD3-46C9-9DAD-7DBF8C6039A5}"/>
              </a:ext>
            </a:extLst>
          </p:cNvPr>
          <p:cNvSpPr>
            <a:spLocks/>
          </p:cNvSpPr>
          <p:nvPr/>
        </p:nvSpPr>
        <p:spPr bwMode="auto">
          <a:xfrm>
            <a:off x="4143202" y="4523434"/>
            <a:ext cx="161925" cy="279400"/>
          </a:xfrm>
          <a:custGeom>
            <a:avLst/>
            <a:gdLst>
              <a:gd name="T0" fmla="*/ 4558 w 6132"/>
              <a:gd name="T1" fmla="*/ 3551 h 16980"/>
              <a:gd name="T2" fmla="*/ 4932 w 6132"/>
              <a:gd name="T3" fmla="*/ 3676 h 16980"/>
              <a:gd name="T4" fmla="*/ 5287 w 6132"/>
              <a:gd name="T5" fmla="*/ 3900 h 16980"/>
              <a:gd name="T6" fmla="*/ 5619 w 6132"/>
              <a:gd name="T7" fmla="*/ 4220 h 16980"/>
              <a:gd name="T8" fmla="*/ 5880 w 6132"/>
              <a:gd name="T9" fmla="*/ 4585 h 16980"/>
              <a:gd name="T10" fmla="*/ 6049 w 6132"/>
              <a:gd name="T11" fmla="*/ 4967 h 16980"/>
              <a:gd name="T12" fmla="*/ 6127 w 6132"/>
              <a:gd name="T13" fmla="*/ 5370 h 16980"/>
              <a:gd name="T14" fmla="*/ 6122 w 6132"/>
              <a:gd name="T15" fmla="*/ 9793 h 16980"/>
              <a:gd name="T16" fmla="*/ 6053 w 6132"/>
              <a:gd name="T17" fmla="*/ 10109 h 16980"/>
              <a:gd name="T18" fmla="*/ 5917 w 6132"/>
              <a:gd name="T19" fmla="*/ 10397 h 16980"/>
              <a:gd name="T20" fmla="*/ 5715 w 6132"/>
              <a:gd name="T21" fmla="*/ 10660 h 16980"/>
              <a:gd name="T22" fmla="*/ 5455 w 6132"/>
              <a:gd name="T23" fmla="*/ 10883 h 16980"/>
              <a:gd name="T24" fmla="*/ 5145 w 6132"/>
              <a:gd name="T25" fmla="*/ 11056 h 16980"/>
              <a:gd name="T26" fmla="*/ 4787 w 6132"/>
              <a:gd name="T27" fmla="*/ 11178 h 16980"/>
              <a:gd name="T28" fmla="*/ 1424 w 6132"/>
              <a:gd name="T29" fmla="*/ 11201 h 16980"/>
              <a:gd name="T30" fmla="*/ 1026 w 6132"/>
              <a:gd name="T31" fmla="*/ 11058 h 16980"/>
              <a:gd name="T32" fmla="*/ 719 w 6132"/>
              <a:gd name="T33" fmla="*/ 10901 h 16980"/>
              <a:gd name="T34" fmla="*/ 456 w 6132"/>
              <a:gd name="T35" fmla="*/ 10714 h 16980"/>
              <a:gd name="T36" fmla="*/ 247 w 6132"/>
              <a:gd name="T37" fmla="*/ 10503 h 16980"/>
              <a:gd name="T38" fmla="*/ 101 w 6132"/>
              <a:gd name="T39" fmla="*/ 10281 h 16980"/>
              <a:gd name="T40" fmla="*/ 19 w 6132"/>
              <a:gd name="T41" fmla="*/ 10047 h 16980"/>
              <a:gd name="T42" fmla="*/ 1 w 6132"/>
              <a:gd name="T43" fmla="*/ 5453 h 16980"/>
              <a:gd name="T44" fmla="*/ 57 w 6132"/>
              <a:gd name="T45" fmla="*/ 4978 h 16980"/>
              <a:gd name="T46" fmla="*/ 208 w 6132"/>
              <a:gd name="T47" fmla="*/ 4560 h 16980"/>
              <a:gd name="T48" fmla="*/ 453 w 6132"/>
              <a:gd name="T49" fmla="*/ 4201 h 16980"/>
              <a:gd name="T50" fmla="*/ 789 w 6132"/>
              <a:gd name="T51" fmla="*/ 3904 h 16980"/>
              <a:gd name="T52" fmla="*/ 1194 w 6132"/>
              <a:gd name="T53" fmla="*/ 3691 h 16980"/>
              <a:gd name="T54" fmla="*/ 1670 w 6132"/>
              <a:gd name="T55" fmla="*/ 3564 h 16980"/>
              <a:gd name="T56" fmla="*/ 2212 w 6132"/>
              <a:gd name="T57" fmla="*/ 3522 h 16980"/>
              <a:gd name="T58" fmla="*/ 2312 w 6132"/>
              <a:gd name="T59" fmla="*/ 3514 h 16980"/>
              <a:gd name="T60" fmla="*/ 2617 w 6132"/>
              <a:gd name="T61" fmla="*/ 3511 h 16980"/>
              <a:gd name="T62" fmla="*/ 2686 w 6132"/>
              <a:gd name="T63" fmla="*/ 3430 h 16980"/>
              <a:gd name="T64" fmla="*/ 2402 w 6132"/>
              <a:gd name="T65" fmla="*/ 3322 h 16980"/>
              <a:gd name="T66" fmla="*/ 2117 w 6132"/>
              <a:gd name="T67" fmla="*/ 3158 h 16980"/>
              <a:gd name="T68" fmla="*/ 1869 w 6132"/>
              <a:gd name="T69" fmla="*/ 2950 h 16980"/>
              <a:gd name="T70" fmla="*/ 1660 w 6132"/>
              <a:gd name="T71" fmla="*/ 2699 h 16980"/>
              <a:gd name="T72" fmla="*/ 1506 w 6132"/>
              <a:gd name="T73" fmla="*/ 2420 h 16980"/>
              <a:gd name="T74" fmla="*/ 1408 w 6132"/>
              <a:gd name="T75" fmla="*/ 2123 h 16980"/>
              <a:gd name="T76" fmla="*/ 1367 w 6132"/>
              <a:gd name="T77" fmla="*/ 1804 h 16980"/>
              <a:gd name="T78" fmla="*/ 1390 w 6132"/>
              <a:gd name="T79" fmla="*/ 1427 h 16980"/>
              <a:gd name="T80" fmla="*/ 1493 w 6132"/>
              <a:gd name="T81" fmla="*/ 1068 h 16980"/>
              <a:gd name="T82" fmla="*/ 1676 w 6132"/>
              <a:gd name="T83" fmla="*/ 742 h 16980"/>
              <a:gd name="T84" fmla="*/ 1940 w 6132"/>
              <a:gd name="T85" fmla="*/ 448 h 16980"/>
              <a:gd name="T86" fmla="*/ 2247 w 6132"/>
              <a:gd name="T87" fmla="*/ 219 h 16980"/>
              <a:gd name="T88" fmla="*/ 2588 w 6132"/>
              <a:gd name="T89" fmla="*/ 71 h 16980"/>
              <a:gd name="T90" fmla="*/ 2962 w 6132"/>
              <a:gd name="T91" fmla="*/ 4 h 16980"/>
              <a:gd name="T92" fmla="*/ 3356 w 6132"/>
              <a:gd name="T93" fmla="*/ 18 h 16980"/>
              <a:gd name="T94" fmla="*/ 3721 w 6132"/>
              <a:gd name="T95" fmla="*/ 111 h 16980"/>
              <a:gd name="T96" fmla="*/ 4053 w 6132"/>
              <a:gd name="T97" fmla="*/ 287 h 16980"/>
              <a:gd name="T98" fmla="*/ 4353 w 6132"/>
              <a:gd name="T99" fmla="*/ 542 h 16980"/>
              <a:gd name="T100" fmla="*/ 4588 w 6132"/>
              <a:gd name="T101" fmla="*/ 847 h 16980"/>
              <a:gd name="T102" fmla="*/ 4745 w 6132"/>
              <a:gd name="T103" fmla="*/ 1184 h 16980"/>
              <a:gd name="T104" fmla="*/ 4820 w 6132"/>
              <a:gd name="T105" fmla="*/ 1555 h 16980"/>
              <a:gd name="T106" fmla="*/ 4818 w 6132"/>
              <a:gd name="T107" fmla="*/ 1917 h 16980"/>
              <a:gd name="T108" fmla="*/ 4752 w 6132"/>
              <a:gd name="T109" fmla="*/ 2240 h 16980"/>
              <a:gd name="T110" fmla="*/ 4624 w 6132"/>
              <a:gd name="T111" fmla="*/ 2541 h 16980"/>
              <a:gd name="T112" fmla="*/ 4431 w 6132"/>
              <a:gd name="T113" fmla="*/ 2824 h 16980"/>
              <a:gd name="T114" fmla="*/ 4192 w 6132"/>
              <a:gd name="T115" fmla="*/ 3066 h 16980"/>
              <a:gd name="T116" fmla="*/ 3919 w 6132"/>
              <a:gd name="T117" fmla="*/ 3252 h 16980"/>
              <a:gd name="T118" fmla="*/ 3611 w 6132"/>
              <a:gd name="T119" fmla="*/ 3381 h 16980"/>
              <a:gd name="T120" fmla="*/ 3466 w 6132"/>
              <a:gd name="T121" fmla="*/ 3480 h 16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FFFF"/>
          </a:solidFill>
          <a:ln>
            <a:noFill/>
          </a:ln>
        </p:spPr>
        <p:txBody>
          <a:bodyPr/>
          <a:lstStyle/>
          <a:p>
            <a:pPr eaLnBrk="1" fontAlgn="auto" hangingPunct="1">
              <a:spcBef>
                <a:spcPts val="0"/>
              </a:spcBef>
              <a:spcAft>
                <a:spcPts val="0"/>
              </a:spcAft>
              <a:defRPr/>
            </a:pPr>
            <a:endParaRPr lang="zh-CN" altLang="en-US" kern="0">
              <a:solidFill>
                <a:srgbClr val="FFFFFF"/>
              </a:solidFill>
              <a:latin typeface="Arial" panose="020B0604020202020204" pitchFamily="34" charset="0"/>
              <a:ea typeface="+mn-ea"/>
              <a:cs typeface="Arial" panose="020B0604020202020204" pitchFamily="34" charset="0"/>
            </a:endParaRPr>
          </a:p>
        </p:txBody>
      </p:sp>
      <p:sp>
        <p:nvSpPr>
          <p:cNvPr id="5" name="Rectangle 65">
            <a:extLst>
              <a:ext uri="{FF2B5EF4-FFF2-40B4-BE49-F238E27FC236}">
                <a16:creationId xmlns:a16="http://schemas.microsoft.com/office/drawing/2014/main" id="{7426D27E-1F9A-C437-5880-A6648B2AA718}"/>
              </a:ext>
            </a:extLst>
          </p:cNvPr>
          <p:cNvSpPr>
            <a:spLocks noChangeArrowheads="1"/>
          </p:cNvSpPr>
          <p:nvPr/>
        </p:nvSpPr>
        <p:spPr bwMode="auto">
          <a:xfrm>
            <a:off x="260490" y="1637008"/>
            <a:ext cx="5853205" cy="492443"/>
          </a:xfrm>
          <a:prstGeom prst="rect">
            <a:avLst/>
          </a:prstGeom>
          <a:noFill/>
          <a:ln>
            <a:noFill/>
          </a:ln>
          <a:effectLst/>
        </p:spPr>
        <p:txBody>
          <a:bodyPr wrap="none">
            <a:spAutoFit/>
          </a:bodyPr>
          <a:lstStyle/>
          <a:p>
            <a:pPr marL="637200" indent="-457200" algn="ctr" eaLnBrk="1" hangingPunct="1">
              <a:buSzPct val="70000"/>
              <a:buFont typeface="Wingdings" panose="05000000000000000000" pitchFamily="2" charset="2"/>
              <a:buChar char="u"/>
              <a:defRPr/>
            </a:pPr>
            <a:r>
              <a:rPr lang="zh-CN" altLang="en-US" sz="2600" b="1" dirty="0">
                <a:solidFill>
                  <a:srgbClr val="FF0000"/>
                </a:solidFill>
                <a:latin typeface="+mj-ea"/>
                <a:ea typeface="+mj-ea"/>
              </a:rPr>
              <a:t>发展新态势：工业安全、城市安全</a:t>
            </a:r>
            <a:endParaRPr lang="en-US" altLang="zh-CN" sz="2600" b="1" dirty="0">
              <a:solidFill>
                <a:srgbClr val="FF0000"/>
              </a:solidFill>
              <a:latin typeface="+mj-ea"/>
              <a:ea typeface="+mj-ea"/>
            </a:endParaRPr>
          </a:p>
        </p:txBody>
      </p:sp>
      <p:sp>
        <p:nvSpPr>
          <p:cNvPr id="8" name="Rectangle 65">
            <a:extLst>
              <a:ext uri="{FF2B5EF4-FFF2-40B4-BE49-F238E27FC236}">
                <a16:creationId xmlns:a16="http://schemas.microsoft.com/office/drawing/2014/main" id="{EAED631A-3A7C-A223-E87F-78B3972DD8F0}"/>
              </a:ext>
            </a:extLst>
          </p:cNvPr>
          <p:cNvSpPr>
            <a:spLocks noChangeArrowheads="1"/>
          </p:cNvSpPr>
          <p:nvPr/>
        </p:nvSpPr>
        <p:spPr bwMode="auto">
          <a:xfrm>
            <a:off x="263531" y="2189620"/>
            <a:ext cx="3066902" cy="1938992"/>
          </a:xfrm>
          <a:prstGeom prst="rect">
            <a:avLst/>
          </a:prstGeom>
          <a:noFill/>
          <a:ln>
            <a:noFill/>
          </a:ln>
          <a:effectLst/>
        </p:spPr>
        <p:txBody>
          <a:bodyPr wrap="square">
            <a:spAutoFit/>
          </a:bodyPr>
          <a:lstStyle/>
          <a:p>
            <a:pPr marL="637200" indent="-457200" algn="ctr" eaLnBrk="1" hangingPunct="1">
              <a:buSzPct val="70000"/>
              <a:buFont typeface="Wingdings" panose="05000000000000000000" pitchFamily="2" charset="2"/>
              <a:buChar char="Ø"/>
              <a:defRPr/>
            </a:pPr>
            <a:r>
              <a:rPr lang="zh-CN" altLang="en-US" sz="2400" b="1" dirty="0">
                <a:latin typeface="+mj-ea"/>
                <a:ea typeface="+mj-ea"/>
              </a:rPr>
              <a:t>工业安全：新能源制造、芯片制造行业安全</a:t>
            </a:r>
            <a:endParaRPr lang="en-US" altLang="zh-CN" sz="2400" b="1" dirty="0">
              <a:latin typeface="+mj-ea"/>
              <a:ea typeface="+mj-ea"/>
            </a:endParaRPr>
          </a:p>
          <a:p>
            <a:pPr marL="637200" indent="-457200" algn="ctr" eaLnBrk="1" hangingPunct="1">
              <a:buSzPct val="70000"/>
              <a:buFont typeface="Wingdings" panose="05000000000000000000" pitchFamily="2" charset="2"/>
              <a:buChar char="Ø"/>
              <a:defRPr/>
            </a:pPr>
            <a:r>
              <a:rPr lang="zh-CN" altLang="en-US" sz="2400" b="1" dirty="0">
                <a:latin typeface="+mj-ea"/>
                <a:ea typeface="+mj-ea"/>
              </a:rPr>
              <a:t>城市安全：城市生命线安全</a:t>
            </a:r>
            <a:endParaRPr lang="en-US" altLang="zh-CN" sz="2400" b="1" dirty="0">
              <a:latin typeface="+mj-ea"/>
              <a:ea typeface="+mj-ea"/>
            </a:endParaRPr>
          </a:p>
        </p:txBody>
      </p:sp>
    </p:spTree>
    <p:extLst>
      <p:ext uri="{BB962C8B-B14F-4D97-AF65-F5344CB8AC3E}">
        <p14:creationId xmlns:p14="http://schemas.microsoft.com/office/powerpoint/2010/main" val="415093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9">
            <a:extLst>
              <a:ext uri="{FF2B5EF4-FFF2-40B4-BE49-F238E27FC236}">
                <a16:creationId xmlns:a16="http://schemas.microsoft.com/office/drawing/2014/main" id="{471884DC-5831-4419-8AAA-33BE773AAF2E}"/>
              </a:ext>
            </a:extLst>
          </p:cNvPr>
          <p:cNvGrpSpPr>
            <a:grpSpLocks/>
          </p:cNvGrpSpPr>
          <p:nvPr/>
        </p:nvGrpSpPr>
        <p:grpSpPr bwMode="auto">
          <a:xfrm>
            <a:off x="2447048" y="4500034"/>
            <a:ext cx="4884663" cy="865187"/>
            <a:chOff x="4320" y="1152"/>
            <a:chExt cx="414" cy="402"/>
          </a:xfrm>
        </p:grpSpPr>
        <p:sp>
          <p:nvSpPr>
            <p:cNvPr id="24" name="AutoShape 10">
              <a:extLst>
                <a:ext uri="{FF2B5EF4-FFF2-40B4-BE49-F238E27FC236}">
                  <a16:creationId xmlns:a16="http://schemas.microsoft.com/office/drawing/2014/main" id="{B7F2C768-F439-4D80-878F-A780D7B6881D}"/>
                </a:ext>
              </a:extLst>
            </p:cNvPr>
            <p:cNvSpPr>
              <a:spLocks noChangeArrowheads="1"/>
            </p:cNvSpPr>
            <p:nvPr/>
          </p:nvSpPr>
          <p:spPr bwMode="gray">
            <a:xfrm>
              <a:off x="4320" y="1152"/>
              <a:ext cx="414" cy="402"/>
            </a:xfrm>
            <a:prstGeom prst="roundRect">
              <a:avLst>
                <a:gd name="adj" fmla="val 11921"/>
              </a:avLst>
            </a:prstGeom>
            <a:gradFill rotWithShape="1">
              <a:gsLst>
                <a:gs pos="0">
                  <a:srgbClr val="518CD3"/>
                </a:gs>
                <a:gs pos="100000">
                  <a:srgbClr val="518CD3">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eaLnBrk="1" fontAlgn="auto" hangingPunct="1">
                <a:spcBef>
                  <a:spcPts val="0"/>
                </a:spcBef>
                <a:spcAft>
                  <a:spcPts val="0"/>
                </a:spcAft>
                <a:defRPr/>
              </a:pPr>
              <a:endParaRPr lang="zh-CN" altLang="en-US" kern="0">
                <a:solidFill>
                  <a:srgbClr val="DDE89A"/>
                </a:solidFill>
                <a:latin typeface="Arial" panose="020B0604020202020204" pitchFamily="34" charset="0"/>
                <a:ea typeface="+mn-ea"/>
              </a:endParaRPr>
            </a:p>
          </p:txBody>
        </p:sp>
        <p:sp>
          <p:nvSpPr>
            <p:cNvPr id="25" name="Freeform 11">
              <a:extLst>
                <a:ext uri="{FF2B5EF4-FFF2-40B4-BE49-F238E27FC236}">
                  <a16:creationId xmlns:a16="http://schemas.microsoft.com/office/drawing/2014/main" id="{25CFF2CE-48D4-4518-91D9-97D2ADAC16FD}"/>
                </a:ext>
              </a:extLst>
            </p:cNvPr>
            <p:cNvSpPr>
              <a:spLocks/>
            </p:cNvSpPr>
            <p:nvPr/>
          </p:nvSpPr>
          <p:spPr bwMode="gray">
            <a:xfrm>
              <a:off x="4329" y="1184"/>
              <a:ext cx="105"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518CD3">
                    <a:gamma/>
                    <a:tint val="48627"/>
                    <a:invGamma/>
                  </a:srgbClr>
                </a:gs>
                <a:gs pos="50000">
                  <a:srgbClr val="518CD3">
                    <a:alpha val="0"/>
                  </a:srgbClr>
                </a:gs>
                <a:gs pos="100000">
                  <a:srgbClr val="518CD3">
                    <a:gamma/>
                    <a:tint val="48627"/>
                    <a:invGamma/>
                  </a:srgbClr>
                </a:gs>
              </a:gsLst>
              <a:lin ang="2700000" scaled="1"/>
            </a:gradFill>
            <a:ln>
              <a:noFill/>
            </a:ln>
          </p:spPr>
          <p:txBody>
            <a:bodyPr/>
            <a:lstStyle/>
            <a:p>
              <a:pPr eaLnBrk="1" fontAlgn="auto" hangingPunct="1">
                <a:spcBef>
                  <a:spcPts val="0"/>
                </a:spcBef>
                <a:spcAft>
                  <a:spcPts val="0"/>
                </a:spcAft>
                <a:defRPr/>
              </a:pPr>
              <a:endParaRPr lang="zh-CN" altLang="en-US" kern="0">
                <a:solidFill>
                  <a:srgbClr val="DDE89A"/>
                </a:solidFill>
                <a:latin typeface="Arial" panose="020B0604020202020204" pitchFamily="34" charset="0"/>
                <a:ea typeface="+mn-ea"/>
              </a:endParaRPr>
            </a:p>
          </p:txBody>
        </p:sp>
      </p:grpSp>
      <p:sp>
        <p:nvSpPr>
          <p:cNvPr id="2" name="AutoShape 23">
            <a:extLst>
              <a:ext uri="{FF2B5EF4-FFF2-40B4-BE49-F238E27FC236}">
                <a16:creationId xmlns:a16="http://schemas.microsoft.com/office/drawing/2014/main" id="{538FD112-DE72-4008-B3AE-E2EBE719E252}"/>
              </a:ext>
            </a:extLst>
          </p:cNvPr>
          <p:cNvSpPr>
            <a:spLocks noChangeArrowheads="1"/>
          </p:cNvSpPr>
          <p:nvPr/>
        </p:nvSpPr>
        <p:spPr bwMode="gray">
          <a:xfrm flipV="1">
            <a:off x="3765550" y="2649538"/>
            <a:ext cx="2262188" cy="1817687"/>
          </a:xfrm>
          <a:prstGeom prst="upArrow">
            <a:avLst>
              <a:gd name="adj1" fmla="val 66602"/>
              <a:gd name="adj2" fmla="val 48259"/>
            </a:avLst>
          </a:prstGeom>
          <a:gradFill rotWithShape="1">
            <a:gsLst>
              <a:gs pos="0">
                <a:srgbClr val="336699"/>
              </a:gs>
              <a:gs pos="100000">
                <a:srgbClr val="336699">
                  <a:gamma/>
                  <a:tint val="0"/>
                  <a:invGamma/>
                  <a:alpha val="0"/>
                </a:srgb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3" name="AutoShape 24">
            <a:extLst>
              <a:ext uri="{FF2B5EF4-FFF2-40B4-BE49-F238E27FC236}">
                <a16:creationId xmlns:a16="http://schemas.microsoft.com/office/drawing/2014/main" id="{2ADDFDEE-31E4-4B97-83FF-01B64AAB7A9E}"/>
              </a:ext>
            </a:extLst>
          </p:cNvPr>
          <p:cNvSpPr>
            <a:spLocks noChangeArrowheads="1"/>
          </p:cNvSpPr>
          <p:nvPr/>
        </p:nvSpPr>
        <p:spPr bwMode="gray">
          <a:xfrm>
            <a:off x="962025" y="2703513"/>
            <a:ext cx="1658938" cy="762000"/>
          </a:xfrm>
          <a:prstGeom prst="roundRect">
            <a:avLst>
              <a:gd name="adj" fmla="val 16667"/>
            </a:avLst>
          </a:prstGeom>
          <a:solidFill>
            <a:schemeClr val="accent6">
              <a:lumMod val="75000"/>
            </a:schemeClr>
          </a:solidFill>
          <a:ln w="38100" algn="ctr">
            <a:solidFill>
              <a:srgbClr val="FFFFFF">
                <a:alpha val="70000"/>
              </a:srgbClr>
            </a:solidFill>
            <a:round/>
            <a:headEnd/>
            <a:tailEnd/>
          </a:ln>
          <a:effectLst/>
        </p:spPr>
        <p:txBody>
          <a:bodyPr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4" name="AutoShape 25">
            <a:extLst>
              <a:ext uri="{FF2B5EF4-FFF2-40B4-BE49-F238E27FC236}">
                <a16:creationId xmlns:a16="http://schemas.microsoft.com/office/drawing/2014/main" id="{E2BF796B-3840-495C-92B8-AEF62A7B4702}"/>
              </a:ext>
            </a:extLst>
          </p:cNvPr>
          <p:cNvSpPr>
            <a:spLocks noChangeArrowheads="1"/>
          </p:cNvSpPr>
          <p:nvPr/>
        </p:nvSpPr>
        <p:spPr bwMode="gray">
          <a:xfrm>
            <a:off x="3181350" y="1720850"/>
            <a:ext cx="3484563" cy="1719263"/>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5" name="AutoShape 26">
            <a:extLst>
              <a:ext uri="{FF2B5EF4-FFF2-40B4-BE49-F238E27FC236}">
                <a16:creationId xmlns:a16="http://schemas.microsoft.com/office/drawing/2014/main" id="{A9614FFD-21ED-4322-9054-34E4B10B4AF7}"/>
              </a:ext>
            </a:extLst>
          </p:cNvPr>
          <p:cNvSpPr>
            <a:spLocks noChangeArrowheads="1"/>
          </p:cNvSpPr>
          <p:nvPr/>
        </p:nvSpPr>
        <p:spPr bwMode="gray">
          <a:xfrm>
            <a:off x="3246438" y="1720850"/>
            <a:ext cx="3340100" cy="460375"/>
          </a:xfrm>
          <a:prstGeom prst="roundRect">
            <a:avLst>
              <a:gd name="adj" fmla="val 34829"/>
            </a:avLst>
          </a:prstGeom>
          <a:gradFill rotWithShape="1">
            <a:gsLst>
              <a:gs pos="0">
                <a:srgbClr val="FFFFFF"/>
              </a:gs>
              <a:gs pos="100000">
                <a:srgbClr val="DDDDDD"/>
              </a:gs>
            </a:gsLst>
            <a:lin ang="5400000" scaled="1"/>
          </a:gradFill>
          <a:ln>
            <a:noFill/>
          </a:ln>
          <a:effectLst/>
        </p:spPr>
        <p:txBody>
          <a:bodyPr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7" name="AutoShape 28">
            <a:extLst>
              <a:ext uri="{FF2B5EF4-FFF2-40B4-BE49-F238E27FC236}">
                <a16:creationId xmlns:a16="http://schemas.microsoft.com/office/drawing/2014/main" id="{712673A9-98C4-4F4E-BCAF-FA3C046E380F}"/>
              </a:ext>
            </a:extLst>
          </p:cNvPr>
          <p:cNvSpPr>
            <a:spLocks noChangeArrowheads="1"/>
          </p:cNvSpPr>
          <p:nvPr/>
        </p:nvSpPr>
        <p:spPr bwMode="gray">
          <a:xfrm rot="5400000">
            <a:off x="2477294" y="2331244"/>
            <a:ext cx="865188" cy="431800"/>
          </a:xfrm>
          <a:prstGeom prst="upArrow">
            <a:avLst>
              <a:gd name="adj1" fmla="val 50093"/>
              <a:gd name="adj2" fmla="val 54046"/>
            </a:avLst>
          </a:prstGeom>
          <a:gradFill>
            <a:gsLst>
              <a:gs pos="0">
                <a:srgbClr val="92D050"/>
              </a:gs>
              <a:gs pos="100000">
                <a:srgbClr val="D9FFD9"/>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8" name="AutoShape 29">
            <a:extLst>
              <a:ext uri="{FF2B5EF4-FFF2-40B4-BE49-F238E27FC236}">
                <a16:creationId xmlns:a16="http://schemas.microsoft.com/office/drawing/2014/main" id="{55CB659F-5EF5-44E7-9896-CFA8D64C35C8}"/>
              </a:ext>
            </a:extLst>
          </p:cNvPr>
          <p:cNvSpPr>
            <a:spLocks noChangeArrowheads="1"/>
          </p:cNvSpPr>
          <p:nvPr/>
        </p:nvSpPr>
        <p:spPr bwMode="gray">
          <a:xfrm rot="16200000">
            <a:off x="6500019" y="2377282"/>
            <a:ext cx="865187" cy="431800"/>
          </a:xfrm>
          <a:prstGeom prst="upArrow">
            <a:avLst>
              <a:gd name="adj1" fmla="val 50093"/>
              <a:gd name="adj2" fmla="val 54046"/>
            </a:avLst>
          </a:prstGeom>
          <a:gradFill rotWithShape="1">
            <a:gsLst>
              <a:gs pos="0">
                <a:schemeClr val="accent2">
                  <a:lumMod val="40000"/>
                  <a:lumOff val="60000"/>
                </a:schemeClr>
              </a:gs>
              <a:gs pos="100000">
                <a:schemeClr val="accent2">
                  <a:lumMod val="20000"/>
                  <a:lumOff val="80000"/>
                </a:schemeClr>
              </a:gs>
            </a:gsLst>
            <a:lin ang="5400000" scaled="1"/>
          </a:gradFill>
          <a:ln>
            <a:noFill/>
          </a:ln>
          <a:effectLst/>
        </p:spPr>
        <p:txBody>
          <a:bodyPr vert="eaVert"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9" name="Rectangle 30">
            <a:extLst>
              <a:ext uri="{FF2B5EF4-FFF2-40B4-BE49-F238E27FC236}">
                <a16:creationId xmlns:a16="http://schemas.microsoft.com/office/drawing/2014/main" id="{A1C16687-DF15-490D-803F-6B1F88312487}"/>
              </a:ext>
            </a:extLst>
          </p:cNvPr>
          <p:cNvSpPr>
            <a:spLocks noChangeArrowheads="1"/>
          </p:cNvSpPr>
          <p:nvPr/>
        </p:nvSpPr>
        <p:spPr bwMode="black">
          <a:xfrm>
            <a:off x="3592513" y="1760538"/>
            <a:ext cx="2660650" cy="461962"/>
          </a:xfrm>
          <a:prstGeom prst="rect">
            <a:avLst/>
          </a:prstGeom>
          <a:noFill/>
          <a:ln>
            <a:noFill/>
          </a:ln>
          <a:effectLst/>
        </p:spPr>
        <p:txBody>
          <a:bodyPr wrap="none">
            <a:spAutoFit/>
          </a:bodyPr>
          <a:lstStyle/>
          <a:p>
            <a:pPr algn="ctr" eaLnBrk="1" hangingPunct="1">
              <a:defRPr/>
            </a:pPr>
            <a:r>
              <a:rPr lang="zh-CN" altLang="en-US" sz="2400" b="1" dirty="0">
                <a:solidFill>
                  <a:srgbClr val="001642"/>
                </a:solidFill>
                <a:latin typeface="+mj-ea"/>
                <a:ea typeface="+mj-ea"/>
              </a:rPr>
              <a:t>人才培养目标定位</a:t>
            </a:r>
          </a:p>
        </p:txBody>
      </p:sp>
      <p:sp>
        <p:nvSpPr>
          <p:cNvPr id="22538" name="Rectangle 31">
            <a:extLst>
              <a:ext uri="{FF2B5EF4-FFF2-40B4-BE49-F238E27FC236}">
                <a16:creationId xmlns:a16="http://schemas.microsoft.com/office/drawing/2014/main" id="{1DF394FD-DD87-4140-9506-CA360E808427}"/>
              </a:ext>
            </a:extLst>
          </p:cNvPr>
          <p:cNvSpPr>
            <a:spLocks noChangeArrowheads="1"/>
          </p:cNvSpPr>
          <p:nvPr/>
        </p:nvSpPr>
        <p:spPr bwMode="black">
          <a:xfrm>
            <a:off x="3125788" y="2368550"/>
            <a:ext cx="3540125"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F29F67"/>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eaLnBrk="1" hangingPunct="1"/>
            <a:r>
              <a:rPr lang="zh-CN" altLang="en-US" sz="2000" b="1" dirty="0">
                <a:solidFill>
                  <a:srgbClr val="000000"/>
                </a:solidFill>
                <a:latin typeface="Arial" panose="020B0604020202020204" pitchFamily="34" charset="0"/>
              </a:rPr>
              <a:t>培养德、智、体、美、劳全面发展，保障城市生命线安全和新质生产力安全发展。</a:t>
            </a:r>
            <a:endParaRPr lang="en-US" altLang="zh-CN" sz="2000" b="1" dirty="0">
              <a:solidFill>
                <a:srgbClr val="000000"/>
              </a:solidFill>
              <a:latin typeface="Arial" panose="020B0604020202020204" pitchFamily="34" charset="0"/>
            </a:endParaRPr>
          </a:p>
        </p:txBody>
      </p:sp>
      <p:sp>
        <p:nvSpPr>
          <p:cNvPr id="11" name="Line 32">
            <a:extLst>
              <a:ext uri="{FF2B5EF4-FFF2-40B4-BE49-F238E27FC236}">
                <a16:creationId xmlns:a16="http://schemas.microsoft.com/office/drawing/2014/main" id="{CD9F8088-C8E8-4F39-8F12-F305E273A37A}"/>
              </a:ext>
            </a:extLst>
          </p:cNvPr>
          <p:cNvSpPr>
            <a:spLocks noChangeShapeType="1"/>
          </p:cNvSpPr>
          <p:nvPr/>
        </p:nvSpPr>
        <p:spPr bwMode="gray">
          <a:xfrm>
            <a:off x="3267075" y="2314575"/>
            <a:ext cx="3243263" cy="0"/>
          </a:xfrm>
          <a:prstGeom prst="line">
            <a:avLst/>
          </a:prstGeom>
          <a:noFill/>
          <a:ln w="9525">
            <a:solidFill>
              <a:srgbClr val="EAEAEA"/>
            </a:solidFill>
            <a:prstDash val="dash"/>
            <a:round/>
            <a:headEnd/>
            <a:tailEnd/>
          </a:ln>
          <a:effectLst>
            <a:outerShdw dist="17961" dir="18900000" algn="ctr" rotWithShape="0">
              <a:srgbClr val="808080"/>
            </a:outerShdw>
          </a:effectLst>
        </p:spPr>
        <p:txBody>
          <a:bodyPr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12" name="AutoShape 33">
            <a:extLst>
              <a:ext uri="{FF2B5EF4-FFF2-40B4-BE49-F238E27FC236}">
                <a16:creationId xmlns:a16="http://schemas.microsoft.com/office/drawing/2014/main" id="{080F4476-D43F-4E5A-8A3A-6905B7AAEF26}"/>
              </a:ext>
            </a:extLst>
          </p:cNvPr>
          <p:cNvSpPr>
            <a:spLocks noChangeArrowheads="1"/>
          </p:cNvSpPr>
          <p:nvPr/>
        </p:nvSpPr>
        <p:spPr bwMode="gray">
          <a:xfrm>
            <a:off x="962025" y="1752600"/>
            <a:ext cx="1658938" cy="762000"/>
          </a:xfrm>
          <a:prstGeom prst="roundRect">
            <a:avLst>
              <a:gd name="adj" fmla="val 16667"/>
            </a:avLst>
          </a:prstGeom>
          <a:solidFill>
            <a:schemeClr val="accent6">
              <a:lumMod val="75000"/>
            </a:schemeClr>
          </a:solidFill>
          <a:ln w="38100" algn="ctr">
            <a:solidFill>
              <a:srgbClr val="FFFFFF">
                <a:alpha val="70000"/>
              </a:srgbClr>
            </a:solidFill>
            <a:round/>
            <a:headEnd/>
            <a:tailEnd/>
          </a:ln>
          <a:effectLst/>
        </p:spPr>
        <p:txBody>
          <a:bodyPr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13" name="AutoShape 34">
            <a:extLst>
              <a:ext uri="{FF2B5EF4-FFF2-40B4-BE49-F238E27FC236}">
                <a16:creationId xmlns:a16="http://schemas.microsoft.com/office/drawing/2014/main" id="{D89438D7-6F61-4289-935E-A0492E50911D}"/>
              </a:ext>
            </a:extLst>
          </p:cNvPr>
          <p:cNvSpPr>
            <a:spLocks noChangeArrowheads="1"/>
          </p:cNvSpPr>
          <p:nvPr/>
        </p:nvSpPr>
        <p:spPr bwMode="gray">
          <a:xfrm>
            <a:off x="7258745" y="2782669"/>
            <a:ext cx="1658938" cy="762000"/>
          </a:xfrm>
          <a:prstGeom prst="roundRect">
            <a:avLst>
              <a:gd name="adj" fmla="val 16667"/>
            </a:avLst>
          </a:prstGeom>
          <a:solidFill>
            <a:srgbClr val="C0504D"/>
          </a:solidFill>
          <a:ln w="38100" algn="ctr">
            <a:solidFill>
              <a:srgbClr val="FFFFFF">
                <a:alpha val="70000"/>
              </a:srgbClr>
            </a:solidFill>
            <a:round/>
            <a:headEnd/>
            <a:tailEnd/>
          </a:ln>
          <a:effectLst/>
        </p:spPr>
        <p:txBody>
          <a:bodyPr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14" name="AutoShape 35">
            <a:extLst>
              <a:ext uri="{FF2B5EF4-FFF2-40B4-BE49-F238E27FC236}">
                <a16:creationId xmlns:a16="http://schemas.microsoft.com/office/drawing/2014/main" id="{DD97C48A-FB2A-45F8-A7ED-1796A4E4F8B2}"/>
              </a:ext>
            </a:extLst>
          </p:cNvPr>
          <p:cNvSpPr>
            <a:spLocks noChangeArrowheads="1"/>
          </p:cNvSpPr>
          <p:nvPr/>
        </p:nvSpPr>
        <p:spPr bwMode="gray">
          <a:xfrm>
            <a:off x="7256463" y="1760538"/>
            <a:ext cx="1658937" cy="762000"/>
          </a:xfrm>
          <a:prstGeom prst="roundRect">
            <a:avLst>
              <a:gd name="adj" fmla="val 16667"/>
            </a:avLst>
          </a:prstGeom>
          <a:solidFill>
            <a:srgbClr val="C0504D"/>
          </a:solidFill>
          <a:ln w="38100" algn="ctr">
            <a:solidFill>
              <a:srgbClr val="FFFFFF">
                <a:alpha val="70000"/>
              </a:srgbClr>
            </a:solidFill>
            <a:round/>
            <a:headEnd/>
            <a:tailEnd/>
          </a:ln>
          <a:effectLst/>
        </p:spPr>
        <p:txBody>
          <a:bodyPr wrap="none" anchor="ctr"/>
          <a:lstStyle/>
          <a:p>
            <a:pPr eaLnBrk="1" fontAlgn="auto" hangingPunct="1">
              <a:spcBef>
                <a:spcPts val="0"/>
              </a:spcBef>
              <a:spcAft>
                <a:spcPts val="0"/>
              </a:spcAft>
              <a:defRPr/>
            </a:pPr>
            <a:endParaRPr lang="zh-CN" altLang="en-US" kern="0">
              <a:solidFill>
                <a:srgbClr val="000000"/>
              </a:solidFill>
              <a:ea typeface="+mn-ea"/>
            </a:endParaRPr>
          </a:p>
        </p:txBody>
      </p:sp>
      <p:sp>
        <p:nvSpPr>
          <p:cNvPr id="15" name="Text Box 36">
            <a:extLst>
              <a:ext uri="{FF2B5EF4-FFF2-40B4-BE49-F238E27FC236}">
                <a16:creationId xmlns:a16="http://schemas.microsoft.com/office/drawing/2014/main" id="{B29FDC90-413D-4DCF-B6A9-1B339522806D}"/>
              </a:ext>
            </a:extLst>
          </p:cNvPr>
          <p:cNvSpPr txBox="1">
            <a:spLocks noChangeArrowheads="1"/>
          </p:cNvSpPr>
          <p:nvPr/>
        </p:nvSpPr>
        <p:spPr bwMode="white">
          <a:xfrm>
            <a:off x="7335838" y="1808163"/>
            <a:ext cx="1574800" cy="646331"/>
          </a:xfrm>
          <a:prstGeom prst="rect">
            <a:avLst/>
          </a:prstGeom>
          <a:noFill/>
          <a:ln>
            <a:noFill/>
          </a:ln>
          <a:effectLst/>
        </p:spPr>
        <p:txBody>
          <a:bodyPr>
            <a:spAutoFit/>
          </a:bodyPr>
          <a:lstStyle/>
          <a:p>
            <a:pPr algn="ctr" eaLnBrk="1" hangingPunct="1">
              <a:spcBef>
                <a:spcPct val="50000"/>
              </a:spcBef>
              <a:defRPr/>
            </a:pPr>
            <a:r>
              <a:rPr lang="zh-CN" altLang="en-US" b="1" dirty="0">
                <a:solidFill>
                  <a:srgbClr val="FFFFFF"/>
                </a:solidFill>
                <a:latin typeface="+mj-ea"/>
                <a:ea typeface="+mj-ea"/>
              </a:rPr>
              <a:t>新能源、芯片制造安全</a:t>
            </a:r>
          </a:p>
        </p:txBody>
      </p:sp>
      <p:sp>
        <p:nvSpPr>
          <p:cNvPr id="16" name="Text Box 37">
            <a:extLst>
              <a:ext uri="{FF2B5EF4-FFF2-40B4-BE49-F238E27FC236}">
                <a16:creationId xmlns:a16="http://schemas.microsoft.com/office/drawing/2014/main" id="{C1CED0B4-4E99-4A3A-8CEB-6C7709290022}"/>
              </a:ext>
            </a:extLst>
          </p:cNvPr>
          <p:cNvSpPr txBox="1">
            <a:spLocks noChangeArrowheads="1"/>
          </p:cNvSpPr>
          <p:nvPr/>
        </p:nvSpPr>
        <p:spPr bwMode="white">
          <a:xfrm>
            <a:off x="7292975" y="2901950"/>
            <a:ext cx="1576388" cy="646331"/>
          </a:xfrm>
          <a:prstGeom prst="rect">
            <a:avLst/>
          </a:prstGeom>
          <a:noFill/>
          <a:ln>
            <a:noFill/>
          </a:ln>
          <a:effectLst/>
        </p:spPr>
        <p:txBody>
          <a:bodyPr>
            <a:spAutoFit/>
          </a:bodyPr>
          <a:lstStyle/>
          <a:p>
            <a:pPr algn="ctr" eaLnBrk="1" hangingPunct="1">
              <a:spcBef>
                <a:spcPct val="50000"/>
              </a:spcBef>
              <a:defRPr/>
            </a:pPr>
            <a:r>
              <a:rPr lang="zh-CN" altLang="en-US" b="1" dirty="0">
                <a:solidFill>
                  <a:srgbClr val="FFFFFF"/>
                </a:solidFill>
                <a:latin typeface="+mj-ea"/>
                <a:ea typeface="+mj-ea"/>
              </a:rPr>
              <a:t>城市生命线 安全</a:t>
            </a:r>
          </a:p>
        </p:txBody>
      </p:sp>
      <p:sp>
        <p:nvSpPr>
          <p:cNvPr id="17" name="Text Box 38">
            <a:extLst>
              <a:ext uri="{FF2B5EF4-FFF2-40B4-BE49-F238E27FC236}">
                <a16:creationId xmlns:a16="http://schemas.microsoft.com/office/drawing/2014/main" id="{9CCAC665-54CB-445F-BCBD-0AA13AE45C13}"/>
              </a:ext>
            </a:extLst>
          </p:cNvPr>
          <p:cNvSpPr txBox="1">
            <a:spLocks noChangeArrowheads="1"/>
          </p:cNvSpPr>
          <p:nvPr/>
        </p:nvSpPr>
        <p:spPr bwMode="white">
          <a:xfrm>
            <a:off x="1111250" y="1817688"/>
            <a:ext cx="1393825" cy="646331"/>
          </a:xfrm>
          <a:prstGeom prst="rect">
            <a:avLst/>
          </a:prstGeom>
          <a:noFill/>
          <a:ln>
            <a:noFill/>
          </a:ln>
          <a:effectLst/>
        </p:spPr>
        <p:txBody>
          <a:bodyPr>
            <a:spAutoFit/>
          </a:bodyPr>
          <a:lstStyle/>
          <a:p>
            <a:pPr algn="ctr" eaLnBrk="1" hangingPunct="1">
              <a:spcBef>
                <a:spcPct val="50000"/>
              </a:spcBef>
              <a:defRPr/>
            </a:pPr>
            <a:r>
              <a:rPr lang="zh-CN" altLang="en-US" b="1" dirty="0">
                <a:solidFill>
                  <a:srgbClr val="FFFFFF"/>
                </a:solidFill>
                <a:latin typeface="+mj-ea"/>
                <a:ea typeface="+mj-ea"/>
              </a:rPr>
              <a:t>地下工程 安全</a:t>
            </a:r>
          </a:p>
        </p:txBody>
      </p:sp>
      <p:sp>
        <p:nvSpPr>
          <p:cNvPr id="18" name="Text Box 39">
            <a:extLst>
              <a:ext uri="{FF2B5EF4-FFF2-40B4-BE49-F238E27FC236}">
                <a16:creationId xmlns:a16="http://schemas.microsoft.com/office/drawing/2014/main" id="{C6EBED69-FB07-4498-B708-EF9D98197C58}"/>
              </a:ext>
            </a:extLst>
          </p:cNvPr>
          <p:cNvSpPr txBox="1">
            <a:spLocks noChangeArrowheads="1"/>
          </p:cNvSpPr>
          <p:nvPr/>
        </p:nvSpPr>
        <p:spPr bwMode="white">
          <a:xfrm>
            <a:off x="1094581" y="2782669"/>
            <a:ext cx="1393825" cy="646331"/>
          </a:xfrm>
          <a:prstGeom prst="rect">
            <a:avLst/>
          </a:prstGeom>
          <a:noFill/>
          <a:ln>
            <a:noFill/>
          </a:ln>
          <a:effectLst/>
        </p:spPr>
        <p:txBody>
          <a:bodyPr>
            <a:spAutoFit/>
          </a:bodyPr>
          <a:lstStyle/>
          <a:p>
            <a:pPr algn="ctr" eaLnBrk="1" hangingPunct="1">
              <a:spcBef>
                <a:spcPct val="50000"/>
              </a:spcBef>
              <a:defRPr/>
            </a:pPr>
            <a:r>
              <a:rPr lang="zh-CN" altLang="en-US" b="1" dirty="0">
                <a:solidFill>
                  <a:srgbClr val="FFFFFF"/>
                </a:solidFill>
                <a:latin typeface="+mj-ea"/>
                <a:ea typeface="+mj-ea"/>
              </a:rPr>
              <a:t>建筑火灾 安全</a:t>
            </a:r>
          </a:p>
        </p:txBody>
      </p:sp>
      <p:sp>
        <p:nvSpPr>
          <p:cNvPr id="20" name="矩形 19">
            <a:extLst>
              <a:ext uri="{FF2B5EF4-FFF2-40B4-BE49-F238E27FC236}">
                <a16:creationId xmlns:a16="http://schemas.microsoft.com/office/drawing/2014/main" id="{542163AB-8B05-45D7-9416-1C835704AF52}"/>
              </a:ext>
            </a:extLst>
          </p:cNvPr>
          <p:cNvSpPr/>
          <p:nvPr/>
        </p:nvSpPr>
        <p:spPr>
          <a:xfrm>
            <a:off x="468313" y="333375"/>
            <a:ext cx="1627369" cy="523220"/>
          </a:xfrm>
          <a:prstGeom prst="rect">
            <a:avLst/>
          </a:prstGeom>
        </p:spPr>
        <p:txBody>
          <a:bodyPr wrap="none">
            <a:spAutoFit/>
          </a:bodyPr>
          <a:lstStyle/>
          <a:p>
            <a:pPr>
              <a:defRPr/>
            </a:pPr>
            <a:r>
              <a:rPr lang="zh-CN" altLang="en-US" sz="2800" b="1" dirty="0">
                <a:solidFill>
                  <a:srgbClr val="00153E"/>
                </a:solidFill>
                <a:latin typeface="+mj-ea"/>
                <a:ea typeface="+mj-ea"/>
              </a:rPr>
              <a:t>专业定位</a:t>
            </a:r>
          </a:p>
        </p:txBody>
      </p:sp>
      <p:sp>
        <p:nvSpPr>
          <p:cNvPr id="22" name="矩形 21">
            <a:extLst>
              <a:ext uri="{FF2B5EF4-FFF2-40B4-BE49-F238E27FC236}">
                <a16:creationId xmlns:a16="http://schemas.microsoft.com/office/drawing/2014/main" id="{A2C04C73-0FC5-4991-8D8A-F17207FFAC00}"/>
              </a:ext>
            </a:extLst>
          </p:cNvPr>
          <p:cNvSpPr/>
          <p:nvPr/>
        </p:nvSpPr>
        <p:spPr>
          <a:xfrm>
            <a:off x="2678431" y="4598125"/>
            <a:ext cx="4531866" cy="707886"/>
          </a:xfrm>
          <a:prstGeom prst="rect">
            <a:avLst/>
          </a:prstGeom>
        </p:spPr>
        <p:txBody>
          <a:bodyPr wrap="square">
            <a:spAutoFit/>
          </a:bodyPr>
          <a:lstStyle/>
          <a:p>
            <a:pPr algn="ctr">
              <a:defRPr/>
            </a:pPr>
            <a:r>
              <a:rPr lang="zh-CN" altLang="en-US" sz="2000" b="1" dirty="0">
                <a:solidFill>
                  <a:schemeClr val="bg1"/>
                </a:solidFill>
                <a:latin typeface="+mj-ea"/>
                <a:ea typeface="+mj-ea"/>
              </a:rPr>
              <a:t>具备安全工程师职业能力和素质主要服务于多学科交叉行业的安全专业人才</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B2C5A69-1189-44A7-94B8-43B6D31F3834}"/>
              </a:ext>
            </a:extLst>
          </p:cNvPr>
          <p:cNvSpPr/>
          <p:nvPr/>
        </p:nvSpPr>
        <p:spPr>
          <a:xfrm>
            <a:off x="468313" y="333375"/>
            <a:ext cx="2348720" cy="523220"/>
          </a:xfrm>
          <a:prstGeom prst="rect">
            <a:avLst/>
          </a:prstGeom>
        </p:spPr>
        <p:txBody>
          <a:bodyPr wrap="none">
            <a:spAutoFit/>
          </a:bodyPr>
          <a:lstStyle/>
          <a:p>
            <a:pPr>
              <a:defRPr/>
            </a:pPr>
            <a:r>
              <a:rPr lang="zh-CN" altLang="en-US" sz="2800" b="1" dirty="0">
                <a:solidFill>
                  <a:srgbClr val="00153E"/>
                </a:solidFill>
                <a:latin typeface="+mj-ea"/>
                <a:ea typeface="+mj-ea"/>
              </a:rPr>
              <a:t>专业特色优势</a:t>
            </a:r>
          </a:p>
        </p:txBody>
      </p:sp>
      <p:sp>
        <p:nvSpPr>
          <p:cNvPr id="43" name="Rectangle 65">
            <a:extLst>
              <a:ext uri="{FF2B5EF4-FFF2-40B4-BE49-F238E27FC236}">
                <a16:creationId xmlns:a16="http://schemas.microsoft.com/office/drawing/2014/main" id="{2A55841C-F781-4C4B-8E25-647F33BC9928}"/>
              </a:ext>
            </a:extLst>
          </p:cNvPr>
          <p:cNvSpPr>
            <a:spLocks noChangeArrowheads="1"/>
          </p:cNvSpPr>
          <p:nvPr/>
        </p:nvSpPr>
        <p:spPr bwMode="auto">
          <a:xfrm>
            <a:off x="323528" y="1268760"/>
            <a:ext cx="8496944" cy="4829848"/>
          </a:xfrm>
          <a:prstGeom prst="rect">
            <a:avLst/>
          </a:prstGeom>
          <a:noFill/>
          <a:ln>
            <a:noFill/>
          </a:ln>
          <a:effectLst/>
        </p:spPr>
        <p:txBody>
          <a:bodyPr wrap="square">
            <a:spAutoFit/>
          </a:bodyPr>
          <a:lstStyle/>
          <a:p>
            <a:pPr marL="637200" indent="-457200" algn="just" eaLnBrk="1" hangingPunct="1">
              <a:lnSpc>
                <a:spcPct val="120000"/>
              </a:lnSpc>
              <a:buSzPct val="70000"/>
              <a:buFont typeface="Wingdings" panose="05000000000000000000" pitchFamily="2" charset="2"/>
              <a:buChar char="u"/>
              <a:defRPr/>
            </a:pPr>
            <a:r>
              <a:rPr lang="zh-CN" altLang="en-US" sz="2600" b="1" dirty="0">
                <a:solidFill>
                  <a:srgbClr val="000000"/>
                </a:solidFill>
                <a:latin typeface="+mj-ea"/>
                <a:ea typeface="+mj-ea"/>
              </a:rPr>
              <a:t>基于安徽省新兴产业的发展趋势和市场需求，</a:t>
            </a:r>
            <a:r>
              <a:rPr lang="zh-CN" altLang="en-US" sz="2600" b="1" dirty="0">
                <a:solidFill>
                  <a:srgbClr val="C00000"/>
                </a:solidFill>
                <a:latin typeface="+mj-ea"/>
                <a:ea typeface="+mj-ea"/>
              </a:rPr>
              <a:t>瞄准安全工程专业发展新方向，开展人才特色培养体系。</a:t>
            </a:r>
            <a:endParaRPr lang="en-US" altLang="zh-CN" sz="2600" b="1" dirty="0">
              <a:solidFill>
                <a:srgbClr val="C00000"/>
              </a:solidFill>
              <a:latin typeface="+mj-ea"/>
              <a:ea typeface="+mj-ea"/>
            </a:endParaRPr>
          </a:p>
          <a:p>
            <a:pPr marL="637200" indent="-457200" algn="just" eaLnBrk="1" hangingPunct="1">
              <a:lnSpc>
                <a:spcPct val="120000"/>
              </a:lnSpc>
              <a:buSzPct val="70000"/>
              <a:buFont typeface="Wingdings" panose="05000000000000000000" pitchFamily="2" charset="2"/>
              <a:buChar char="u"/>
              <a:defRPr/>
            </a:pPr>
            <a:r>
              <a:rPr lang="zh-CN" altLang="en-US" sz="2600" b="1" dirty="0">
                <a:solidFill>
                  <a:srgbClr val="000000"/>
                </a:solidFill>
                <a:latin typeface="+mj-ea"/>
                <a:ea typeface="+mj-ea"/>
              </a:rPr>
              <a:t>人才培养从土木工程施工安全、地下工程安全</a:t>
            </a:r>
            <a:r>
              <a:rPr lang="zh-CN" altLang="en-US" sz="2600" b="1" dirty="0">
                <a:solidFill>
                  <a:srgbClr val="C00000"/>
                </a:solidFill>
                <a:latin typeface="+mj-ea"/>
                <a:ea typeface="+mj-ea"/>
              </a:rPr>
              <a:t>聚焦工业安全、城市安全。</a:t>
            </a:r>
            <a:endParaRPr lang="en-US" altLang="zh-CN" sz="2600" b="1" dirty="0">
              <a:solidFill>
                <a:srgbClr val="C00000"/>
              </a:solidFill>
              <a:latin typeface="+mj-ea"/>
              <a:ea typeface="+mj-ea"/>
            </a:endParaRPr>
          </a:p>
          <a:p>
            <a:pPr marL="637200" indent="-457200" algn="just" eaLnBrk="1" hangingPunct="1">
              <a:lnSpc>
                <a:spcPct val="120000"/>
              </a:lnSpc>
              <a:buSzPct val="70000"/>
              <a:buFont typeface="Wingdings" panose="05000000000000000000" pitchFamily="2" charset="2"/>
              <a:buChar char="u"/>
              <a:defRPr/>
            </a:pPr>
            <a:r>
              <a:rPr lang="zh-CN" altLang="en-US" sz="2600" b="1" dirty="0">
                <a:solidFill>
                  <a:srgbClr val="000000"/>
                </a:solidFill>
                <a:latin typeface="+mj-ea"/>
                <a:ea typeface="+mj-ea"/>
              </a:rPr>
              <a:t>为新能源汽车制造、芯片集成电路制造企业从施工建设、设备安装、生产制造及使用维保的</a:t>
            </a:r>
            <a:r>
              <a:rPr lang="zh-CN" altLang="en-US" sz="2600" b="1" dirty="0">
                <a:solidFill>
                  <a:srgbClr val="C00000"/>
                </a:solidFill>
                <a:latin typeface="+mj-ea"/>
                <a:ea typeface="+mj-ea"/>
              </a:rPr>
              <a:t>全生命周期提供安全管理人才支持。</a:t>
            </a:r>
            <a:endParaRPr lang="en-US" altLang="zh-CN" sz="2600" b="1" dirty="0">
              <a:solidFill>
                <a:srgbClr val="C00000"/>
              </a:solidFill>
              <a:latin typeface="+mj-ea"/>
              <a:ea typeface="+mj-ea"/>
            </a:endParaRPr>
          </a:p>
          <a:p>
            <a:pPr marL="637200" indent="-457200" algn="just" eaLnBrk="1" hangingPunct="1">
              <a:lnSpc>
                <a:spcPct val="120000"/>
              </a:lnSpc>
              <a:buSzPct val="70000"/>
              <a:buFont typeface="Wingdings" panose="05000000000000000000" pitchFamily="2" charset="2"/>
              <a:buChar char="u"/>
              <a:defRPr/>
            </a:pPr>
            <a:r>
              <a:rPr lang="zh-CN" altLang="en-US" sz="2600" b="1" dirty="0">
                <a:solidFill>
                  <a:srgbClr val="000000"/>
                </a:solidFill>
                <a:latin typeface="+mj-ea"/>
                <a:ea typeface="+mj-ea"/>
              </a:rPr>
              <a:t>开展省内城市体检，联合清华大学合肥公共安全研究院，开展桥梁检测及燃气安全检测，为省内</a:t>
            </a:r>
            <a:r>
              <a:rPr lang="zh-CN" altLang="en-US" sz="2600" b="1" dirty="0">
                <a:solidFill>
                  <a:srgbClr val="C00000"/>
                </a:solidFill>
                <a:latin typeface="+mj-ea"/>
                <a:ea typeface="+mj-ea"/>
              </a:rPr>
              <a:t>城市生命线安全运营提供人才支持。</a:t>
            </a:r>
            <a:endParaRPr lang="en-US" altLang="zh-CN" sz="2500" b="1" dirty="0">
              <a:solidFill>
                <a:srgbClr val="C00000"/>
              </a:solidFill>
              <a:latin typeface="+mj-ea"/>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383488-7B7D-4691-8B0A-0C8A80DC9679}"/>
              </a:ext>
            </a:extLst>
          </p:cNvPr>
          <p:cNvSpPr/>
          <p:nvPr/>
        </p:nvSpPr>
        <p:spPr>
          <a:xfrm>
            <a:off x="512763" y="354013"/>
            <a:ext cx="2348720" cy="523220"/>
          </a:xfrm>
          <a:prstGeom prst="rect">
            <a:avLst/>
          </a:prstGeom>
        </p:spPr>
        <p:txBody>
          <a:bodyPr wrap="none">
            <a:spAutoFit/>
          </a:bodyPr>
          <a:lstStyle/>
          <a:p>
            <a:pPr>
              <a:defRPr/>
            </a:pPr>
            <a:r>
              <a:rPr lang="zh-CN" altLang="en-US" sz="2800" b="1" dirty="0">
                <a:solidFill>
                  <a:srgbClr val="001642"/>
                </a:solidFill>
                <a:latin typeface="+mj-ea"/>
                <a:ea typeface="+mj-ea"/>
              </a:rPr>
              <a:t>专业实践平台</a:t>
            </a:r>
          </a:p>
        </p:txBody>
      </p:sp>
      <p:sp>
        <p:nvSpPr>
          <p:cNvPr id="49156" name="Rectangle 1">
            <a:extLst>
              <a:ext uri="{FF2B5EF4-FFF2-40B4-BE49-F238E27FC236}">
                <a16:creationId xmlns:a16="http://schemas.microsoft.com/office/drawing/2014/main" id="{C33FB9DC-C559-40F0-A754-6C78853F449B}"/>
              </a:ext>
            </a:extLst>
          </p:cNvPr>
          <p:cNvSpPr>
            <a:spLocks noChangeArrowheads="1"/>
          </p:cNvSpPr>
          <p:nvPr/>
        </p:nvSpPr>
        <p:spPr bwMode="auto">
          <a:xfrm>
            <a:off x="566738"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br>
              <a:rPr lang="zh-CN" altLang="zh-CN"/>
            </a:br>
            <a:br>
              <a:rPr lang="zh-CN" altLang="zh-CN"/>
            </a:br>
            <a:endParaRPr lang="zh-CN" altLang="zh-CN"/>
          </a:p>
        </p:txBody>
      </p:sp>
      <p:graphicFrame>
        <p:nvGraphicFramePr>
          <p:cNvPr id="11" name="表格 10">
            <a:extLst>
              <a:ext uri="{FF2B5EF4-FFF2-40B4-BE49-F238E27FC236}">
                <a16:creationId xmlns:a16="http://schemas.microsoft.com/office/drawing/2014/main" id="{DE6C712D-6D3F-4BAA-9754-8916D20CB922}"/>
              </a:ext>
            </a:extLst>
          </p:cNvPr>
          <p:cNvGraphicFramePr/>
          <p:nvPr>
            <p:extLst>
              <p:ext uri="{D42A27DB-BD31-4B8C-83A1-F6EECF244321}">
                <p14:modId xmlns:p14="http://schemas.microsoft.com/office/powerpoint/2010/main" val="4165859215"/>
              </p:ext>
            </p:extLst>
          </p:nvPr>
        </p:nvGraphicFramePr>
        <p:xfrm>
          <a:off x="512763" y="1628800"/>
          <a:ext cx="5568636" cy="3131487"/>
        </p:xfrm>
        <a:graphic>
          <a:graphicData uri="http://schemas.openxmlformats.org/drawingml/2006/table">
            <a:tbl>
              <a:tblPr firstRow="1" bandRow="1"/>
              <a:tblGrid>
                <a:gridCol w="1621248">
                  <a:extLst>
                    <a:ext uri="{9D8B030D-6E8A-4147-A177-3AD203B41FA5}">
                      <a16:colId xmlns:a16="http://schemas.microsoft.com/office/drawing/2014/main" val="20000"/>
                    </a:ext>
                  </a:extLst>
                </a:gridCol>
                <a:gridCol w="2326139">
                  <a:extLst>
                    <a:ext uri="{9D8B030D-6E8A-4147-A177-3AD203B41FA5}">
                      <a16:colId xmlns:a16="http://schemas.microsoft.com/office/drawing/2014/main" val="20001"/>
                    </a:ext>
                  </a:extLst>
                </a:gridCol>
                <a:gridCol w="1621249">
                  <a:extLst>
                    <a:ext uri="{9D8B030D-6E8A-4147-A177-3AD203B41FA5}">
                      <a16:colId xmlns:a16="http://schemas.microsoft.com/office/drawing/2014/main" val="20002"/>
                    </a:ext>
                  </a:extLst>
                </a:gridCol>
              </a:tblGrid>
              <a:tr h="385967">
                <a:tc>
                  <a:txBody>
                    <a:bodyPr/>
                    <a:lstStyle/>
                    <a:p>
                      <a:r>
                        <a:rPr lang="zh-CN" altLang="en-US" sz="2000" b="1" i="0" dirty="0">
                          <a:solidFill>
                            <a:schemeClr val="bg1"/>
                          </a:solidFill>
                          <a:effectLst/>
                          <a:latin typeface="SimSun" panose="02010600030101010101" pitchFamily="2" charset="-122"/>
                          <a:ea typeface="SimSun" panose="02010600030101010101" pitchFamily="2" charset="-122"/>
                        </a:rPr>
                        <a:t>类别 </a:t>
                      </a:r>
                      <a:endParaRPr lang="zh-CN" altLang="en-US" sz="2000" b="1" dirty="0">
                        <a:solidFill>
                          <a:schemeClr val="bg1"/>
                        </a:solidFill>
                        <a:effectLst/>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lnT>
                    <a:lnB w="6350" cap="flat" cmpd="sng" algn="ctr">
                      <a:solidFill>
                        <a:srgbClr val="494B4D"/>
                      </a:solidFill>
                      <a:prstDash val="solid"/>
                      <a:miter lim="800000"/>
                    </a:lnB>
                    <a:lnTlToBr w="12700" cmpd="sng">
                      <a:noFill/>
                      <a:prstDash val="solid"/>
                    </a:lnTlToBr>
                    <a:lnBlToTr w="12700" cmpd="sng">
                      <a:noFill/>
                      <a:prstDash val="solid"/>
                    </a:lnBlToTr>
                    <a:solidFill>
                      <a:srgbClr val="2F5597"/>
                    </a:solidFill>
                  </a:tcPr>
                </a:tc>
                <a:tc>
                  <a:txBody>
                    <a:bodyPr/>
                    <a:lstStyle/>
                    <a:p>
                      <a:r>
                        <a:rPr lang="zh-CN" altLang="en-US" sz="2000" b="1" i="0" dirty="0">
                          <a:solidFill>
                            <a:schemeClr val="bg1"/>
                          </a:solidFill>
                          <a:effectLst/>
                          <a:latin typeface="SimSun" panose="02010600030101010101" pitchFamily="2" charset="-122"/>
                          <a:ea typeface="SimSun" panose="02010600030101010101" pitchFamily="2" charset="-122"/>
                        </a:rPr>
                        <a:t>名称 </a:t>
                      </a:r>
                      <a:endParaRPr lang="zh-CN" altLang="en-US" sz="2000" b="1" dirty="0">
                        <a:solidFill>
                          <a:schemeClr val="bg1"/>
                        </a:solidFill>
                        <a:effectLst/>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solidFill>
                      <a:srgbClr val="2F5597"/>
                    </a:solidFill>
                  </a:tcPr>
                </a:tc>
                <a:tc>
                  <a:txBody>
                    <a:bodyPr/>
                    <a:lstStyle/>
                    <a:p>
                      <a:r>
                        <a:rPr lang="zh-CN" altLang="en-US" sz="2000" b="1" i="0" dirty="0">
                          <a:solidFill>
                            <a:schemeClr val="bg1"/>
                          </a:solidFill>
                          <a:effectLst/>
                          <a:latin typeface="SimSun" panose="02010600030101010101" pitchFamily="2" charset="-122"/>
                          <a:ea typeface="SimSun" panose="02010600030101010101" pitchFamily="2" charset="-122"/>
                        </a:rPr>
                        <a:t>批准部门 </a:t>
                      </a:r>
                      <a:endParaRPr lang="zh-CN" altLang="en-US" sz="2000" b="1" dirty="0">
                        <a:solidFill>
                          <a:schemeClr val="bg1"/>
                        </a:solidFill>
                        <a:effectLst/>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lnR>
                    <a:lnT w="6350" cap="flat" cmpd="sng" algn="ctr">
                      <a:solidFill>
                        <a:srgbClr val="494B4D"/>
                      </a:solidFill>
                      <a:prstDash val="solid"/>
                      <a:miter lim="800000"/>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solidFill>
                      <a:srgbClr val="2F5597"/>
                    </a:solidFill>
                  </a:tcPr>
                </a:tc>
                <a:extLst>
                  <a:ext uri="{0D108BD9-81ED-4DB2-BD59-A6C34878D82A}">
                    <a16:rowId xmlns:a16="http://schemas.microsoft.com/office/drawing/2014/main" val="10000"/>
                  </a:ext>
                </a:extLst>
              </a:tr>
              <a:tr h="808019">
                <a:tc>
                  <a:txBody>
                    <a:bodyPr/>
                    <a:lstStyle/>
                    <a:p>
                      <a:r>
                        <a:rPr lang="zh-CN" altLang="en-US" sz="1600" b="1" i="0">
                          <a:solidFill>
                            <a:srgbClr val="000000"/>
                          </a:solidFill>
                          <a:effectLst/>
                          <a:latin typeface="+mj-ea"/>
                          <a:ea typeface="+mj-ea"/>
                        </a:rPr>
                        <a:t>国家工程实验室 </a:t>
                      </a:r>
                      <a:endParaRPr lang="zh-CN" altLang="en-US" sz="1600" b="1">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lnT>
                    <a:lnB w="6350" cap="flat" cmpd="sng" algn="ctr">
                      <a:solidFill>
                        <a:srgbClr val="494B4D"/>
                      </a:solidFill>
                      <a:prstDash val="solid"/>
                      <a:miter lim="800000"/>
                    </a:lnB>
                    <a:lnTlToBr w="12700" cmpd="sng">
                      <a:noFill/>
                      <a:prstDash val="solid"/>
                    </a:lnTlToBr>
                    <a:lnBlToTr w="12700" cmpd="sng">
                      <a:noFill/>
                      <a:prstDash val="solid"/>
                    </a:lnBlToTr>
                    <a:noFill/>
                  </a:tcPr>
                </a:tc>
                <a:tc>
                  <a:txBody>
                    <a:bodyPr/>
                    <a:lstStyle/>
                    <a:p>
                      <a:r>
                        <a:rPr lang="zh-CN" altLang="en-US" sz="1600" b="1" i="0" dirty="0">
                          <a:solidFill>
                            <a:srgbClr val="000000"/>
                          </a:solidFill>
                          <a:effectLst/>
                          <a:latin typeface="+mj-ea"/>
                          <a:ea typeface="+mj-ea"/>
                        </a:rPr>
                        <a:t>建筑健康监测与灾害预防技术国家地方联合工程实验室</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r>
                        <a:rPr lang="zh-CN" altLang="en-US" sz="1600" b="1" i="0">
                          <a:solidFill>
                            <a:srgbClr val="000000"/>
                          </a:solidFill>
                          <a:effectLst/>
                          <a:latin typeface="+mj-ea"/>
                          <a:ea typeface="+mj-ea"/>
                        </a:rPr>
                        <a:t>国家发展和改</a:t>
                      </a:r>
                      <a:br>
                        <a:rPr lang="zh-CN" altLang="en-US" sz="1600" b="1" i="0">
                          <a:solidFill>
                            <a:srgbClr val="000000"/>
                          </a:solidFill>
                          <a:effectLst/>
                          <a:latin typeface="+mj-ea"/>
                          <a:ea typeface="+mj-ea"/>
                        </a:rPr>
                      </a:br>
                      <a:r>
                        <a:rPr lang="zh-CN" altLang="en-US" sz="1600" b="1" i="0">
                          <a:solidFill>
                            <a:srgbClr val="000000"/>
                          </a:solidFill>
                          <a:effectLst/>
                          <a:latin typeface="+mj-ea"/>
                          <a:ea typeface="+mj-ea"/>
                        </a:rPr>
                        <a:t>革委员会 </a:t>
                      </a:r>
                      <a:endParaRPr lang="zh-CN" altLang="en-US" sz="1600" b="1">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4273">
                <a:tc>
                  <a:txBody>
                    <a:bodyPr/>
                    <a:lstStyle/>
                    <a:p>
                      <a:r>
                        <a:rPr lang="zh-CN" altLang="en-US" sz="1600" b="1" i="0">
                          <a:solidFill>
                            <a:srgbClr val="000000"/>
                          </a:solidFill>
                          <a:effectLst/>
                          <a:latin typeface="+mj-ea"/>
                          <a:ea typeface="+mj-ea"/>
                        </a:rPr>
                        <a:t>省级重点实验室 </a:t>
                      </a:r>
                      <a:endParaRPr lang="zh-CN" altLang="en-US" sz="1600" b="1">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lnT>
                    <a:lnB w="6350" cap="flat" cmpd="sng" algn="ctr">
                      <a:solidFill>
                        <a:srgbClr val="494B4D"/>
                      </a:solid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r>
                        <a:rPr lang="zh-CN" altLang="en-US" sz="1600" b="1" i="0" dirty="0">
                          <a:solidFill>
                            <a:srgbClr val="000000"/>
                          </a:solidFill>
                          <a:effectLst/>
                          <a:latin typeface="+mj-ea"/>
                          <a:ea typeface="+mj-ea"/>
                        </a:rPr>
                        <a:t>安徽省建筑结构与地下工程省级重点实验室 </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zh-CN" altLang="en-US" sz="1600" b="1" i="0" dirty="0">
                          <a:solidFill>
                            <a:srgbClr val="000000"/>
                          </a:solidFill>
                          <a:effectLst/>
                          <a:latin typeface="+mj-ea"/>
                          <a:ea typeface="+mj-ea"/>
                        </a:rPr>
                        <a:t>安徽省科技厅 </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564273">
                <a:tc>
                  <a:txBody>
                    <a:bodyPr/>
                    <a:lstStyle/>
                    <a:p>
                      <a:r>
                        <a:rPr lang="zh-CN" altLang="en-US" sz="1600" b="1" i="0" dirty="0">
                          <a:solidFill>
                            <a:srgbClr val="000000"/>
                          </a:solidFill>
                          <a:effectLst/>
                          <a:latin typeface="+mj-ea"/>
                          <a:ea typeface="+mj-ea"/>
                        </a:rPr>
                        <a:t>省级工程技术研究中心</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lnT>
                    <a:lnB w="6350" cap="flat" cmpd="sng" algn="ctr">
                      <a:solidFill>
                        <a:srgbClr val="494B4D"/>
                      </a:solidFill>
                      <a:prstDash val="solid"/>
                      <a:miter lim="800000"/>
                    </a:lnB>
                    <a:lnTlToBr w="12700" cmpd="sng">
                      <a:noFill/>
                      <a:prstDash val="solid"/>
                    </a:lnTlToBr>
                    <a:lnBlToTr w="12700" cmpd="sng">
                      <a:noFill/>
                      <a:prstDash val="solid"/>
                    </a:lnBlToTr>
                    <a:noFill/>
                  </a:tcPr>
                </a:tc>
                <a:tc>
                  <a:txBody>
                    <a:bodyPr/>
                    <a:lstStyle/>
                    <a:p>
                      <a:r>
                        <a:rPr lang="zh-CN" altLang="en-US" sz="1600" b="1" i="0" dirty="0">
                          <a:solidFill>
                            <a:srgbClr val="000000"/>
                          </a:solidFill>
                          <a:effectLst/>
                          <a:latin typeface="+mj-ea"/>
                          <a:ea typeface="+mj-ea"/>
                        </a:rPr>
                        <a:t>安徽省城市建设和地下空间工程技术研究中心 </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r>
                        <a:rPr lang="zh-CN" altLang="en-US" sz="1600" b="1" i="0" dirty="0">
                          <a:solidFill>
                            <a:srgbClr val="000000"/>
                          </a:solidFill>
                          <a:effectLst/>
                          <a:latin typeface="+mj-ea"/>
                          <a:ea typeface="+mj-ea"/>
                        </a:rPr>
                        <a:t>安徽省住建厅 </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08019">
                <a:tc>
                  <a:txBody>
                    <a:bodyPr/>
                    <a:lstStyle/>
                    <a:p>
                      <a:r>
                        <a:rPr lang="zh-CN" altLang="en-US" sz="1600" b="1" i="0" dirty="0">
                          <a:solidFill>
                            <a:srgbClr val="000000"/>
                          </a:solidFill>
                          <a:effectLst/>
                          <a:latin typeface="+mj-ea"/>
                          <a:ea typeface="+mj-ea"/>
                        </a:rPr>
                        <a:t>国家大学生校外实践教育基地</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zh-CN" altLang="en-US" sz="1600" b="1" i="0" dirty="0">
                          <a:solidFill>
                            <a:srgbClr val="000000"/>
                          </a:solidFill>
                          <a:effectLst/>
                          <a:latin typeface="+mj-ea"/>
                          <a:ea typeface="+mj-ea"/>
                        </a:rPr>
                        <a:t>安徽建筑大学</a:t>
                      </a:r>
                      <a:r>
                        <a:rPr lang="en-US" altLang="zh-CN" sz="1600" b="1" i="0" dirty="0">
                          <a:solidFill>
                            <a:srgbClr val="000000"/>
                          </a:solidFill>
                          <a:effectLst/>
                          <a:latin typeface="+mj-ea"/>
                          <a:ea typeface="+mj-ea"/>
                        </a:rPr>
                        <a:t>-</a:t>
                      </a:r>
                      <a:r>
                        <a:rPr lang="zh-CN" altLang="en-US" sz="1600" b="1" i="0" dirty="0">
                          <a:solidFill>
                            <a:srgbClr val="000000"/>
                          </a:solidFill>
                          <a:effectLst/>
                          <a:latin typeface="+mj-ea"/>
                          <a:ea typeface="+mj-ea"/>
                        </a:rPr>
                        <a:t>中国十七冶建设集团有限公司工程实践教育中心 </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headEnd type="none" w="med" len="med"/>
                      <a:tailEnd type="none" w="med" len="med"/>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zh-CN" altLang="en-US" sz="1600" b="1" i="0" dirty="0">
                          <a:solidFill>
                            <a:srgbClr val="000000"/>
                          </a:solidFill>
                          <a:effectLst/>
                          <a:latin typeface="+mj-ea"/>
                          <a:ea typeface="+mj-ea"/>
                        </a:rPr>
                        <a:t>教育部 </a:t>
                      </a:r>
                      <a:endParaRPr lang="zh-CN" altLang="en-US" sz="1600" b="1" dirty="0">
                        <a:effectLst/>
                        <a:latin typeface="+mj-ea"/>
                        <a:ea typeface="+mj-ea"/>
                      </a:endParaRPr>
                    </a:p>
                  </a:txBody>
                  <a:tcPr marL="76802" marR="76802" marT="38390" marB="38390" anchor="ctr">
                    <a:lnL w="6350" cap="flat" cmpd="sng" algn="ctr">
                      <a:solidFill>
                        <a:srgbClr val="494B4D"/>
                      </a:solidFill>
                      <a:prstDash val="solid"/>
                      <a:miter lim="800000"/>
                    </a:lnL>
                    <a:lnR w="6350" cap="flat" cmpd="sng" algn="ctr">
                      <a:solidFill>
                        <a:srgbClr val="494B4D"/>
                      </a:solidFill>
                      <a:prstDash val="solid"/>
                      <a:miter lim="800000"/>
                    </a:lnR>
                    <a:lnT w="6350" cap="flat" cmpd="sng" algn="ctr">
                      <a:solidFill>
                        <a:srgbClr val="494B4D"/>
                      </a:solidFill>
                      <a:prstDash val="solid"/>
                      <a:miter lim="800000"/>
                      <a:headEnd type="none" w="med" len="med"/>
                      <a:tailEnd type="none" w="med" len="med"/>
                    </a:lnT>
                    <a:lnB w="6350" cap="flat" cmpd="sng" algn="ctr">
                      <a:solidFill>
                        <a:srgbClr val="494B4D"/>
                      </a:solidFill>
                      <a:prstDash val="solid"/>
                      <a:miter lim="800000"/>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pic>
        <p:nvPicPr>
          <p:cNvPr id="12" name="图片 5">
            <a:extLst>
              <a:ext uri="{FF2B5EF4-FFF2-40B4-BE49-F238E27FC236}">
                <a16:creationId xmlns:a16="http://schemas.microsoft.com/office/drawing/2014/main" id="{47E53CD5-AC8B-48C8-8E63-B2431CF3C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543" y="1397001"/>
            <a:ext cx="289242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a:extLst>
              <a:ext uri="{FF2B5EF4-FFF2-40B4-BE49-F238E27FC236}">
                <a16:creationId xmlns:a16="http://schemas.microsoft.com/office/drawing/2014/main" id="{4A830BFA-555A-4E67-8505-FB4036F4B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543" y="4214813"/>
            <a:ext cx="29178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922ED8C-C287-4B16-B8F6-C0C634C36130}"/>
              </a:ext>
            </a:extLst>
          </p:cNvPr>
          <p:cNvSpPr/>
          <p:nvPr/>
        </p:nvSpPr>
        <p:spPr>
          <a:xfrm>
            <a:off x="539750" y="366713"/>
            <a:ext cx="2348720" cy="523220"/>
          </a:xfrm>
          <a:prstGeom prst="rect">
            <a:avLst/>
          </a:prstGeom>
        </p:spPr>
        <p:txBody>
          <a:bodyPr wrap="none">
            <a:spAutoFit/>
          </a:bodyPr>
          <a:lstStyle/>
          <a:p>
            <a:pPr>
              <a:defRPr/>
            </a:pPr>
            <a:r>
              <a:rPr lang="zh-CN" altLang="en-US" sz="2800" b="1" dirty="0">
                <a:solidFill>
                  <a:srgbClr val="001642"/>
                </a:solidFill>
                <a:latin typeface="+mj-ea"/>
                <a:ea typeface="+mj-ea"/>
              </a:rPr>
              <a:t>人才培养质量</a:t>
            </a:r>
          </a:p>
        </p:txBody>
      </p:sp>
      <p:grpSp>
        <p:nvGrpSpPr>
          <p:cNvPr id="3" name="组合 5">
            <a:extLst>
              <a:ext uri="{FF2B5EF4-FFF2-40B4-BE49-F238E27FC236}">
                <a16:creationId xmlns:a16="http://schemas.microsoft.com/office/drawing/2014/main" id="{09C1314E-E50D-422C-BDD4-AD9AD2519901}"/>
              </a:ext>
            </a:extLst>
          </p:cNvPr>
          <p:cNvGrpSpPr/>
          <p:nvPr>
            <p:custDataLst>
              <p:tags r:id="rId1"/>
            </p:custDataLst>
          </p:nvPr>
        </p:nvGrpSpPr>
        <p:grpSpPr>
          <a:xfrm>
            <a:off x="581787" y="1362620"/>
            <a:ext cx="2373865" cy="2264160"/>
            <a:chOff x="1793777" y="1792225"/>
            <a:chExt cx="2424006" cy="2846225"/>
          </a:xfrm>
          <a:effectLst>
            <a:outerShdw blurRad="50800" dist="38100" algn="l" rotWithShape="0">
              <a:prstClr val="black">
                <a:alpha val="40000"/>
              </a:prstClr>
            </a:outerShdw>
          </a:effectLst>
        </p:grpSpPr>
        <p:sp>
          <p:nvSpPr>
            <p:cNvPr id="4" name="任意多边形 7">
              <a:extLst>
                <a:ext uri="{FF2B5EF4-FFF2-40B4-BE49-F238E27FC236}">
                  <a16:creationId xmlns:a16="http://schemas.microsoft.com/office/drawing/2014/main" id="{0AE8121D-E60D-4538-96A5-D4754E4F96C6}"/>
                </a:ext>
              </a:extLst>
            </p:cNvPr>
            <p:cNvSpPr/>
            <p:nvPr/>
          </p:nvSpPr>
          <p:spPr>
            <a:xfrm>
              <a:off x="1793777" y="2623430"/>
              <a:ext cx="2424006" cy="2015020"/>
            </a:xfrm>
            <a:custGeom>
              <a:avLst/>
              <a:gdLst>
                <a:gd name="connsiteX0" fmla="*/ 0 w 1193800"/>
                <a:gd name="connsiteY0" fmla="*/ 0 h 1778000"/>
                <a:gd name="connsiteX1" fmla="*/ 158750 w 1193800"/>
                <a:gd name="connsiteY1" fmla="*/ 0 h 1778000"/>
                <a:gd name="connsiteX2" fmla="*/ 596900 w 1193800"/>
                <a:gd name="connsiteY2" fmla="*/ 438150 h 1778000"/>
                <a:gd name="connsiteX3" fmla="*/ 1035050 w 1193800"/>
                <a:gd name="connsiteY3" fmla="*/ 0 h 1778000"/>
                <a:gd name="connsiteX4" fmla="*/ 1193800 w 1193800"/>
                <a:gd name="connsiteY4" fmla="*/ 0 h 1778000"/>
                <a:gd name="connsiteX5" fmla="*/ 1193800 w 1193800"/>
                <a:gd name="connsiteY5" fmla="*/ 1778000 h 1778000"/>
                <a:gd name="connsiteX6" fmla="*/ 0 w 1193800"/>
                <a:gd name="connsiteY6" fmla="*/ 17780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800" h="1778000">
                  <a:moveTo>
                    <a:pt x="0" y="0"/>
                  </a:moveTo>
                  <a:lnTo>
                    <a:pt x="158750" y="0"/>
                  </a:lnTo>
                  <a:cubicBezTo>
                    <a:pt x="158750" y="241984"/>
                    <a:pt x="354916" y="438150"/>
                    <a:pt x="596900" y="438150"/>
                  </a:cubicBezTo>
                  <a:cubicBezTo>
                    <a:pt x="838884" y="438150"/>
                    <a:pt x="1035050" y="241984"/>
                    <a:pt x="1035050" y="0"/>
                  </a:cubicBezTo>
                  <a:lnTo>
                    <a:pt x="1193800" y="0"/>
                  </a:lnTo>
                  <a:lnTo>
                    <a:pt x="1193800" y="1778000"/>
                  </a:lnTo>
                  <a:lnTo>
                    <a:pt x="0" y="1778000"/>
                  </a:lnTo>
                  <a:close/>
                </a:path>
              </a:pathLst>
            </a:custGeom>
            <a:solidFill>
              <a:srgbClr val="E9A29B"/>
            </a:solidFill>
            <a:ln>
              <a:noFill/>
            </a:ln>
            <a:effectLst>
              <a:outerShdw blurRad="50800" dist="12700" dir="16200000" rotWithShape="0">
                <a:prstClr val="black">
                  <a:alpha val="40000"/>
                </a:prstClr>
              </a:outerShdw>
            </a:effectLst>
          </p:spPr>
          <p:style>
            <a:lnRef idx="2">
              <a:srgbClr val="01C8DD">
                <a:shade val="50000"/>
              </a:srgbClr>
            </a:lnRef>
            <a:fillRef idx="1">
              <a:srgbClr val="01C8DD"/>
            </a:fillRef>
            <a:effectRef idx="0">
              <a:srgbClr val="01C8DD"/>
            </a:effectRef>
            <a:fontRef idx="minor">
              <a:srgbClr val="FFFFFF"/>
            </a:fontRef>
          </p:style>
          <p:txBody>
            <a:bodyPr lIns="27000" tIns="351000" rIns="27000" anchor="ctr">
              <a:normAutofit/>
            </a:bodyPr>
            <a:lstStyle/>
            <a:p>
              <a:pPr marL="171450" indent="-171450">
                <a:lnSpc>
                  <a:spcPct val="150000"/>
                </a:lnSpc>
                <a:spcBef>
                  <a:spcPts val="0"/>
                </a:spcBef>
                <a:spcAft>
                  <a:spcPts val="0"/>
                </a:spcAft>
                <a:buFont typeface="Arial" panose="020B0604020202020204" pitchFamily="34" charset="0"/>
                <a:buChar char="•"/>
                <a:defRPr/>
              </a:pPr>
              <a:r>
                <a:rPr lang="zh-CN" altLang="en-US" b="1" dirty="0">
                  <a:solidFill>
                    <a:schemeClr val="tx1"/>
                  </a:solidFill>
                  <a:latin typeface="+mj-ea"/>
                  <a:ea typeface="+mj-ea"/>
                  <a:cs typeface="微软雅黑" panose="020B0503020204020204" charset="-122"/>
                  <a:sym typeface="Arial" panose="020B0604020202020204" pitchFamily="34" charset="0"/>
                </a:rPr>
                <a:t>最低录取分数高</a:t>
              </a:r>
              <a:endParaRPr lang="en-US" altLang="zh-CN" b="1" dirty="0">
                <a:solidFill>
                  <a:schemeClr val="tx1"/>
                </a:solidFill>
                <a:latin typeface="+mj-ea"/>
                <a:ea typeface="+mj-ea"/>
                <a:cs typeface="微软雅黑" panose="020B0503020204020204" charset="-122"/>
                <a:sym typeface="Arial" panose="020B0604020202020204" pitchFamily="34" charset="0"/>
              </a:endParaRPr>
            </a:p>
            <a:p>
              <a:pPr marL="171450" indent="-171450">
                <a:lnSpc>
                  <a:spcPct val="150000"/>
                </a:lnSpc>
                <a:spcBef>
                  <a:spcPts val="0"/>
                </a:spcBef>
                <a:spcAft>
                  <a:spcPts val="0"/>
                </a:spcAft>
                <a:buFont typeface="Arial" panose="020B0604020202020204" pitchFamily="34" charset="0"/>
                <a:buChar char="•"/>
                <a:defRPr/>
              </a:pPr>
              <a:r>
                <a:rPr lang="zh-CN" altLang="en-US" b="1" dirty="0">
                  <a:solidFill>
                    <a:schemeClr val="tx1"/>
                  </a:solidFill>
                  <a:latin typeface="+mj-ea"/>
                  <a:ea typeface="+mj-ea"/>
                  <a:cs typeface="微软雅黑" panose="020B0503020204020204" charset="-122"/>
                  <a:sym typeface="Arial" panose="020B0604020202020204" pitchFamily="34" charset="0"/>
                </a:rPr>
                <a:t>生源质量好</a:t>
              </a:r>
              <a:endParaRPr lang="zh-CN" altLang="pt-BR" b="1" dirty="0">
                <a:solidFill>
                  <a:schemeClr val="tx1"/>
                </a:solidFill>
                <a:latin typeface="+mj-ea"/>
                <a:ea typeface="+mj-ea"/>
                <a:cs typeface="微软雅黑" panose="020B0503020204020204" charset="-122"/>
                <a:sym typeface="Arial" panose="020B0604020202020204" pitchFamily="34" charset="0"/>
              </a:endParaRPr>
            </a:p>
          </p:txBody>
        </p:sp>
        <p:sp>
          <p:nvSpPr>
            <p:cNvPr id="5" name="椭圆 4">
              <a:extLst>
                <a:ext uri="{FF2B5EF4-FFF2-40B4-BE49-F238E27FC236}">
                  <a16:creationId xmlns:a16="http://schemas.microsoft.com/office/drawing/2014/main" id="{4406A0FE-0217-46CF-9F39-A330859699A2}"/>
                </a:ext>
              </a:extLst>
            </p:cNvPr>
            <p:cNvSpPr/>
            <p:nvPr/>
          </p:nvSpPr>
          <p:spPr>
            <a:xfrm>
              <a:off x="2229811" y="1792225"/>
              <a:ext cx="1554480" cy="1151466"/>
            </a:xfrm>
            <a:prstGeom prst="ellipse">
              <a:avLst/>
            </a:prstGeom>
            <a:solidFill>
              <a:srgbClr val="FFFFFF">
                <a:lumMod val="95000"/>
              </a:srgbClr>
            </a:solidFill>
            <a:ln>
              <a:noFill/>
            </a:ln>
            <a:effectLst>
              <a:outerShdw blurRad="50800" dist="12700" dir="5400000" algn="t" rotWithShape="0">
                <a:prstClr val="black">
                  <a:alpha val="40000"/>
                </a:prstClr>
              </a:outerShdw>
            </a:effectLst>
          </p:spPr>
          <p:style>
            <a:lnRef idx="2">
              <a:srgbClr val="01C8DD">
                <a:shade val="50000"/>
              </a:srgbClr>
            </a:lnRef>
            <a:fillRef idx="1">
              <a:srgbClr val="01C8DD"/>
            </a:fillRef>
            <a:effectRef idx="0">
              <a:srgbClr val="01C8DD"/>
            </a:effectRef>
            <a:fontRef idx="minor">
              <a:srgbClr val="FFFFFF"/>
            </a:fontRef>
          </p:style>
          <p:txBody>
            <a:bodyPr lIns="0" tIns="0" rIns="0" bIns="0" anchor="ctr">
              <a:normAutofit/>
            </a:bodyPr>
            <a:lstStyle/>
            <a:p>
              <a:pPr algn="ctr">
                <a:defRPr/>
              </a:pPr>
              <a:r>
                <a:rPr lang="zh-CN" altLang="en-US" sz="2000" b="1" dirty="0">
                  <a:solidFill>
                    <a:srgbClr val="1B222B"/>
                  </a:solidFill>
                  <a:latin typeface="微软雅黑" panose="020B0503020204020204" charset="-122"/>
                  <a:ea typeface="微软雅黑" panose="020B0503020204020204" charset="-122"/>
                  <a:cs typeface="+mn-ea"/>
                  <a:sym typeface="Arial" panose="020B0604020202020204" pitchFamily="34" charset="0"/>
                </a:rPr>
                <a:t>生 源</a:t>
              </a:r>
            </a:p>
            <a:p>
              <a:pPr algn="ctr">
                <a:defRPr/>
              </a:pPr>
              <a:r>
                <a:rPr lang="zh-CN" altLang="en-US" sz="2000" b="1" dirty="0">
                  <a:solidFill>
                    <a:srgbClr val="1B222B"/>
                  </a:solidFill>
                  <a:latin typeface="微软雅黑" panose="020B0503020204020204" charset="-122"/>
                  <a:ea typeface="微软雅黑" panose="020B0503020204020204" charset="-122"/>
                  <a:cs typeface="+mn-ea"/>
                  <a:sym typeface="Arial" panose="020B0604020202020204" pitchFamily="34" charset="0"/>
                </a:rPr>
                <a:t>质 量</a:t>
              </a:r>
            </a:p>
          </p:txBody>
        </p:sp>
      </p:grpSp>
      <p:grpSp>
        <p:nvGrpSpPr>
          <p:cNvPr id="6" name="组合 9">
            <a:extLst>
              <a:ext uri="{FF2B5EF4-FFF2-40B4-BE49-F238E27FC236}">
                <a16:creationId xmlns:a16="http://schemas.microsoft.com/office/drawing/2014/main" id="{846A5027-BB11-40D3-AE87-777D59E0AE3F}"/>
              </a:ext>
            </a:extLst>
          </p:cNvPr>
          <p:cNvGrpSpPr/>
          <p:nvPr>
            <p:custDataLst>
              <p:tags r:id="rId2"/>
            </p:custDataLst>
          </p:nvPr>
        </p:nvGrpSpPr>
        <p:grpSpPr>
          <a:xfrm>
            <a:off x="3232212" y="1367495"/>
            <a:ext cx="2583515" cy="2259285"/>
            <a:chOff x="5088095" y="1825516"/>
            <a:chExt cx="2424006" cy="2814122"/>
          </a:xfrm>
          <a:effectLst>
            <a:outerShdw blurRad="50800" dist="38100" algn="l" rotWithShape="0">
              <a:prstClr val="black">
                <a:alpha val="40000"/>
              </a:prstClr>
            </a:outerShdw>
          </a:effectLst>
        </p:grpSpPr>
        <p:sp>
          <p:nvSpPr>
            <p:cNvPr id="7" name="任意多边形 11">
              <a:extLst>
                <a:ext uri="{FF2B5EF4-FFF2-40B4-BE49-F238E27FC236}">
                  <a16:creationId xmlns:a16="http://schemas.microsoft.com/office/drawing/2014/main" id="{DD43CF5A-6F0A-4AAA-BC95-7B0C60E4789F}"/>
                </a:ext>
              </a:extLst>
            </p:cNvPr>
            <p:cNvSpPr/>
            <p:nvPr/>
          </p:nvSpPr>
          <p:spPr>
            <a:xfrm>
              <a:off x="5088095" y="2643046"/>
              <a:ext cx="2424006" cy="1996592"/>
            </a:xfrm>
            <a:custGeom>
              <a:avLst/>
              <a:gdLst>
                <a:gd name="connsiteX0" fmla="*/ 0 w 1193800"/>
                <a:gd name="connsiteY0" fmla="*/ 0 h 1778000"/>
                <a:gd name="connsiteX1" fmla="*/ 158750 w 1193800"/>
                <a:gd name="connsiteY1" fmla="*/ 0 h 1778000"/>
                <a:gd name="connsiteX2" fmla="*/ 596900 w 1193800"/>
                <a:gd name="connsiteY2" fmla="*/ 438150 h 1778000"/>
                <a:gd name="connsiteX3" fmla="*/ 1035050 w 1193800"/>
                <a:gd name="connsiteY3" fmla="*/ 0 h 1778000"/>
                <a:gd name="connsiteX4" fmla="*/ 1193800 w 1193800"/>
                <a:gd name="connsiteY4" fmla="*/ 0 h 1778000"/>
                <a:gd name="connsiteX5" fmla="*/ 1193800 w 1193800"/>
                <a:gd name="connsiteY5" fmla="*/ 1778000 h 1778000"/>
                <a:gd name="connsiteX6" fmla="*/ 0 w 1193800"/>
                <a:gd name="connsiteY6" fmla="*/ 17780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800" h="1778000">
                  <a:moveTo>
                    <a:pt x="0" y="0"/>
                  </a:moveTo>
                  <a:lnTo>
                    <a:pt x="158750" y="0"/>
                  </a:lnTo>
                  <a:cubicBezTo>
                    <a:pt x="158750" y="241984"/>
                    <a:pt x="354916" y="438150"/>
                    <a:pt x="596900" y="438150"/>
                  </a:cubicBezTo>
                  <a:cubicBezTo>
                    <a:pt x="838884" y="438150"/>
                    <a:pt x="1035050" y="241984"/>
                    <a:pt x="1035050" y="0"/>
                  </a:cubicBezTo>
                  <a:lnTo>
                    <a:pt x="1193800" y="0"/>
                  </a:lnTo>
                  <a:lnTo>
                    <a:pt x="1193800" y="1778000"/>
                  </a:lnTo>
                  <a:lnTo>
                    <a:pt x="0" y="1778000"/>
                  </a:lnTo>
                  <a:close/>
                </a:path>
              </a:pathLst>
            </a:custGeom>
            <a:solidFill>
              <a:schemeClr val="accent1">
                <a:lumMod val="40000"/>
                <a:lumOff val="60000"/>
              </a:schemeClr>
            </a:solidFill>
            <a:ln>
              <a:noFill/>
            </a:ln>
            <a:effectLst>
              <a:outerShdw blurRad="50800" dist="12700" dir="16200000" rotWithShape="0">
                <a:prstClr val="black">
                  <a:alpha val="40000"/>
                </a:prstClr>
              </a:outerShdw>
            </a:effectLst>
          </p:spPr>
          <p:style>
            <a:lnRef idx="2">
              <a:srgbClr val="01C8DD">
                <a:shade val="50000"/>
              </a:srgbClr>
            </a:lnRef>
            <a:fillRef idx="1">
              <a:srgbClr val="01C8DD"/>
            </a:fillRef>
            <a:effectRef idx="0">
              <a:srgbClr val="01C8DD"/>
            </a:effectRef>
            <a:fontRef idx="minor">
              <a:srgbClr val="FFFFFF"/>
            </a:fontRef>
          </p:style>
          <p:txBody>
            <a:bodyPr lIns="27000" tIns="351000" rIns="27000" anchor="ctr">
              <a:normAutofit/>
            </a:bodyPr>
            <a:lstStyle/>
            <a:p>
              <a:pPr algn="ctr">
                <a:defRPr/>
              </a:pPr>
              <a:r>
                <a:rPr lang="en-US" altLang="pt-BR" sz="1350" dirty="0">
                  <a:sym typeface="Arial" panose="020B0604020202020204" pitchFamily="34" charset="0"/>
                </a:rPr>
                <a:t> </a:t>
              </a:r>
            </a:p>
          </p:txBody>
        </p:sp>
        <p:sp>
          <p:nvSpPr>
            <p:cNvPr id="8" name="椭圆 7">
              <a:extLst>
                <a:ext uri="{FF2B5EF4-FFF2-40B4-BE49-F238E27FC236}">
                  <a16:creationId xmlns:a16="http://schemas.microsoft.com/office/drawing/2014/main" id="{DEA2FE67-5600-408B-BF30-D63FE491D56C}"/>
                </a:ext>
              </a:extLst>
            </p:cNvPr>
            <p:cNvSpPr/>
            <p:nvPr/>
          </p:nvSpPr>
          <p:spPr>
            <a:xfrm>
              <a:off x="5520741" y="1825516"/>
              <a:ext cx="1558713" cy="1151466"/>
            </a:xfrm>
            <a:prstGeom prst="ellipse">
              <a:avLst/>
            </a:prstGeom>
            <a:solidFill>
              <a:srgbClr val="FFFFFF">
                <a:lumMod val="95000"/>
              </a:srgbClr>
            </a:solidFill>
            <a:ln>
              <a:noFill/>
            </a:ln>
            <a:effectLst>
              <a:outerShdw blurRad="50800" dist="12700" dir="5400000" algn="t" rotWithShape="0">
                <a:prstClr val="black">
                  <a:alpha val="40000"/>
                </a:prstClr>
              </a:outerShdw>
            </a:effectLst>
          </p:spPr>
          <p:style>
            <a:lnRef idx="2">
              <a:srgbClr val="01C8DD">
                <a:shade val="50000"/>
              </a:srgbClr>
            </a:lnRef>
            <a:fillRef idx="1">
              <a:srgbClr val="01C8DD"/>
            </a:fillRef>
            <a:effectRef idx="0">
              <a:srgbClr val="01C8DD"/>
            </a:effectRef>
            <a:fontRef idx="minor">
              <a:srgbClr val="FFFFFF"/>
            </a:fontRef>
          </p:style>
          <p:txBody>
            <a:bodyPr lIns="0" tIns="0" rIns="0" bIns="0" anchor="ctr">
              <a:normAutofit/>
            </a:bodyPr>
            <a:lstStyle/>
            <a:p>
              <a:pPr algn="ctr">
                <a:defRPr/>
              </a:pPr>
              <a:r>
                <a:rPr lang="zh-CN" altLang="en-US" sz="2000" b="1" dirty="0">
                  <a:solidFill>
                    <a:srgbClr val="1B222B"/>
                  </a:solidFill>
                  <a:latin typeface="微软雅黑" panose="020B0503020204020204" charset="-122"/>
                  <a:ea typeface="微软雅黑" panose="020B0503020204020204" charset="-122"/>
                  <a:cs typeface="+mn-ea"/>
                  <a:sym typeface="Arial" panose="020B0604020202020204" pitchFamily="34" charset="0"/>
                </a:rPr>
                <a:t>毕业生</a:t>
              </a:r>
            </a:p>
            <a:p>
              <a:pPr algn="ctr">
                <a:defRPr/>
              </a:pPr>
              <a:r>
                <a:rPr lang="zh-CN" altLang="en-US" sz="2000" b="1" dirty="0">
                  <a:solidFill>
                    <a:srgbClr val="1B222B"/>
                  </a:solidFill>
                  <a:latin typeface="微软雅黑" panose="020B0503020204020204" charset="-122"/>
                  <a:ea typeface="微软雅黑" panose="020B0503020204020204" charset="-122"/>
                  <a:cs typeface="+mn-ea"/>
                  <a:sym typeface="Arial" panose="020B0604020202020204" pitchFamily="34" charset="0"/>
                </a:rPr>
                <a:t>就 业</a:t>
              </a:r>
            </a:p>
          </p:txBody>
        </p:sp>
      </p:grpSp>
      <p:grpSp>
        <p:nvGrpSpPr>
          <p:cNvPr id="9" name="组合 10">
            <a:extLst>
              <a:ext uri="{FF2B5EF4-FFF2-40B4-BE49-F238E27FC236}">
                <a16:creationId xmlns:a16="http://schemas.microsoft.com/office/drawing/2014/main" id="{DA922EAA-CEA4-4E56-A5B5-713B1FD9FA03}"/>
              </a:ext>
            </a:extLst>
          </p:cNvPr>
          <p:cNvGrpSpPr/>
          <p:nvPr>
            <p:custDataLst>
              <p:tags r:id="rId3"/>
            </p:custDataLst>
          </p:nvPr>
        </p:nvGrpSpPr>
        <p:grpSpPr>
          <a:xfrm>
            <a:off x="6092286" y="1359248"/>
            <a:ext cx="2475959" cy="2267532"/>
            <a:chOff x="8090099" y="1815243"/>
            <a:chExt cx="2424006" cy="2824394"/>
          </a:xfrm>
          <a:effectLst>
            <a:outerShdw blurRad="50800" dist="38100" algn="l" rotWithShape="0">
              <a:prstClr val="black">
                <a:alpha val="40000"/>
              </a:prstClr>
            </a:outerShdw>
          </a:effectLst>
        </p:grpSpPr>
        <p:sp>
          <p:nvSpPr>
            <p:cNvPr id="10" name="任意多边形 14">
              <a:extLst>
                <a:ext uri="{FF2B5EF4-FFF2-40B4-BE49-F238E27FC236}">
                  <a16:creationId xmlns:a16="http://schemas.microsoft.com/office/drawing/2014/main" id="{9E28EDBF-2740-4DF7-B933-5F3C269C7E2D}"/>
                </a:ext>
              </a:extLst>
            </p:cNvPr>
            <p:cNvSpPr/>
            <p:nvPr/>
          </p:nvSpPr>
          <p:spPr>
            <a:xfrm>
              <a:off x="8090099" y="2643044"/>
              <a:ext cx="2424006" cy="1996593"/>
            </a:xfrm>
            <a:custGeom>
              <a:avLst/>
              <a:gdLst>
                <a:gd name="connsiteX0" fmla="*/ 0 w 1193800"/>
                <a:gd name="connsiteY0" fmla="*/ 0 h 1778000"/>
                <a:gd name="connsiteX1" fmla="*/ 158750 w 1193800"/>
                <a:gd name="connsiteY1" fmla="*/ 0 h 1778000"/>
                <a:gd name="connsiteX2" fmla="*/ 596900 w 1193800"/>
                <a:gd name="connsiteY2" fmla="*/ 438150 h 1778000"/>
                <a:gd name="connsiteX3" fmla="*/ 1035050 w 1193800"/>
                <a:gd name="connsiteY3" fmla="*/ 0 h 1778000"/>
                <a:gd name="connsiteX4" fmla="*/ 1193800 w 1193800"/>
                <a:gd name="connsiteY4" fmla="*/ 0 h 1778000"/>
                <a:gd name="connsiteX5" fmla="*/ 1193800 w 1193800"/>
                <a:gd name="connsiteY5" fmla="*/ 1778000 h 1778000"/>
                <a:gd name="connsiteX6" fmla="*/ 0 w 1193800"/>
                <a:gd name="connsiteY6" fmla="*/ 177800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800" h="1778000">
                  <a:moveTo>
                    <a:pt x="0" y="0"/>
                  </a:moveTo>
                  <a:lnTo>
                    <a:pt x="158750" y="0"/>
                  </a:lnTo>
                  <a:cubicBezTo>
                    <a:pt x="158750" y="241984"/>
                    <a:pt x="354916" y="438150"/>
                    <a:pt x="596900" y="438150"/>
                  </a:cubicBezTo>
                  <a:cubicBezTo>
                    <a:pt x="838884" y="438150"/>
                    <a:pt x="1035050" y="241984"/>
                    <a:pt x="1035050" y="0"/>
                  </a:cubicBezTo>
                  <a:lnTo>
                    <a:pt x="1193800" y="0"/>
                  </a:lnTo>
                  <a:lnTo>
                    <a:pt x="1193800" y="1778000"/>
                  </a:lnTo>
                  <a:lnTo>
                    <a:pt x="0" y="1778000"/>
                  </a:lnTo>
                  <a:close/>
                </a:path>
              </a:pathLst>
            </a:custGeom>
            <a:solidFill>
              <a:schemeClr val="accent2">
                <a:lumMod val="20000"/>
                <a:lumOff val="80000"/>
              </a:schemeClr>
            </a:solidFill>
            <a:ln>
              <a:noFill/>
            </a:ln>
            <a:effectLst>
              <a:outerShdw blurRad="50800" dist="12700" dir="16200000" rotWithShape="0">
                <a:prstClr val="black">
                  <a:alpha val="40000"/>
                </a:prstClr>
              </a:outerShdw>
            </a:effectLst>
          </p:spPr>
          <p:style>
            <a:lnRef idx="2">
              <a:srgbClr val="01C8DD">
                <a:shade val="50000"/>
              </a:srgbClr>
            </a:lnRef>
            <a:fillRef idx="1">
              <a:srgbClr val="01C8DD"/>
            </a:fillRef>
            <a:effectRef idx="0">
              <a:srgbClr val="01C8DD"/>
            </a:effectRef>
            <a:fontRef idx="minor">
              <a:srgbClr val="FFFFFF"/>
            </a:fontRef>
          </p:style>
          <p:txBody>
            <a:bodyPr lIns="27000" tIns="351000" rIns="27000" anchor="ctr">
              <a:normAutofit/>
            </a:bodyPr>
            <a:lstStyle/>
            <a:p>
              <a:pPr algn="ctr">
                <a:defRPr/>
              </a:pPr>
              <a:r>
                <a:rPr lang="en-US" altLang="pt-BR" sz="1350" dirty="0">
                  <a:sym typeface="Arial" panose="020B0604020202020204" pitchFamily="34" charset="0"/>
                </a:rPr>
                <a:t> </a:t>
              </a:r>
            </a:p>
          </p:txBody>
        </p:sp>
        <p:sp>
          <p:nvSpPr>
            <p:cNvPr id="11" name="椭圆 10">
              <a:extLst>
                <a:ext uri="{FF2B5EF4-FFF2-40B4-BE49-F238E27FC236}">
                  <a16:creationId xmlns:a16="http://schemas.microsoft.com/office/drawing/2014/main" id="{C47B86F5-33AB-43AC-B766-ED48D6A63524}"/>
                </a:ext>
              </a:extLst>
            </p:cNvPr>
            <p:cNvSpPr/>
            <p:nvPr/>
          </p:nvSpPr>
          <p:spPr>
            <a:xfrm>
              <a:off x="8522118" y="1815243"/>
              <a:ext cx="1568026" cy="1151466"/>
            </a:xfrm>
            <a:prstGeom prst="ellipse">
              <a:avLst/>
            </a:prstGeom>
            <a:solidFill>
              <a:srgbClr val="FFFFFF">
                <a:lumMod val="95000"/>
              </a:srgbClr>
            </a:solidFill>
            <a:ln>
              <a:noFill/>
            </a:ln>
            <a:effectLst>
              <a:outerShdw blurRad="50800" dist="12700" dir="5400000" algn="t" rotWithShape="0">
                <a:prstClr val="black">
                  <a:alpha val="40000"/>
                </a:prstClr>
              </a:outerShdw>
            </a:effectLst>
          </p:spPr>
          <p:style>
            <a:lnRef idx="2">
              <a:srgbClr val="01C8DD">
                <a:shade val="50000"/>
              </a:srgbClr>
            </a:lnRef>
            <a:fillRef idx="1">
              <a:srgbClr val="01C8DD"/>
            </a:fillRef>
            <a:effectRef idx="0">
              <a:srgbClr val="01C8DD"/>
            </a:effectRef>
            <a:fontRef idx="minor">
              <a:srgbClr val="FFFFFF"/>
            </a:fontRef>
          </p:style>
          <p:txBody>
            <a:bodyPr lIns="0" tIns="0" rIns="0" bIns="0" anchor="ctr">
              <a:normAutofit/>
            </a:bodyPr>
            <a:lstStyle/>
            <a:p>
              <a:pPr algn="ctr">
                <a:defRPr/>
              </a:pPr>
              <a:r>
                <a:rPr lang="zh-CN" altLang="en-US" sz="2000" b="1" dirty="0">
                  <a:solidFill>
                    <a:srgbClr val="1B222B"/>
                  </a:solidFill>
                  <a:latin typeface="微软雅黑" panose="020B0503020204020204" charset="-122"/>
                  <a:ea typeface="微软雅黑" panose="020B0503020204020204" charset="-122"/>
                  <a:cs typeface="+mn-ea"/>
                  <a:sym typeface="Arial" panose="020B0604020202020204" pitchFamily="34" charset="0"/>
                </a:rPr>
                <a:t>社 会</a:t>
              </a:r>
            </a:p>
            <a:p>
              <a:pPr algn="ctr">
                <a:defRPr/>
              </a:pPr>
              <a:r>
                <a:rPr lang="zh-CN" altLang="en-US" sz="2000" b="1" dirty="0">
                  <a:solidFill>
                    <a:srgbClr val="1B222B"/>
                  </a:solidFill>
                  <a:latin typeface="微软雅黑" panose="020B0503020204020204" charset="-122"/>
                  <a:ea typeface="微软雅黑" panose="020B0503020204020204" charset="-122"/>
                  <a:cs typeface="+mn-ea"/>
                  <a:sym typeface="Arial" panose="020B0604020202020204" pitchFamily="34" charset="0"/>
                </a:rPr>
                <a:t>评 价</a:t>
              </a:r>
            </a:p>
          </p:txBody>
        </p:sp>
      </p:grpSp>
      <p:sp>
        <p:nvSpPr>
          <p:cNvPr id="61446" name="文本框 495653">
            <a:extLst>
              <a:ext uri="{FF2B5EF4-FFF2-40B4-BE49-F238E27FC236}">
                <a16:creationId xmlns:a16="http://schemas.microsoft.com/office/drawing/2014/main" id="{3E3E087A-2990-4F4B-A7EA-776F869528B4}"/>
              </a:ext>
            </a:extLst>
          </p:cNvPr>
          <p:cNvSpPr txBox="1">
            <a:spLocks noChangeArrowheads="1"/>
          </p:cNvSpPr>
          <p:nvPr/>
        </p:nvSpPr>
        <p:spPr bwMode="auto">
          <a:xfrm>
            <a:off x="6165850" y="2536825"/>
            <a:ext cx="232886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nSpc>
                <a:spcPct val="15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rPr>
              <a:t>综合满意度</a:t>
            </a: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97.2%</a:t>
            </a:r>
          </a:p>
          <a:p>
            <a:pPr>
              <a:lnSpc>
                <a:spcPct val="150000"/>
              </a:lnSpc>
              <a:spcAft>
                <a:spcPts val="10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cs typeface="Times New Roman" panose="02020603050405020304" pitchFamily="18" charset="0"/>
                <a:sym typeface="+mn-ea"/>
              </a:rPr>
              <a:t>用人单位一致好评</a:t>
            </a:r>
            <a:endParaRPr lang="en-US" altLang="zh-CN"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495648">
            <a:extLst>
              <a:ext uri="{FF2B5EF4-FFF2-40B4-BE49-F238E27FC236}">
                <a16:creationId xmlns:a16="http://schemas.microsoft.com/office/drawing/2014/main" id="{FDE7F73F-51C8-4151-93B0-4EAF3ED2624A}"/>
              </a:ext>
            </a:extLst>
          </p:cNvPr>
          <p:cNvSpPr txBox="1"/>
          <p:nvPr/>
        </p:nvSpPr>
        <p:spPr>
          <a:xfrm>
            <a:off x="3186113" y="2536825"/>
            <a:ext cx="2676525" cy="858838"/>
          </a:xfrm>
          <a:prstGeom prst="rect">
            <a:avLst/>
          </a:prstGeom>
          <a:noFill/>
          <a:ln w="9525">
            <a:noFill/>
          </a:ln>
        </p:spPr>
        <p:txBody>
          <a:bodyPr>
            <a:spAutoFit/>
          </a:bodyPr>
          <a:lstStyle/>
          <a:p>
            <a:pPr marL="184785" indent="-184785">
              <a:lnSpc>
                <a:spcPct val="150000"/>
              </a:lnSpc>
              <a:buFont typeface="Arial" panose="020B0604020202020204" pitchFamily="34" charset="0"/>
              <a:buChar char="•"/>
              <a:defRPr/>
            </a:pPr>
            <a:r>
              <a:rPr lang="zh-CN" altLang="en-US" b="1" dirty="0">
                <a:latin typeface="+mj-ea"/>
                <a:ea typeface="+mj-ea"/>
                <a:cs typeface="微软雅黑" panose="020B0503020204020204" charset="-122"/>
              </a:rPr>
              <a:t>平均初次就业率</a:t>
            </a:r>
            <a:r>
              <a:rPr lang="en-US" altLang="zh-CN" b="1" dirty="0">
                <a:solidFill>
                  <a:srgbClr val="FF0000"/>
                </a:solidFill>
                <a:latin typeface="+mj-ea"/>
                <a:ea typeface="+mj-ea"/>
                <a:cs typeface="微软雅黑" panose="020B0503020204020204" charset="-122"/>
              </a:rPr>
              <a:t>98.7%</a:t>
            </a:r>
          </a:p>
          <a:p>
            <a:pPr marL="184785" indent="-184785">
              <a:lnSpc>
                <a:spcPct val="150000"/>
              </a:lnSpc>
              <a:buFont typeface="Arial" panose="020B0604020202020204" pitchFamily="34" charset="0"/>
              <a:buChar char="•"/>
              <a:defRPr/>
            </a:pPr>
            <a:r>
              <a:rPr lang="zh-CN" altLang="en-US" b="1" dirty="0">
                <a:latin typeface="+mj-ea"/>
                <a:ea typeface="+mj-ea"/>
                <a:cs typeface="微软雅黑" panose="020B0503020204020204" charset="-122"/>
              </a:rPr>
              <a:t>专业对口率达</a:t>
            </a:r>
            <a:r>
              <a:rPr lang="en-US" altLang="zh-CN" b="1" dirty="0">
                <a:solidFill>
                  <a:srgbClr val="FF0000"/>
                </a:solidFill>
                <a:latin typeface="+mj-ea"/>
                <a:ea typeface="+mj-ea"/>
                <a:cs typeface="微软雅黑" panose="020B0503020204020204" charset="-122"/>
              </a:rPr>
              <a:t>95%</a:t>
            </a:r>
            <a:r>
              <a:rPr lang="zh-CN" altLang="en-US" b="1" dirty="0">
                <a:latin typeface="+mj-ea"/>
                <a:ea typeface="+mj-ea"/>
                <a:cs typeface="微软雅黑" panose="020B0503020204020204" charset="-122"/>
              </a:rPr>
              <a:t>以上</a:t>
            </a:r>
            <a:endParaRPr lang="en-US" altLang="zh-CN" b="1" dirty="0">
              <a:latin typeface="+mj-ea"/>
              <a:ea typeface="+mj-ea"/>
              <a:cs typeface="微软雅黑" panose="020B0503020204020204" charset="-122"/>
            </a:endParaRPr>
          </a:p>
        </p:txBody>
      </p:sp>
      <p:cxnSp>
        <p:nvCxnSpPr>
          <p:cNvPr id="61450" name="直接连接符 19">
            <a:extLst>
              <a:ext uri="{FF2B5EF4-FFF2-40B4-BE49-F238E27FC236}">
                <a16:creationId xmlns:a16="http://schemas.microsoft.com/office/drawing/2014/main" id="{FDA5375A-D342-41D7-A2DA-636B79B3BE51}"/>
              </a:ext>
            </a:extLst>
          </p:cNvPr>
          <p:cNvCxnSpPr>
            <a:cxnSpLocks noChangeShapeType="1"/>
          </p:cNvCxnSpPr>
          <p:nvPr/>
        </p:nvCxnSpPr>
        <p:spPr bwMode="auto">
          <a:xfrm>
            <a:off x="1335088" y="6273800"/>
            <a:ext cx="3371850" cy="0"/>
          </a:xfrm>
          <a:prstGeom prst="line">
            <a:avLst/>
          </a:prstGeom>
          <a:no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图片 57">
            <a:extLst>
              <a:ext uri="{FF2B5EF4-FFF2-40B4-BE49-F238E27FC236}">
                <a16:creationId xmlns:a16="http://schemas.microsoft.com/office/drawing/2014/main" id="{09434B75-7CA5-25E1-2D2D-8E86F4E5F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602" y="3983038"/>
            <a:ext cx="242405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71E1F2C6-F8E0-AB8C-AE5D-3A1546E1DFEF}"/>
              </a:ext>
            </a:extLst>
          </p:cNvPr>
          <p:cNvSpPr/>
          <p:nvPr/>
        </p:nvSpPr>
        <p:spPr>
          <a:xfrm>
            <a:off x="2986450" y="3983038"/>
            <a:ext cx="6080845" cy="2446824"/>
          </a:xfrm>
          <a:prstGeom prst="rect">
            <a:avLst/>
          </a:prstGeom>
        </p:spPr>
        <p:txBody>
          <a:bodyPr wrap="square">
            <a:spAutoFit/>
          </a:bodyPr>
          <a:lstStyle/>
          <a:p>
            <a:pPr marL="285750" indent="-285750">
              <a:lnSpc>
                <a:spcPct val="150000"/>
              </a:lnSpc>
              <a:buClr>
                <a:schemeClr val="accent1"/>
              </a:buClr>
              <a:buFont typeface="Wingdings" panose="05000000000000000000" pitchFamily="2" charset="2"/>
              <a:buChar char="Ø"/>
              <a:defRPr/>
            </a:pPr>
            <a:r>
              <a:rPr lang="zh-CN" altLang="en-US" b="1" dirty="0">
                <a:latin typeface="+mj-ea"/>
                <a:ea typeface="+mj-ea"/>
              </a:rPr>
              <a:t>近三年，本专业学生获得校级及校级以上荣誉</a:t>
            </a:r>
            <a:r>
              <a:rPr lang="en-US" altLang="zh-CN" b="1" dirty="0">
                <a:latin typeface="+mj-ea"/>
                <a:ea typeface="+mj-ea"/>
              </a:rPr>
              <a:t>39</a:t>
            </a:r>
            <a:r>
              <a:rPr lang="zh-CN" altLang="en-US" b="1" dirty="0">
                <a:latin typeface="+mj-ea"/>
                <a:ea typeface="+mj-ea"/>
              </a:rPr>
              <a:t>人次。</a:t>
            </a:r>
            <a:endParaRPr lang="en-US" altLang="zh-CN" b="1" dirty="0">
              <a:latin typeface="+mj-ea"/>
              <a:ea typeface="+mj-ea"/>
            </a:endParaRPr>
          </a:p>
          <a:p>
            <a:pPr marL="285750" indent="-285750">
              <a:lnSpc>
                <a:spcPct val="150000"/>
              </a:lnSpc>
              <a:buClr>
                <a:schemeClr val="accent1"/>
              </a:buClr>
              <a:buFont typeface="Wingdings" panose="05000000000000000000" pitchFamily="2" charset="2"/>
              <a:buChar char="Ø"/>
              <a:defRPr/>
            </a:pPr>
            <a:r>
              <a:rPr lang="zh-CN" altLang="en-US" b="1" dirty="0">
                <a:latin typeface="+mj-ea"/>
                <a:ea typeface="+mj-ea"/>
              </a:rPr>
              <a:t>主持大学生创新创业训练计划项目 </a:t>
            </a:r>
            <a:r>
              <a:rPr lang="en-US" altLang="zh-CN" b="1" dirty="0">
                <a:latin typeface="+mj-ea"/>
                <a:ea typeface="+mj-ea"/>
              </a:rPr>
              <a:t>26 </a:t>
            </a:r>
            <a:r>
              <a:rPr lang="zh-CN" altLang="en-US" b="1" dirty="0">
                <a:latin typeface="+mj-ea"/>
                <a:ea typeface="+mj-ea"/>
              </a:rPr>
              <a:t>项。</a:t>
            </a:r>
            <a:endParaRPr lang="en-US" altLang="zh-CN" b="1" dirty="0">
              <a:latin typeface="+mj-ea"/>
              <a:ea typeface="+mj-ea"/>
            </a:endParaRPr>
          </a:p>
          <a:p>
            <a:pPr marL="285750" indent="-285750">
              <a:lnSpc>
                <a:spcPct val="150000"/>
              </a:lnSpc>
              <a:buClr>
                <a:schemeClr val="accent1"/>
              </a:buClr>
              <a:buFont typeface="Wingdings" panose="05000000000000000000" pitchFamily="2" charset="2"/>
              <a:buChar char="Ø"/>
              <a:defRPr/>
            </a:pPr>
            <a:r>
              <a:rPr lang="zh-CN" altLang="en-US" b="1" dirty="0">
                <a:latin typeface="+mj-ea"/>
                <a:ea typeface="+mj-ea"/>
              </a:rPr>
              <a:t>获得省部级及以上竞赛奖项共 </a:t>
            </a:r>
            <a:r>
              <a:rPr lang="en-US" altLang="zh-CN" b="1" dirty="0">
                <a:latin typeface="+mj-ea"/>
                <a:ea typeface="+mj-ea"/>
              </a:rPr>
              <a:t>9 </a:t>
            </a:r>
            <a:r>
              <a:rPr lang="zh-CN" altLang="en-US" b="1" dirty="0">
                <a:latin typeface="+mj-ea"/>
                <a:ea typeface="+mj-ea"/>
              </a:rPr>
              <a:t>项。</a:t>
            </a:r>
          </a:p>
          <a:p>
            <a:pPr marL="285750" indent="-285750">
              <a:lnSpc>
                <a:spcPct val="150000"/>
              </a:lnSpc>
              <a:buClr>
                <a:schemeClr val="accent1"/>
              </a:buClr>
              <a:buFont typeface="Wingdings" panose="05000000000000000000" pitchFamily="2" charset="2"/>
              <a:buChar char="Ø"/>
              <a:defRPr/>
            </a:pPr>
            <a:r>
              <a:rPr lang="zh-CN" altLang="en-US" b="1" dirty="0">
                <a:solidFill>
                  <a:srgbClr val="1C1C1C"/>
                </a:solidFill>
                <a:latin typeface="+mj-ea"/>
                <a:ea typeface="+mj-ea"/>
              </a:rPr>
              <a:t>近两届考研平均录取率为</a:t>
            </a:r>
            <a:r>
              <a:rPr lang="en-US" altLang="zh-CN" b="1" dirty="0">
                <a:solidFill>
                  <a:srgbClr val="1C1C1C"/>
                </a:solidFill>
                <a:latin typeface="+mj-ea"/>
                <a:ea typeface="+mj-ea"/>
              </a:rPr>
              <a:t>32%</a:t>
            </a:r>
            <a:r>
              <a:rPr lang="zh-CN" altLang="en-US" b="1" dirty="0">
                <a:solidFill>
                  <a:srgbClr val="1C1C1C"/>
                </a:solidFill>
                <a:latin typeface="+mj-ea"/>
                <a:ea typeface="+mj-ea"/>
              </a:rPr>
              <a:t>，</a:t>
            </a:r>
            <a:r>
              <a:rPr lang="zh-CN" altLang="en-US" b="1" dirty="0">
                <a:solidFill>
                  <a:srgbClr val="C00000"/>
                </a:solidFill>
                <a:latin typeface="+mj-ea"/>
                <a:ea typeface="+mj-ea"/>
              </a:rPr>
              <a:t>多数学生录取中科大等</a:t>
            </a:r>
            <a:r>
              <a:rPr lang="en-US" altLang="zh-CN" b="1" dirty="0">
                <a:solidFill>
                  <a:srgbClr val="C00000"/>
                </a:solidFill>
                <a:latin typeface="+mj-ea"/>
                <a:ea typeface="+mj-ea"/>
              </a:rPr>
              <a:t>985</a:t>
            </a:r>
            <a:r>
              <a:rPr lang="zh-CN" altLang="en-US" b="1" dirty="0">
                <a:solidFill>
                  <a:srgbClr val="C00000"/>
                </a:solidFill>
                <a:latin typeface="+mj-ea"/>
                <a:ea typeface="+mj-ea"/>
              </a:rPr>
              <a:t>高校研究生。</a:t>
            </a:r>
          </a:p>
          <a:p>
            <a:pPr marL="285750" indent="-285750">
              <a:buClr>
                <a:schemeClr val="accent1"/>
              </a:buClr>
              <a:buFont typeface="Wingdings" panose="05000000000000000000" pitchFamily="2" charset="2"/>
              <a:buChar char="Ø"/>
              <a:defRPr/>
            </a:pPr>
            <a:endParaRPr lang="zh-CN" altLang="en-US" b="1" dirty="0">
              <a:latin typeface="+mj-ea"/>
              <a:ea typeface="+mj-ea"/>
            </a:endParaRPr>
          </a:p>
        </p:txBody>
      </p:sp>
    </p:spTree>
    <p:extLst>
      <p:ext uri="{BB962C8B-B14F-4D97-AF65-F5344CB8AC3E}">
        <p14:creationId xmlns:p14="http://schemas.microsoft.com/office/powerpoint/2010/main" val="2881713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84"/>
  <p:tag name="KSO_WM_UNIT_TYPE" val="m_i"/>
  <p:tag name="KSO_WM_UNIT_INDEX" val="1_4"/>
  <p:tag name="KSO_WM_UNIT_ID" val="257*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84"/>
  <p:tag name="KSO_WM_UNIT_TYPE" val="m_i"/>
  <p:tag name="KSO_WM_UNIT_INDEX" val="1_5"/>
  <p:tag name="KSO_WM_UNIT_ID" val="257*m_i*1_5"/>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84"/>
  <p:tag name="KSO_WM_UNIT_TYPE" val="m_i"/>
  <p:tag name="KSO_WM_UNIT_INDEX" val="1_2"/>
  <p:tag name="KSO_WM_UNIT_ID" val="257*m_i*1_2"/>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84"/>
  <p:tag name="KSO_WM_UNIT_TYPE" val="m_i"/>
  <p:tag name="KSO_WM_UNIT_INDEX" val="1_3"/>
  <p:tag name="KSO_WM_UNIT_ID" val="257*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84"/>
  <p:tag name="KSO_WM_UNIT_TYPE" val="m_h_f"/>
  <p:tag name="KSO_WM_UNIT_INDEX" val="1_1_1"/>
  <p:tag name="KSO_WM_UNIT_ID" val="257*m_h_f*1_1_1"/>
  <p:tag name="KSO_WM_UNIT_CLEAR" val="1"/>
  <p:tag name="KSO_WM_UNIT_LAYERLEVEL" val="1_1_1"/>
  <p:tag name="KSO_WM_UNIT_VALUE" val="9"/>
  <p:tag name="KSO_WM_UNIT_HIGHLIGHT" val="0"/>
  <p:tag name="KSO_WM_UNIT_COMPATIBLE" val="0"/>
  <p:tag name="KSO_WM_BEAUTIFY_FLAG" val="#wm#"/>
  <p:tag name="KSO_WM_DIAGRAM_GROUP_CODE" val="m1-1"/>
  <p:tag name="KSO_WM_UNIT_PRESET_TEXT" val="LOREM IPSUM"/>
  <p:tag name="KSO_WM_UNIT_TEXT_FILL_FORE_SCHEMECOLOR_INDEX" val="5"/>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34_4*i*0"/>
  <p:tag name="KSO_WM_TEMPLATE_CATEGORY" val="diagram"/>
  <p:tag name="KSO_WM_TEMPLATE_INDEX" val="160034"/>
  <p:tag name="KSO_WM_UNIT_INDEX" val="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34_4*i*5"/>
  <p:tag name="KSO_WM_TEMPLATE_CATEGORY" val="diagram"/>
  <p:tag name="KSO_WM_TEMPLATE_INDEX" val="160034"/>
  <p:tag name="KSO_WM_UNIT_INDEX" val="5"/>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34_4*i*10"/>
  <p:tag name="KSO_WM_TEMPLATE_CATEGORY" val="diagram"/>
  <p:tag name="KSO_WM_TEMPLATE_INDEX" val="160034"/>
  <p:tag name="KSO_WM_UNIT_INDEX" val="10"/>
</p:tagLst>
</file>

<file path=ppt/theme/theme1.xml><?xml version="1.0" encoding="utf-8"?>
<a:theme xmlns:a="http://schemas.openxmlformats.org/drawingml/2006/main" name="Profi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ofile">
      <a:majorFont>
        <a:latin typeface="Verdana"/>
        <a:ea typeface="黑体"/>
        <a:cs typeface=""/>
      </a:majorFont>
      <a:minorFont>
        <a:latin typeface="Verdana"/>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2"/>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a:spPr>
      <a:bodyPr anchor="b"/>
      <a:lstStyle>
        <a:defPPr algn="ctr">
          <a:lnSpc>
            <a:spcPct val="150000"/>
          </a:lnSpc>
          <a:buFontTx/>
          <a:buNone/>
          <a:defRPr sz="3200" b="1" dirty="0" smtClean="0">
            <a:effectLst>
              <a:outerShdw blurRad="38100" dist="38100" dir="2700000" algn="tl">
                <a:srgbClr val="FFFFFF"/>
              </a:outerShdw>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31523</TotalTime>
  <Pages>0</Pages>
  <Words>1239</Words>
  <Characters>0</Characters>
  <Application>Microsoft Office PowerPoint</Application>
  <DocSecurity>0</DocSecurity>
  <PresentationFormat>全屏显示(4:3)</PresentationFormat>
  <Lines>0</Lines>
  <Paragraphs>142</Paragraphs>
  <Slides>9</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等线</vt:lpstr>
      <vt:lpstr>黑体</vt:lpstr>
      <vt:lpstr>楷体_GB2312</vt:lpstr>
      <vt:lpstr>宋体</vt:lpstr>
      <vt:lpstr>宋体</vt:lpstr>
      <vt:lpstr>微软雅黑</vt:lpstr>
      <vt:lpstr>Arial</vt:lpstr>
      <vt:lpstr>Times New Roman</vt:lpstr>
      <vt:lpstr>Verdana</vt:lpstr>
      <vt:lpstr>Wingdings</vt:lpstr>
      <vt:lpstr>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User</dc:creator>
  <cp:keywords/>
  <dc:description/>
  <cp:lastModifiedBy>v top</cp:lastModifiedBy>
  <cp:revision>338</cp:revision>
  <dcterms:created xsi:type="dcterms:W3CDTF">2013-10-11T08:21:05Z</dcterms:created>
  <dcterms:modified xsi:type="dcterms:W3CDTF">2024-06-07T06:08:18Z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