
<file path=[Content_Types].xml><?xml version="1.0" encoding="utf-8"?>
<Types xmlns="http://schemas.openxmlformats.org/package/2006/content-types">
  <Default Extension="png" ContentType="image/png"/>
  <Default Extension="tiff" ContentType="image/tif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78" r:id="rId3"/>
    <p:sldId id="325" r:id="rId5"/>
    <p:sldId id="324" r:id="rId6"/>
    <p:sldId id="334" r:id="rId7"/>
    <p:sldId id="335" r:id="rId8"/>
    <p:sldId id="336" r:id="rId9"/>
    <p:sldId id="337" r:id="rId10"/>
    <p:sldId id="341" r:id="rId11"/>
    <p:sldId id="348" r:id="rId12"/>
    <p:sldId id="338" r:id="rId13"/>
    <p:sldId id="347" r:id="rId14"/>
    <p:sldId id="339" r:id="rId15"/>
    <p:sldId id="340" r:id="rId16"/>
    <p:sldId id="342" r:id="rId17"/>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50"/>
    <p:restoredTop sz="75084"/>
  </p:normalViewPr>
  <p:slideViewPr>
    <p:cSldViewPr snapToGrid="0" snapToObjects="1">
      <p:cViewPr varScale="1">
        <p:scale>
          <a:sx n="48" d="100"/>
          <a:sy n="48" d="100"/>
        </p:scale>
        <p:origin x="48" y="438"/>
      </p:cViewPr>
      <p:guideLst>
        <p:guide orient="horz" pos="4320"/>
        <p:guide pos="7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DB5C8D6-6B67-4388-A00D-7F8FB4573A89}" type="datetimeFigureOut">
              <a:rPr lang="zh-CN" altLang="en-US" smtClean="0"/>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8CE2D6D-20FE-4C98-B213-8A5BECD7705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p:txBody>
      </p:sp>
      <p:sp>
        <p:nvSpPr>
          <p:cNvPr id="117" name="Shape 117"/>
          <p:cNvSpPr>
            <a:spLocks noGrp="1"/>
          </p:cNvSpPr>
          <p:nvPr>
            <p:ph type="body" sz="quarter" idx="1"/>
          </p:nvPr>
        </p:nvSpPr>
        <p:spPr>
          <a:xfrm>
            <a:off x="906357" y="4715907"/>
            <a:ext cx="4984962" cy="4467701"/>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2" name="Shape 12"/>
          <p:cNvSpPr>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Shape 93"/>
          <p:cNvSpPr>
            <a:spLocks noGrp="1"/>
          </p:cNvSpPr>
          <p:nvPr>
            <p:ph type="body" sz="quarter" idx="13" hasCustomPrompt="1"/>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hasCustomPrompt="1"/>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95" name="Shape 95"/>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p:txBody>
      </p:sp>
      <p:sp>
        <p:nvSpPr>
          <p:cNvPr id="103" name="Shape 10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p:txBody>
      </p:sp>
      <p:sp>
        <p:nvSpPr>
          <p:cNvPr id="21" name="Shape 21"/>
          <p:cNvSpPr>
            <a:spLocks noGrp="1"/>
          </p:cNvSpPr>
          <p:nvPr>
            <p:ph type="title" hasCustomPrompt="1"/>
          </p:nvPr>
        </p:nvSpPr>
        <p:spPr>
          <a:xfrm>
            <a:off x="635000" y="9448800"/>
            <a:ext cx="23114000" cy="2006600"/>
          </a:xfrm>
          <a:prstGeom prst="rect">
            <a:avLst/>
          </a:prstGeom>
        </p:spPr>
        <p:txBody>
          <a:bodyPr anchor="b"/>
          <a:lstStyle/>
          <a:p>
            <a:r>
              <a:t>标题文本</a:t>
            </a:r>
          </a:p>
        </p:txBody>
      </p:sp>
      <p:sp>
        <p:nvSpPr>
          <p:cNvPr id="22" name="Shape 22"/>
          <p:cNvSpPr>
            <a:spLocks noGrp="1"/>
          </p:cNvSpPr>
          <p:nvPr>
            <p:ph type="body" sz="quarter" idx="1" hasCustomPrompt="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Shape 2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1778000" y="4533900"/>
            <a:ext cx="20828000" cy="4648200"/>
          </a:xfrm>
          <a:prstGeom prst="rect">
            <a:avLst/>
          </a:prstGeom>
        </p:spPr>
        <p:txBody>
          <a:bodyPr/>
          <a:lstStyle/>
          <a:p>
            <a:r>
              <a:t>标题文本</a:t>
            </a:r>
          </a:p>
        </p:txBody>
      </p:sp>
      <p:sp>
        <p:nvSpPr>
          <p:cNvPr id="31" name="Shape 3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p:txBody>
      </p:sp>
      <p:sp>
        <p:nvSpPr>
          <p:cNvPr id="39" name="Shape 39"/>
          <p:cNvSpPr>
            <a:spLocks noGrp="1"/>
          </p:cNvSpPr>
          <p:nvPr>
            <p:ph type="title" hasCustomPrompt="1"/>
          </p:nvPr>
        </p:nvSpPr>
        <p:spPr>
          <a:xfrm>
            <a:off x="1651000" y="1104900"/>
            <a:ext cx="10223500" cy="5613400"/>
          </a:xfrm>
          <a:prstGeom prst="rect">
            <a:avLst/>
          </a:prstGeom>
        </p:spPr>
        <p:txBody>
          <a:bodyPr anchor="b"/>
          <a:lstStyle>
            <a:lvl1pPr>
              <a:defRPr sz="8400"/>
            </a:lvl1pPr>
          </a:lstStyle>
          <a:p>
            <a:r>
              <a:t>标题文本</a:t>
            </a:r>
          </a:p>
        </p:txBody>
      </p:sp>
      <p:sp>
        <p:nvSpPr>
          <p:cNvPr id="40" name="Shape 40"/>
          <p:cNvSpPr>
            <a:spLocks noGrp="1"/>
          </p:cNvSpPr>
          <p:nvPr>
            <p:ph type="body" sz="quarter" idx="1" hasCustomPrompt="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Shape 48"/>
          <p:cNvSpPr>
            <a:spLocks noGrp="1"/>
          </p:cNvSpPr>
          <p:nvPr>
            <p:ph type="title" hasCustomPrompt="1"/>
          </p:nvPr>
        </p:nvSpPr>
        <p:spPr>
          <a:prstGeom prst="rect">
            <a:avLst/>
          </a:prstGeom>
        </p:spPr>
        <p:txBody>
          <a:bodyPr/>
          <a:lstStyle/>
          <a:p>
            <a:r>
              <a:t>标题文本</a:t>
            </a:r>
          </a:p>
        </p:txBody>
      </p:sp>
      <p:sp>
        <p:nvSpPr>
          <p:cNvPr id="49" name="Shape 4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Shape 56"/>
          <p:cNvSpPr>
            <a:spLocks noGrp="1"/>
          </p:cNvSpPr>
          <p:nvPr>
            <p:ph type="title" hasCustomPrompt="1"/>
          </p:nvPr>
        </p:nvSpPr>
        <p:spPr>
          <a:xfrm>
            <a:off x="0" y="0"/>
            <a:ext cx="24384000" cy="1805940"/>
          </a:xfrm>
          <a:prstGeom prst="rect">
            <a:avLst/>
          </a:prstGeom>
        </p:spPr>
        <p:txBody>
          <a:bodyPr/>
          <a:lstStyle/>
          <a:p>
            <a:r>
              <a:t>标题文本</a:t>
            </a:r>
          </a:p>
        </p:txBody>
      </p:sp>
      <p:sp>
        <p:nvSpPr>
          <p:cNvPr id="57" name="Shape 57"/>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p:txBody>
      </p:sp>
      <p:sp>
        <p:nvSpPr>
          <p:cNvPr id="66" name="Shape 66"/>
          <p:cNvSpPr>
            <a:spLocks noGrp="1"/>
          </p:cNvSpPr>
          <p:nvPr>
            <p:ph type="title" hasCustomPrompt="1"/>
          </p:nvPr>
        </p:nvSpPr>
        <p:spPr>
          <a:prstGeom prst="rect">
            <a:avLst/>
          </a:prstGeom>
        </p:spPr>
        <p:txBody>
          <a:bodyPr/>
          <a:lstStyle/>
          <a:p>
            <a:r>
              <a:t>标题文本</a:t>
            </a:r>
          </a:p>
        </p:txBody>
      </p:sp>
      <p:sp>
        <p:nvSpPr>
          <p:cNvPr id="67" name="Shape 67"/>
          <p:cNvSpPr>
            <a:spLocks noGrp="1"/>
          </p:cNvSpPr>
          <p:nvPr>
            <p:ph type="body" sz="half" idx="1" hasCustomPrompt="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Shape 75"/>
          <p:cNvSpPr>
            <a:spLocks noGrp="1"/>
          </p:cNvSpPr>
          <p:nvPr>
            <p:ph type="body" idx="1" hasCustomPrompt="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p:txBody>
      </p:sp>
      <p:sp>
        <p:nvSpPr>
          <p:cNvPr id="86" name="Shape 8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cstate="email"/>
          <a:stretch>
            <a:fillRect/>
          </a:stretch>
        </p:blipFill>
        <p:spPr>
          <a:xfrm>
            <a:off x="128196" y="184721"/>
            <a:ext cx="24133884" cy="12865799"/>
          </a:xfrm>
          <a:prstGeom prst="rect">
            <a:avLst/>
          </a:prstGeom>
        </p:spPr>
      </p:pic>
      <p:sp>
        <p:nvSpPr>
          <p:cNvPr id="2" name="Shape 2"/>
          <p:cNvSpPr>
            <a:spLocks noGrp="1"/>
          </p:cNvSpPr>
          <p:nvPr>
            <p:ph type="title"/>
          </p:nvPr>
        </p:nvSpPr>
        <p:spPr>
          <a:xfrm>
            <a:off x="0" y="0"/>
            <a:ext cx="24384000" cy="2171700"/>
          </a:xfrm>
          <a:prstGeom prst="rect">
            <a:avLst/>
          </a:prstGeom>
          <a:ln w="12700">
            <a:miter lim="400000"/>
          </a:ln>
        </p:spPr>
        <p:txBody>
          <a:bodyPr lIns="50800" tIns="50800" rIns="50800" bIns="50800" anchor="ctr">
            <a:normAutofit/>
          </a:bodyPr>
          <a:lstStyle/>
          <a:p>
            <a:r>
              <a:rPr dirty="0"/>
              <a:t>标题文本</a:t>
            </a:r>
            <a:endParaRPr dirty="0"/>
          </a:p>
        </p:txBody>
      </p:sp>
      <p:sp>
        <p:nvSpPr>
          <p:cNvPr id="3" name="Shape 3"/>
          <p:cNvSpPr>
            <a:spLocks noGrp="1"/>
          </p:cNvSpPr>
          <p:nvPr>
            <p:ph type="body" idx="1"/>
          </p:nvPr>
        </p:nvSpPr>
        <p:spPr>
          <a:xfrm>
            <a:off x="1689100" y="3238500"/>
            <a:ext cx="21005800" cy="9207500"/>
          </a:xfrm>
          <a:prstGeom prst="rect">
            <a:avLst/>
          </a:prstGeom>
          <a:ln w="12700">
            <a:miter lim="400000"/>
          </a:ln>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fld>
            <a:endParaRPr/>
          </a:p>
        </p:txBody>
      </p:sp>
      <p:sp>
        <p:nvSpPr>
          <p:cNvPr id="8" name="Rectangle 7"/>
          <p:cNvSpPr/>
          <p:nvPr userDrawn="1"/>
        </p:nvSpPr>
        <p:spPr>
          <a:xfrm>
            <a:off x="0" y="13081000"/>
            <a:ext cx="24384000" cy="665843"/>
          </a:xfrm>
          <a:prstGeom prst="rect">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indent="0" algn="ctr" defTabSz="825500" rtl="0" latinLnBrk="0">
        <a:lnSpc>
          <a:spcPct val="100000"/>
        </a:lnSpc>
        <a:spcBef>
          <a:spcPts val="0"/>
        </a:spcBef>
        <a:spcAft>
          <a:spcPts val="0"/>
        </a:spcAft>
        <a:buClrTx/>
        <a:buSzTx/>
        <a:buFontTx/>
        <a:buNone/>
        <a:defRPr sz="6000" b="1" i="0" u="none" strike="noStrike" cap="none" spc="0" baseline="0">
          <a:ln>
            <a:noFill/>
          </a:ln>
          <a:solidFill>
            <a:schemeClr val="accent1"/>
          </a:solidFill>
          <a:uFillTx/>
          <a:latin typeface="微软雅黑" panose="020B0503020204020204" charset="-122"/>
          <a:ea typeface="微软雅黑" panose="020B0503020204020204" charset="-122"/>
          <a:cs typeface="微软雅黑" panose="020B0503020204020204" charset="-122"/>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tiff"/><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tiff"/><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 y="4219155"/>
            <a:ext cx="24384001" cy="1641475"/>
          </a:xfrm>
          <a:prstGeom prst="rect">
            <a:avLst/>
          </a:prstGeom>
          <a:noFill/>
          <a:ln w="12700">
            <a:miter lim="400000"/>
          </a:ln>
        </p:spPr>
        <p:txBody>
          <a:bodyPr wrap="square" lIns="50800" tIns="50800" rIns="50800" bIns="50800" anchor="ctr">
            <a:spAutoFit/>
          </a:bodyPr>
          <a:lstStyle>
            <a:lvl1pPr>
              <a:defRPr sz="8000">
                <a:solidFill>
                  <a:srgbClr val="FFFFFF"/>
                </a:solidFill>
                <a:latin typeface="Helvetica"/>
                <a:ea typeface="Helvetica"/>
                <a:cs typeface="Helvetica"/>
                <a:sym typeface="Helvetica"/>
              </a:defRPr>
            </a:lvl1pPr>
          </a:lstStyle>
          <a:p>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“步道乐跑”</a:t>
            </a:r>
            <a:r>
              <a:rPr lang="en-US" altLang="zh-CN" sz="10000" b="1" dirty="0">
                <a:solidFill>
                  <a:schemeClr val="accent1"/>
                </a:solidFill>
                <a:latin typeface="微软雅黑" panose="020B0503020204020204" charset="-122"/>
                <a:ea typeface="微软雅黑" panose="020B0503020204020204" charset="-122"/>
                <a:cs typeface="微软雅黑" panose="020B0503020204020204" charset="-122"/>
              </a:rPr>
              <a:t>app</a:t>
            </a:r>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使用手册</a:t>
            </a:r>
            <a:endPar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 name="Shape 123"/>
          <p:cNvSpPr/>
          <p:nvPr/>
        </p:nvSpPr>
        <p:spPr>
          <a:xfrm>
            <a:off x="718457" y="5874903"/>
            <a:ext cx="24384001" cy="1025922"/>
          </a:xfrm>
          <a:prstGeom prst="rect">
            <a:avLst/>
          </a:prstGeom>
          <a:noFill/>
          <a:ln w="12700">
            <a:miter lim="400000"/>
          </a:ln>
        </p:spPr>
        <p:txBody>
          <a:bodyPr wrap="square" lIns="50800" tIns="50800" rIns="50800" bIns="50800" anchor="ctr">
            <a:spAutoFit/>
          </a:bodyPr>
          <a:lstStyle>
            <a:lvl1pPr algn="l" defTabSz="457200">
              <a:defRPr sz="3200">
                <a:solidFill>
                  <a:srgbClr val="FFFFFF"/>
                </a:solidFill>
                <a:latin typeface="PingFang SC Light"/>
                <a:ea typeface="PingFang SC Light"/>
                <a:cs typeface="PingFang SC Light"/>
                <a:sym typeface="PingFang SC Light"/>
              </a:defRPr>
            </a:lvl1pPr>
          </a:lstStyle>
          <a:p>
            <a:pPr algn="ctr"/>
            <a:endParaRPr sz="6000" dirty="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042516" y="6534118"/>
            <a:ext cx="523220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校园智慧体育平台</a:t>
            </a:r>
            <a:endPar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其他功能</a:t>
            </a:r>
            <a:endParaRPr lang="zh-CN" altLang="en-US" kern="1200" dirty="0">
              <a:latin typeface="Arial" panose="020B0604020202020204" pitchFamily="34" charset="0"/>
              <a:ea typeface="微软雅黑" panose="020B0503020204020204" charset="-122"/>
              <a:cs typeface="+mn-ea"/>
            </a:endParaRPr>
          </a:p>
        </p:txBody>
      </p:sp>
      <p:pic>
        <p:nvPicPr>
          <p:cNvPr id="7" name="图片 6" descr="2"/>
          <p:cNvPicPr>
            <a:picLocks noChangeAspect="1"/>
          </p:cNvPicPr>
          <p:nvPr/>
        </p:nvPicPr>
        <p:blipFill>
          <a:blip r:embed="rId1" cstate="print"/>
          <a:stretch>
            <a:fillRect/>
          </a:stretch>
        </p:blipFill>
        <p:spPr>
          <a:xfrm>
            <a:off x="6762750" y="2516505"/>
            <a:ext cx="5535930" cy="9227185"/>
          </a:xfrm>
          <a:prstGeom prst="rect">
            <a:avLst/>
          </a:prstGeom>
        </p:spPr>
      </p:pic>
      <p:pic>
        <p:nvPicPr>
          <p:cNvPr id="8" name="图片 7" descr="3"/>
          <p:cNvPicPr>
            <a:picLocks noChangeAspect="1"/>
          </p:cNvPicPr>
          <p:nvPr/>
        </p:nvPicPr>
        <p:blipFill>
          <a:blip r:embed="rId2" cstate="print"/>
          <a:stretch>
            <a:fillRect/>
          </a:stretch>
        </p:blipFill>
        <p:spPr>
          <a:xfrm>
            <a:off x="1002665" y="2516505"/>
            <a:ext cx="5535930" cy="9227185"/>
          </a:xfrm>
          <a:prstGeom prst="rect">
            <a:avLst/>
          </a:prstGeom>
        </p:spPr>
      </p:pic>
      <p:pic>
        <p:nvPicPr>
          <p:cNvPr id="9" name="图片 8" descr="4"/>
          <p:cNvPicPr>
            <a:picLocks noChangeAspect="1"/>
          </p:cNvPicPr>
          <p:nvPr/>
        </p:nvPicPr>
        <p:blipFill>
          <a:blip r:embed="rId3" cstate="print"/>
          <a:stretch>
            <a:fillRect/>
          </a:stretch>
        </p:blipFill>
        <p:spPr>
          <a:xfrm>
            <a:off x="12492355" y="2516505"/>
            <a:ext cx="5535930" cy="9227185"/>
          </a:xfrm>
          <a:prstGeom prst="rect">
            <a:avLst/>
          </a:prstGeom>
        </p:spPr>
      </p:pic>
      <p:pic>
        <p:nvPicPr>
          <p:cNvPr id="10" name="图片 9" descr="3(1)"/>
          <p:cNvPicPr>
            <a:picLocks noChangeAspect="1"/>
          </p:cNvPicPr>
          <p:nvPr/>
        </p:nvPicPr>
        <p:blipFill>
          <a:blip r:embed="rId4" cstate="email"/>
          <a:stretch>
            <a:fillRect/>
          </a:stretch>
        </p:blipFill>
        <p:spPr>
          <a:xfrm>
            <a:off x="18237835" y="2516505"/>
            <a:ext cx="5521960" cy="9227185"/>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826786"/>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使用作弊问题</a:t>
            </a:r>
            <a:endParaRPr lang="zh-CN" altLang="en-US" kern="1200" dirty="0">
              <a:latin typeface="Arial" panose="020B0604020202020204" pitchFamily="34" charset="0"/>
              <a:ea typeface="微软雅黑" panose="020B0503020204020204" charset="-122"/>
              <a:cs typeface="+mn-ea"/>
            </a:endParaRPr>
          </a:p>
        </p:txBody>
      </p:sp>
      <p:sp>
        <p:nvSpPr>
          <p:cNvPr id="9" name="文本框 8"/>
          <p:cNvSpPr txBox="1"/>
          <p:nvPr/>
        </p:nvSpPr>
        <p:spPr>
          <a:xfrm>
            <a:off x="3159624" y="4338597"/>
            <a:ext cx="7404101"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、系统会不定期进行人工智能分析，根据配速、步数以及轨迹相似度等数据判断是否作弊</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、系统会根据账号、设备号判断是否存在作弊行为，比如一个手机经常有好几个号码在跑步，系统会判定这几个号码都存在作弊嫌疑</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、一旦发现作弊，体育成绩将会做</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0</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分处理</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TextBox 10"/>
          <p:cNvSpPr txBox="1"/>
          <p:nvPr/>
        </p:nvSpPr>
        <p:spPr>
          <a:xfrm>
            <a:off x="11526251" y="4615596"/>
            <a:ext cx="9119938" cy="70275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200000"/>
              </a:lnSpc>
            </a:pP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、自行车作弊</a:t>
            </a:r>
            <a:endParaRPr lang="en-US" altLang="zh-CN" dirty="0">
              <a:latin typeface="微软雅黑" panose="020B0503020204020204" charset="-122"/>
              <a:ea typeface="微软雅黑" panose="020B0503020204020204" charset="-122"/>
            </a:endParaRPr>
          </a:p>
          <a:p>
            <a:pPr algn="l">
              <a:lnSpc>
                <a:spcPct val="200000"/>
              </a:lnSpc>
            </a:pPr>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、一人持多部手机代跑</a:t>
            </a:r>
            <a:endParaRPr lang="en-US" altLang="zh-CN" dirty="0">
              <a:latin typeface="微软雅黑" panose="020B0503020204020204" charset="-122"/>
              <a:ea typeface="微软雅黑" panose="020B0503020204020204" charset="-122"/>
            </a:endParaRPr>
          </a:p>
          <a:p>
            <a:pPr algn="l">
              <a:lnSpc>
                <a:spcPct val="200000"/>
              </a:lnSpc>
            </a:pPr>
            <a:r>
              <a:rPr lang="en-US" altLang="zh-CN" dirty="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、模拟器作弊</a:t>
            </a:r>
            <a:endParaRPr lang="en-US" altLang="zh-CN" dirty="0">
              <a:latin typeface="微软雅黑" panose="020B0503020204020204" charset="-122"/>
              <a:ea typeface="微软雅黑" panose="020B0503020204020204" charset="-122"/>
            </a:endParaRPr>
          </a:p>
          <a:p>
            <a:pPr algn="l">
              <a:lnSpc>
                <a:spcPct val="200000"/>
              </a:lnSpc>
            </a:pPr>
            <a:r>
              <a:rPr lang="en-US" altLang="zh-CN" dirty="0">
                <a:latin typeface="微软雅黑" panose="020B0503020204020204" charset="-122"/>
                <a:ea typeface="微软雅黑" panose="020B0503020204020204" charset="-122"/>
              </a:rPr>
              <a:t>4</a:t>
            </a:r>
            <a:r>
              <a:rPr lang="zh-CN" altLang="en-US" dirty="0">
                <a:latin typeface="微软雅黑" panose="020B0503020204020204" charset="-122"/>
                <a:ea typeface="微软雅黑" panose="020B0503020204020204" charset="-122"/>
              </a:rPr>
              <a:t>、一个手机登录多个账号</a:t>
            </a:r>
            <a:endParaRPr lang="zh-CN" altLang="en-US" dirty="0">
              <a:latin typeface="微软雅黑" panose="020B0503020204020204" charset="-122"/>
              <a:ea typeface="微软雅黑" panose="020B0503020204020204" charset="-122"/>
            </a:endParaRPr>
          </a:p>
          <a:p>
            <a:pPr marL="0" marR="0" indent="0" algn="ctr" defTabSz="825500" rtl="0" fontAlgn="auto" latinLnBrk="0" hangingPunct="0">
              <a:lnSpc>
                <a:spcPct val="100000"/>
              </a:lnSpc>
              <a:spcBef>
                <a:spcPts val="0"/>
              </a:spcBef>
              <a:spcAft>
                <a:spcPts val="0"/>
              </a:spcAft>
              <a:buClrTx/>
              <a:buSzTx/>
              <a:buFontTx/>
              <a:buNone/>
            </a:pPr>
            <a:endPar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其他常见问题</a:t>
            </a:r>
            <a:endParaRPr lang="zh-CN" altLang="en-US" kern="1200" dirty="0">
              <a:latin typeface="Arial" panose="020B0604020202020204" pitchFamily="34" charset="0"/>
              <a:ea typeface="微软雅黑" panose="020B0503020204020204" charset="-122"/>
              <a:cs typeface="+mn-ea"/>
            </a:endParaRPr>
          </a:p>
        </p:txBody>
      </p:sp>
      <p:pic>
        <p:nvPicPr>
          <p:cNvPr id="2" name="图片 1" descr="常见问题"/>
          <p:cNvPicPr>
            <a:picLocks noChangeAspect="1"/>
          </p:cNvPicPr>
          <p:nvPr/>
        </p:nvPicPr>
        <p:blipFill>
          <a:blip r:embed="rId1" cstate="email"/>
          <a:stretch>
            <a:fillRect/>
          </a:stretch>
        </p:blipFill>
        <p:spPr>
          <a:xfrm>
            <a:off x="2251710" y="2517775"/>
            <a:ext cx="5471160" cy="9731375"/>
          </a:xfrm>
          <a:prstGeom prst="rect">
            <a:avLst/>
          </a:prstGeom>
        </p:spPr>
      </p:pic>
      <p:sp>
        <p:nvSpPr>
          <p:cNvPr id="3" name="文本框 2"/>
          <p:cNvSpPr txBox="1"/>
          <p:nvPr/>
        </p:nvSpPr>
        <p:spPr>
          <a:xfrm>
            <a:off x="8336915" y="3225800"/>
            <a:ext cx="14205585" cy="91503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一.如何进行学生认证？</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在app“我的”界面，点击“去认证”，提交学号等资料等待审核即可，认证通过后，在“我的”界面会有“已认证”标志。</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二.学生认证信息错误怎么办？</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学生认证信息错误可能影响你的最终体育成绩哦！可以进入“我的”——“在线客服”，发送学生身份证明材料，如学生证照片等，联系乐跑君帮你解决哦！</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三.跑步有效，要满足什么条件？</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已认证学生身份的用户，跑步才会跟课外成绩关联，且必须满足学校设置的规则，可以在跑步界面点击右上角的问号查看学校的乐跑规则。</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一般情况下，跑步的里程达标、配速达标且跑步时经过分配的打卡点并自动打卡成功才会计算为有效成绩。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四.每天可关联几次有效成绩？</a:t>
            </a:r>
            <a:endPar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每天有效次数上限由学校设定，为保证持续锻炼，一般会设置为1到2次。超过上限之后，仍可使用app跑步并参与运动排名，但不会关联成绩。</a:t>
            </a: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如有其它疑问或反馈，可进入“我的</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在线客服”联系乐跑君帮你解决哦</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p:txBody>
      </p:sp>
      <p:sp>
        <p:nvSpPr>
          <p:cNvPr id="6" name="文本框 5"/>
          <p:cNvSpPr txBox="1"/>
          <p:nvPr/>
        </p:nvSpPr>
        <p:spPr>
          <a:xfrm>
            <a:off x="8336915" y="2339991"/>
            <a:ext cx="17424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在</a:t>
            </a:r>
            <a:r>
              <a:rPr kumimoji="0" lang="en-US" altLang="zh-CN"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“我的”界面有常见问题的汇总，同学们可以随时查看</a:t>
            </a:r>
            <a:endPar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意见反馈</a:t>
            </a:r>
            <a:endParaRPr lang="zh-CN" altLang="en-US" kern="1200" dirty="0">
              <a:latin typeface="Arial" panose="020B0604020202020204" pitchFamily="34" charset="0"/>
              <a:ea typeface="微软雅黑" panose="020B0503020204020204" charset="-122"/>
              <a:cs typeface="+mn-ea"/>
            </a:endParaRPr>
          </a:p>
        </p:txBody>
      </p:sp>
      <p:pic>
        <p:nvPicPr>
          <p:cNvPr id="2" name="图片 1" descr="意见反馈"/>
          <p:cNvPicPr>
            <a:picLocks noChangeAspect="1"/>
          </p:cNvPicPr>
          <p:nvPr/>
        </p:nvPicPr>
        <p:blipFill>
          <a:blip r:embed="rId1" cstate="print"/>
          <a:stretch>
            <a:fillRect/>
          </a:stretch>
        </p:blipFill>
        <p:spPr>
          <a:xfrm>
            <a:off x="3751580" y="2359026"/>
            <a:ext cx="6437630" cy="9397546"/>
          </a:xfrm>
          <a:prstGeom prst="rect">
            <a:avLst/>
          </a:prstGeom>
        </p:spPr>
      </p:pic>
      <p:sp>
        <p:nvSpPr>
          <p:cNvPr id="3" name="文本框 2"/>
          <p:cNvSpPr txBox="1"/>
          <p:nvPr/>
        </p:nvSpPr>
        <p:spPr>
          <a:xfrm>
            <a:off x="10360025" y="3057420"/>
            <a:ext cx="12261436" cy="785856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lang="zh-CN" altLang="en-US" sz="3600" dirty="0">
                <a:latin typeface="微软雅黑" panose="020B0503020204020204" charset="-122"/>
                <a:ea typeface="微软雅黑" panose="020B0503020204020204" charset="-122"/>
                <a:sym typeface="Helvetica Light"/>
              </a:rPr>
              <a:t>同学们在使用中遇到问题，可以随时在app</a:t>
            </a:r>
            <a:r>
              <a:rPr lang="zh-CN" altLang="en-US" sz="3600" b="1" dirty="0">
                <a:latin typeface="微软雅黑" panose="020B0503020204020204" charset="-122"/>
                <a:ea typeface="微软雅黑" panose="020B0503020204020204" charset="-122"/>
                <a:sym typeface="Helvetica Light"/>
              </a:rPr>
              <a:t>反馈留言</a:t>
            </a:r>
            <a:r>
              <a:rPr lang="zh-CN" altLang="en-US" sz="3600" dirty="0">
                <a:latin typeface="微软雅黑" panose="020B0503020204020204" charset="-122"/>
                <a:ea typeface="微软雅黑" panose="020B0503020204020204" charset="-122"/>
                <a:sym typeface="Helvetica Light"/>
              </a:rPr>
              <a:t>或通过在</a:t>
            </a:r>
            <a:r>
              <a:rPr lang="en-US" altLang="zh-CN" sz="3600" dirty="0">
                <a:latin typeface="微软雅黑" panose="020B0503020204020204" charset="-122"/>
                <a:ea typeface="微软雅黑" panose="020B0503020204020204" charset="-122"/>
                <a:sym typeface="Helvetica Light"/>
              </a:rPr>
              <a:t>app</a:t>
            </a:r>
            <a:r>
              <a:rPr lang="zh-CN" altLang="en-US" sz="3600" dirty="0">
                <a:latin typeface="微软雅黑" panose="020B0503020204020204" charset="-122"/>
                <a:ea typeface="微软雅黑" panose="020B0503020204020204" charset="-122"/>
                <a:sym typeface="Helvetica Light"/>
              </a:rPr>
              <a:t>内置的</a:t>
            </a:r>
            <a:r>
              <a:rPr lang="zh-CN" altLang="en-US" sz="3600" b="1" dirty="0">
                <a:latin typeface="微软雅黑" panose="020B0503020204020204" charset="-122"/>
                <a:ea typeface="微软雅黑" panose="020B0503020204020204" charset="-122"/>
                <a:sym typeface="Helvetica Light"/>
              </a:rPr>
              <a:t>在线客服</a:t>
            </a:r>
            <a:r>
              <a:rPr lang="zh-CN" altLang="en-US" sz="3600" dirty="0">
                <a:latin typeface="微软雅黑" panose="020B0503020204020204" charset="-122"/>
                <a:ea typeface="微软雅黑" panose="020B0503020204020204" charset="-122"/>
                <a:sym typeface="Helvetica Light"/>
              </a:rPr>
              <a:t>联系我们，我们会第一时间与您联系并帮助您解决问题。</a:t>
            </a:r>
            <a:r>
              <a:rPr kumimoji="0" lang="zh-CN" altLang="en-US" sz="360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也可通过下列方式与我们进行联系哦！</a:t>
            </a:r>
            <a:endParaRPr kumimoji="0" lang="zh-CN" altLang="en-US" sz="360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360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客服电话：</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027-62434316</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客服Q Q：</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2949610052</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微信公众号：</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步道乐跑</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步道探秘QQ交流群：</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QQ群①:511023624、QQ群②:583134849</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客服邮箱：</a:t>
            </a:r>
            <a:r>
              <a:rPr kumimoji="0" lang="en-US" altLang="zh-CN" sz="36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info</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@lptiyu.com</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p:txBody>
      </p:sp>
      <p:pic>
        <p:nvPicPr>
          <p:cNvPr id="5" name="图片 4"/>
          <p:cNvPicPr>
            <a:picLocks noChangeAspect="1"/>
          </p:cNvPicPr>
          <p:nvPr/>
        </p:nvPicPr>
        <p:blipFill>
          <a:blip r:embed="rId2" cstate="print"/>
          <a:stretch>
            <a:fillRect/>
          </a:stretch>
        </p:blipFill>
        <p:spPr>
          <a:xfrm>
            <a:off x="5420995" y="7911193"/>
            <a:ext cx="3048000" cy="2959100"/>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52704" y="4386585"/>
            <a:ext cx="13127383" cy="37805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39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谢谢！</a:t>
            </a:r>
            <a:endParaRPr kumimoji="0" lang="zh-CN" altLang="en-US" sz="239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8325" y="38797"/>
            <a:ext cx="24384000" cy="1815404"/>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a:lstStyle>
          <a:p>
            <a:pPr hangingPunct="1"/>
            <a:r>
              <a:rPr lang="en-US" altLang="zh-CN" sz="6000" b="1" kern="1200" dirty="0">
                <a:solidFill>
                  <a:schemeClr val="accent1"/>
                </a:solidFill>
                <a:latin typeface="Arial" panose="020B0604020202020204" pitchFamily="34" charset="0"/>
                <a:ea typeface="微软雅黑" panose="020B0503020204020204" charset="-122"/>
                <a:cs typeface="+mn-ea"/>
              </a:rPr>
              <a:t>app</a:t>
            </a:r>
            <a:r>
              <a:rPr lang="zh-CN" altLang="en-US" sz="6000" b="1" kern="1200" dirty="0">
                <a:solidFill>
                  <a:schemeClr val="accent1"/>
                </a:solidFill>
                <a:latin typeface="Arial" panose="020B0604020202020204" pitchFamily="34" charset="0"/>
                <a:ea typeface="微软雅黑" panose="020B0503020204020204" charset="-122"/>
                <a:cs typeface="+mn-ea"/>
              </a:rPr>
              <a:t>下载方式</a:t>
            </a:r>
            <a:endParaRPr lang="zh-CN" altLang="en-US" sz="6000" b="1" kern="1200" dirty="0">
              <a:solidFill>
                <a:schemeClr val="accent1"/>
              </a:solidFill>
              <a:latin typeface="Arial" panose="020B0604020202020204" pitchFamily="34" charset="0"/>
              <a:ea typeface="微软雅黑" panose="020B0503020204020204" charset="-122"/>
              <a:cs typeface="+mn-ea"/>
            </a:endParaRPr>
          </a:p>
        </p:txBody>
      </p:sp>
      <p:sp>
        <p:nvSpPr>
          <p:cNvPr id="6" name="Text Placeholder 2"/>
          <p:cNvSpPr txBox="1"/>
          <p:nvPr/>
        </p:nvSpPr>
        <p:spPr>
          <a:xfrm>
            <a:off x="4945295" y="2209803"/>
            <a:ext cx="20291420" cy="9274627"/>
          </a:xfrm>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a:lstStyle>
          <a:p>
            <a:pPr marL="0" indent="0" hangingPunct="1">
              <a:lnSpc>
                <a:spcPct val="150000"/>
              </a:lnSpc>
              <a:spcBef>
                <a:spcPts val="2300"/>
              </a:spcBef>
              <a:buFontTx/>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苹果（</a:t>
            </a:r>
            <a:r>
              <a:rPr lang="en-US" altLang="zh-CN" sz="3600" dirty="0" err="1">
                <a:solidFill>
                  <a:schemeClr val="tx1"/>
                </a:solidFill>
                <a:latin typeface="微软雅黑" panose="020B0503020204020204" charset="-122"/>
                <a:ea typeface="微软雅黑" panose="020B0503020204020204" charset="-122"/>
                <a:cs typeface="微软雅黑" panose="020B0503020204020204" charset="-122"/>
              </a:rPr>
              <a:t>ios</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）版在</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store</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搜索“步道乐跑”下载；</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安卓（</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android</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）版可在腾讯宝等各大应用市场搜索“步道乐跑”下载</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000"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hangingPunct="0">
              <a:lnSpc>
                <a:spcPct val="150000"/>
              </a:lnSpc>
              <a:spcBef>
                <a:spcPts val="0"/>
              </a:spcBef>
              <a:buSzTx/>
              <a:buFontTx/>
              <a:buNone/>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（百度搜索请认准</a:t>
            </a:r>
            <a:r>
              <a:rPr lang="en-US" altLang="zh-CN" sz="3200" dirty="0" err="1">
                <a:solidFill>
                  <a:schemeClr val="tx1"/>
                </a:solidFill>
                <a:latin typeface="微软雅黑" panose="020B0503020204020204" charset="-122"/>
                <a:ea typeface="微软雅黑" panose="020B0503020204020204" charset="-122"/>
                <a:cs typeface="微软雅黑" panose="020B0503020204020204" charset="-122"/>
              </a:rPr>
              <a:t>lptiyu.com</a:t>
            </a:r>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避免下载到过早版本导致无法使用）</a:t>
            </a:r>
            <a:endParaRPr lang="zh-CN" altLang="en-US" sz="3200" dirty="0">
              <a:solidFill>
                <a:schemeClr val="tx1"/>
              </a:solidFill>
              <a:latin typeface="微软雅黑" panose="020B0503020204020204" charset="-122"/>
              <a:ea typeface="微软雅黑" panose="020B0503020204020204" charset="-122"/>
              <a:cs typeface="微软雅黑" panose="020B0503020204020204" charset="-122"/>
            </a:endParaRPr>
          </a:p>
          <a:p>
            <a:pPr marL="0" indent="0" hangingPunct="1">
              <a:lnSpc>
                <a:spcPct val="150000"/>
              </a:lnSpc>
              <a:spcBef>
                <a:spcPts val="2300"/>
              </a:spcBef>
              <a:buFontTx/>
              <a:buNone/>
            </a:pPr>
            <a:endParaRPr lang="zh-CN" altLang="en-US" sz="400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ct val="150000"/>
              </a:lnSpc>
              <a:spcBef>
                <a:spcPts val="2300"/>
              </a:spcBef>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通过微信公众号“步道乐跑”点击菜单</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下载”即可。</a:t>
            </a: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android</a:t>
            </a: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用户会跳转到应用宝界面，点击“普通下载”</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defTabSz="584200">
              <a:lnSpc>
                <a:spcPct val="150000"/>
              </a:lnSpc>
              <a:spcBef>
                <a:spcPts val="0"/>
              </a:spcBef>
              <a:buSzTx/>
              <a:buNone/>
            </a:pP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可以避免下载应用市场）</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indent="0" hangingPunct="1">
              <a:spcBef>
                <a:spcPts val="2300"/>
              </a:spcBef>
              <a:buFontTx/>
              <a:buNone/>
            </a:pPr>
            <a:endParaRPr lang="en-US" altLang="zh-CN" sz="40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cstate="print"/>
          <a:stretch>
            <a:fillRect/>
          </a:stretch>
        </p:blipFill>
        <p:spPr>
          <a:xfrm>
            <a:off x="13973405" y="7490278"/>
            <a:ext cx="4196374" cy="407398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注册登录</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803070" y="2348550"/>
            <a:ext cx="2014945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根据国家实名制要求，</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需要登录之后才能使用，支持通过绑定</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QQ</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或微信号方式注册。</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5" name="图片 4" descr="注册"/>
          <p:cNvPicPr>
            <a:picLocks noChangeAspect="1"/>
          </p:cNvPicPr>
          <p:nvPr/>
        </p:nvPicPr>
        <p:blipFill>
          <a:blip r:embed="rId1" cstate="print"/>
          <a:stretch>
            <a:fillRect/>
          </a:stretch>
        </p:blipFill>
        <p:spPr>
          <a:xfrm>
            <a:off x="9067164" y="3700117"/>
            <a:ext cx="4953635" cy="7704483"/>
          </a:xfrm>
          <a:prstGeom prst="rect">
            <a:avLst/>
          </a:prstGeom>
        </p:spPr>
      </p:pic>
      <p:pic>
        <p:nvPicPr>
          <p:cNvPr id="6" name="图片 5" descr="登录2"/>
          <p:cNvPicPr>
            <a:picLocks noChangeAspect="1"/>
          </p:cNvPicPr>
          <p:nvPr/>
        </p:nvPicPr>
        <p:blipFill>
          <a:blip r:embed="rId2" cstate="print"/>
          <a:stretch>
            <a:fillRect/>
          </a:stretch>
        </p:blipFill>
        <p:spPr>
          <a:xfrm>
            <a:off x="15339694" y="3514725"/>
            <a:ext cx="4904105" cy="7889875"/>
          </a:xfrm>
          <a:prstGeom prst="rect">
            <a:avLst/>
          </a:prstGeom>
        </p:spPr>
      </p:pic>
      <p:pic>
        <p:nvPicPr>
          <p:cNvPr id="7" name="图片 6"/>
          <p:cNvPicPr>
            <a:picLocks noChangeAspect="1"/>
          </p:cNvPicPr>
          <p:nvPr/>
        </p:nvPicPr>
        <p:blipFill>
          <a:blip r:embed="rId3" cstate="print"/>
          <a:stretch>
            <a:fillRect/>
          </a:stretch>
        </p:blipFill>
        <p:spPr>
          <a:xfrm>
            <a:off x="2800984" y="3489325"/>
            <a:ext cx="4946015" cy="7889875"/>
          </a:xfrm>
          <a:prstGeom prst="rect">
            <a:avLst/>
          </a:prstGeom>
        </p:spPr>
      </p:pic>
      <p:cxnSp>
        <p:nvCxnSpPr>
          <p:cNvPr id="10" name="直线箭头连接符 9"/>
          <p:cNvCxnSpPr>
            <a:stCxn id="7" idx="3"/>
          </p:cNvCxnSpPr>
          <p:nvPr/>
        </p:nvCxnSpPr>
        <p:spPr>
          <a:xfrm flipV="1">
            <a:off x="7746999" y="7416800"/>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线箭头连接符 11"/>
          <p:cNvCxnSpPr/>
          <p:nvPr/>
        </p:nvCxnSpPr>
        <p:spPr>
          <a:xfrm flipV="1">
            <a:off x="14121763" y="7459662"/>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身份认证</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048000" y="1929450"/>
            <a:ext cx="2014945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登录之后，需要进行学生身份认证后，</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端乐跑数据才会关联课外体育成绩</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3297555" y="11372030"/>
            <a:ext cx="40675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2" name="图片 1" descr="未认证"/>
          <p:cNvPicPr>
            <a:picLocks noChangeAspect="1"/>
          </p:cNvPicPr>
          <p:nvPr/>
        </p:nvPicPr>
        <p:blipFill>
          <a:blip r:embed="rId1" cstate="email"/>
          <a:stretch>
            <a:fillRect/>
          </a:stretch>
        </p:blipFill>
        <p:spPr>
          <a:xfrm>
            <a:off x="3126105" y="3005455"/>
            <a:ext cx="4588510" cy="8161655"/>
          </a:xfrm>
          <a:prstGeom prst="rect">
            <a:avLst/>
          </a:prstGeom>
        </p:spPr>
      </p:pic>
      <p:sp>
        <p:nvSpPr>
          <p:cNvPr id="5" name="文本框 4"/>
          <p:cNvSpPr txBox="1"/>
          <p:nvPr/>
        </p:nvSpPr>
        <p:spPr>
          <a:xfrm>
            <a:off x="3126105" y="11959068"/>
            <a:ext cx="4589145" cy="1145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点击个人</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头像</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下方的</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未认证</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即可进入认证界面</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p:txBody>
      </p:sp>
      <p:sp>
        <p:nvSpPr>
          <p:cNvPr id="8" name="文本框 7"/>
          <p:cNvSpPr txBox="1"/>
          <p:nvPr/>
        </p:nvSpPr>
        <p:spPr>
          <a:xfrm>
            <a:off x="8996045" y="11392543"/>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认证界面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2" name="文本框 11"/>
          <p:cNvSpPr txBox="1"/>
          <p:nvPr/>
        </p:nvSpPr>
        <p:spPr>
          <a:xfrm>
            <a:off x="8836660" y="11926431"/>
            <a:ext cx="5356418"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选择对应</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身份</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并填写对应信息后，点击</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认证</a:t>
            </a:r>
            <a:r>
              <a:rPr kumimoji="0" lang="en-US" altLang="zh-CN"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按钮即可提交认证申请。</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p:txBody>
      </p:sp>
      <p:sp>
        <p:nvSpPr>
          <p:cNvPr id="16" name="文本框 15"/>
          <p:cNvSpPr txBox="1"/>
          <p:nvPr/>
        </p:nvSpPr>
        <p:spPr>
          <a:xfrm>
            <a:off x="15443835" y="11352787"/>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待审核界面</a:t>
            </a:r>
            <a:endPar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8" name="文本框 17"/>
          <p:cNvSpPr txBox="1"/>
          <p:nvPr/>
        </p:nvSpPr>
        <p:spPr>
          <a:xfrm>
            <a:off x="15075535" y="11926432"/>
            <a:ext cx="4749165"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rPr>
              <a:t>提交完认证申请后，等待系统审核即可哦！</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Helvetica Light"/>
            </a:endParaRPr>
          </a:p>
        </p:txBody>
      </p:sp>
      <p:cxnSp>
        <p:nvCxnSpPr>
          <p:cNvPr id="13" name="直线箭头连接符 12"/>
          <p:cNvCxnSpPr/>
          <p:nvPr/>
        </p:nvCxnSpPr>
        <p:spPr>
          <a:xfrm>
            <a:off x="6009004" y="4894264"/>
            <a:ext cx="2827656" cy="1074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线箭头连接符 16"/>
          <p:cNvCxnSpPr/>
          <p:nvPr/>
        </p:nvCxnSpPr>
        <p:spPr>
          <a:xfrm flipV="1">
            <a:off x="13063590" y="7178110"/>
            <a:ext cx="2011945" cy="31969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7" name="Picture 3"/>
          <p:cNvPicPr>
            <a:picLocks noChangeAspect="1" noChangeArrowheads="1"/>
          </p:cNvPicPr>
          <p:nvPr/>
        </p:nvPicPr>
        <p:blipFill>
          <a:blip r:embed="rId2" cstate="print"/>
          <a:srcRect/>
          <a:stretch>
            <a:fillRect/>
          </a:stretch>
        </p:blipFill>
        <p:spPr bwMode="auto">
          <a:xfrm>
            <a:off x="8996045" y="3163887"/>
            <a:ext cx="4689598" cy="814800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5075535" y="3005455"/>
            <a:ext cx="4750550" cy="8306435"/>
          </a:xfrm>
          <a:prstGeom prst="rect">
            <a:avLst/>
          </a:prstGeom>
          <a:noFill/>
          <a:ln w="9525">
            <a:noFill/>
            <a:miter lim="800000"/>
            <a:headEnd/>
            <a:tailEnd/>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认证结果</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50228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anose="05000000000000000000" pitchFamily="2" charset="2"/>
              <a:buChar char="ü"/>
            </a:pP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认证通过</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8" name="文本框 7"/>
          <p:cNvSpPr txBox="1"/>
          <p:nvPr/>
        </p:nvSpPr>
        <p:spPr>
          <a:xfrm>
            <a:off x="154114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rPr>
              <a:t>认证不通过</a:t>
            </a:r>
            <a:endParaRPr kumimoji="0" lang="zh-CN" altLang="en-US" sz="4000" b="0" i="0" u="none" strike="noStrike" cap="none" spc="0" normalizeH="0" baseline="0" dirty="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4368801" y="3407974"/>
            <a:ext cx="81280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我的界面会出现“已认证</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”标志</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14859000" y="3120704"/>
            <a:ext cx="574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我的界面会显示“审核未通过”，可以修改信息后重新提交</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3074" name="Picture 2"/>
          <p:cNvPicPr>
            <a:picLocks noChangeAspect="1" noChangeArrowheads="1"/>
          </p:cNvPicPr>
          <p:nvPr/>
        </p:nvPicPr>
        <p:blipFill>
          <a:blip r:embed="rId1" cstate="print"/>
          <a:srcRect/>
          <a:stretch>
            <a:fillRect/>
          </a:stretch>
        </p:blipFill>
        <p:spPr bwMode="auto">
          <a:xfrm>
            <a:off x="1765301" y="4085071"/>
            <a:ext cx="4625522" cy="8114950"/>
          </a:xfrm>
          <a:prstGeom prst="rect">
            <a:avLst/>
          </a:prstGeom>
          <a:noFill/>
          <a:ln w="9525">
            <a:noFill/>
            <a:miter lim="800000"/>
            <a:headEnd/>
            <a:tailEnd/>
          </a:ln>
        </p:spPr>
      </p:pic>
      <p:pic>
        <p:nvPicPr>
          <p:cNvPr id="3075" name="Picture 3"/>
          <p:cNvPicPr>
            <a:picLocks noChangeAspect="1" noChangeArrowheads="1"/>
          </p:cNvPicPr>
          <p:nvPr/>
        </p:nvPicPr>
        <p:blipFill>
          <a:blip r:embed="rId2" cstate="print"/>
          <a:srcRect/>
          <a:stretch>
            <a:fillRect/>
          </a:stretch>
        </p:blipFill>
        <p:spPr bwMode="auto">
          <a:xfrm>
            <a:off x="8147050" y="4076785"/>
            <a:ext cx="4673266" cy="812323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4858999" y="4085071"/>
            <a:ext cx="4680285" cy="8211269"/>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校园乐跑</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2794001" y="2226927"/>
            <a:ext cx="17703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2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认证通过后，乐跑界面会更新，此时跑步才会关联课外体育成绩，同学们可以自主安排参与锻炼</a:t>
            </a:r>
            <a:endParaRPr kumimoji="0" lang="zh-CN" altLang="en-US" sz="32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2050" name="Picture 2"/>
          <p:cNvPicPr>
            <a:picLocks noChangeAspect="1" noChangeArrowheads="1"/>
          </p:cNvPicPr>
          <p:nvPr/>
        </p:nvPicPr>
        <p:blipFill>
          <a:blip r:embed="rId1" cstate="print"/>
          <a:srcRect/>
          <a:stretch>
            <a:fillRect/>
          </a:stretch>
        </p:blipFill>
        <p:spPr bwMode="auto">
          <a:xfrm>
            <a:off x="9465523" y="3276600"/>
            <a:ext cx="5081695" cy="9029084"/>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2794001" y="3276600"/>
            <a:ext cx="5179119" cy="9029084"/>
          </a:xfrm>
          <a:prstGeom prst="rect">
            <a:avLst/>
          </a:prstGeom>
          <a:noFill/>
          <a:ln w="9525">
            <a:noFill/>
            <a:miter lim="800000"/>
            <a:headEnd/>
            <a:tailEnd/>
          </a:ln>
        </p:spPr>
      </p:pic>
      <p:pic>
        <p:nvPicPr>
          <p:cNvPr id="7" name="图片 6"/>
          <p:cNvPicPr>
            <a:picLocks noChangeAspect="1"/>
          </p:cNvPicPr>
          <p:nvPr/>
        </p:nvPicPr>
        <p:blipFill>
          <a:blip r:embed="rId3" cstate="print"/>
          <a:stretch>
            <a:fillRect/>
          </a:stretch>
        </p:blipFill>
        <p:spPr>
          <a:xfrm>
            <a:off x="16202191" y="3276600"/>
            <a:ext cx="5056503" cy="9029084"/>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跑步规则说明</a:t>
            </a:r>
            <a:endParaRPr lang="zh-CN" altLang="en-US" kern="1200" dirty="0">
              <a:latin typeface="Arial" panose="020B0604020202020204" pitchFamily="34" charset="0"/>
              <a:ea typeface="微软雅黑" panose="020B0503020204020204" charset="-122"/>
              <a:cs typeface="+mn-ea"/>
            </a:endParaRPr>
          </a:p>
        </p:txBody>
      </p:sp>
      <p:sp>
        <p:nvSpPr>
          <p:cNvPr id="3" name="文本框 2"/>
          <p:cNvSpPr txBox="1"/>
          <p:nvPr/>
        </p:nvSpPr>
        <p:spPr>
          <a:xfrm>
            <a:off x="3657601" y="2343172"/>
            <a:ext cx="174243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学校会设置跑步规则和目标要求，在</a:t>
            </a:r>
            <a:r>
              <a:rPr kumimoji="0" lang="en-US" altLang="zh-CN"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乐跑界面可以随时点击查看</a:t>
            </a: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4" name="文本框 13"/>
          <p:cNvSpPr txBox="1"/>
          <p:nvPr/>
        </p:nvSpPr>
        <p:spPr>
          <a:xfrm>
            <a:off x="10540999" y="5210029"/>
            <a:ext cx="1143000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一般情况下，单次跑步计入有效成绩需要同时满足以下条件：</a:t>
            </a: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跑步里程达标</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速度在要求范围内</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跑步时经过所有系统分配的打卡点位置（开启跑步后，经过点位时会自动打卡）</a:t>
            </a: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6" name="图片 5"/>
          <p:cNvPicPr>
            <a:picLocks noChangeAspect="1"/>
          </p:cNvPicPr>
          <p:nvPr/>
        </p:nvPicPr>
        <p:blipFill>
          <a:blip r:embed="rId1" cstate="print"/>
          <a:stretch>
            <a:fillRect/>
          </a:stretch>
        </p:blipFill>
        <p:spPr>
          <a:xfrm>
            <a:off x="3657601" y="3588117"/>
            <a:ext cx="4577681" cy="8157408"/>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常规跑步流程</a:t>
            </a:r>
            <a:endParaRPr lang="zh-CN" altLang="en-US" kern="1200" dirty="0">
              <a:latin typeface="Arial" panose="020B0604020202020204" pitchFamily="34" charset="0"/>
              <a:ea typeface="微软雅黑" panose="020B0503020204020204" charset="-122"/>
              <a:cs typeface="+mn-ea"/>
            </a:endParaRPr>
          </a:p>
        </p:txBody>
      </p:sp>
      <p:pic>
        <p:nvPicPr>
          <p:cNvPr id="2" name="图片 1" descr="开始乐跑"/>
          <p:cNvPicPr>
            <a:picLocks noChangeAspect="1"/>
          </p:cNvPicPr>
          <p:nvPr/>
        </p:nvPicPr>
        <p:blipFill>
          <a:blip r:embed="rId1" cstate="email"/>
          <a:stretch>
            <a:fillRect/>
          </a:stretch>
        </p:blipFill>
        <p:spPr>
          <a:xfrm>
            <a:off x="5328920" y="2444115"/>
            <a:ext cx="4003040" cy="7114540"/>
          </a:xfrm>
          <a:prstGeom prst="rect">
            <a:avLst/>
          </a:prstGeom>
        </p:spPr>
      </p:pic>
      <p:pic>
        <p:nvPicPr>
          <p:cNvPr id="3" name="图片 2" descr="健康提醒"/>
          <p:cNvPicPr>
            <a:picLocks noChangeAspect="1"/>
          </p:cNvPicPr>
          <p:nvPr/>
        </p:nvPicPr>
        <p:blipFill>
          <a:blip r:embed="rId2" cstate="email"/>
          <a:stretch>
            <a:fillRect/>
          </a:stretch>
        </p:blipFill>
        <p:spPr>
          <a:xfrm>
            <a:off x="871220" y="2444115"/>
            <a:ext cx="4003040" cy="7114540"/>
          </a:xfrm>
          <a:prstGeom prst="rect">
            <a:avLst/>
          </a:prstGeom>
        </p:spPr>
      </p:pic>
      <p:pic>
        <p:nvPicPr>
          <p:cNvPr id="5" name="图片 4" descr="开始乐跑123"/>
          <p:cNvPicPr>
            <a:picLocks noChangeAspect="1"/>
          </p:cNvPicPr>
          <p:nvPr/>
        </p:nvPicPr>
        <p:blipFill>
          <a:blip r:embed="rId3" cstate="email"/>
          <a:stretch>
            <a:fillRect/>
          </a:stretch>
        </p:blipFill>
        <p:spPr>
          <a:xfrm>
            <a:off x="9943646" y="2429510"/>
            <a:ext cx="4152900" cy="7129145"/>
          </a:xfrm>
          <a:prstGeom prst="rect">
            <a:avLst/>
          </a:prstGeom>
        </p:spPr>
      </p:pic>
      <p:sp>
        <p:nvSpPr>
          <p:cNvPr id="8" name="文本框 7"/>
          <p:cNvSpPr txBox="1"/>
          <p:nvPr/>
        </p:nvSpPr>
        <p:spPr>
          <a:xfrm>
            <a:off x="969191" y="9866077"/>
            <a:ext cx="400367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1.</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在主界面点击开始乐跑，并确认安全提醒后，点击</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进入乐跑</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5231130" y="9866077"/>
            <a:ext cx="429450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2.</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此时会进入跑步地图界面，可以随时点击问号图标查看本次跑步标准</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9718585" y="9879115"/>
            <a:ext cx="4852035" cy="2318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3.</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如学校有打卡要求，则每次运动系统会随机分配打卡点，其位置是本次跑步要经过的地方，确认后点击“开始乐跑”即可计时跑步</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12" name="图片 11" descr="长按暂停"/>
          <p:cNvPicPr>
            <a:picLocks noChangeAspect="1"/>
          </p:cNvPicPr>
          <p:nvPr/>
        </p:nvPicPr>
        <p:blipFill>
          <a:blip r:embed="rId4" cstate="email"/>
          <a:stretch>
            <a:fillRect/>
          </a:stretch>
        </p:blipFill>
        <p:spPr>
          <a:xfrm>
            <a:off x="14703515" y="2444115"/>
            <a:ext cx="4194810" cy="7225030"/>
          </a:xfrm>
          <a:prstGeom prst="rect">
            <a:avLst/>
          </a:prstGeom>
        </p:spPr>
      </p:pic>
      <p:sp>
        <p:nvSpPr>
          <p:cNvPr id="13" name="文本框 12"/>
          <p:cNvSpPr txBox="1"/>
          <p:nvPr/>
        </p:nvSpPr>
        <p:spPr>
          <a:xfrm>
            <a:off x="14863445" y="9886141"/>
            <a:ext cx="4138930"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4.</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运动过程中，到达打卡点位置时，系统会自动打卡，并有语音播报，同时界面会更新打卡信息，跑步中途可以暂停稍作休息</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4" name="文本框 13"/>
          <p:cNvSpPr txBox="1"/>
          <p:nvPr/>
        </p:nvSpPr>
        <p:spPr>
          <a:xfrm>
            <a:off x="19448871" y="9996705"/>
            <a:ext cx="4138930"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5.</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运动结束后，会详细反映运动过程数据，成绩是否关联以及原因都会实时反馈</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pic>
        <p:nvPicPr>
          <p:cNvPr id="15" name="图片 14"/>
          <p:cNvPicPr>
            <a:picLocks noChangeAspect="1"/>
          </p:cNvPicPr>
          <p:nvPr/>
        </p:nvPicPr>
        <p:blipFill>
          <a:blip r:embed="rId5" cstate="email"/>
          <a:stretch>
            <a:fillRect/>
          </a:stretch>
        </p:blipFill>
        <p:spPr>
          <a:xfrm>
            <a:off x="19416214" y="2444073"/>
            <a:ext cx="4138930" cy="7368333"/>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 8"/>
          <p:cNvGrpSpPr/>
          <p:nvPr/>
        </p:nvGrpSpPr>
        <p:grpSpPr>
          <a:xfrm>
            <a:off x="2611987" y="2216672"/>
            <a:ext cx="3982801" cy="8537360"/>
            <a:chOff x="533486" y="2255518"/>
            <a:chExt cx="3527249" cy="6972174"/>
          </a:xfrm>
        </p:grpSpPr>
        <p:pic>
          <p:nvPicPr>
            <p:cNvPr id="7" name="图片 6"/>
            <p:cNvPicPr>
              <a:picLocks noChangeAspect="1"/>
            </p:cNvPicPr>
            <p:nvPr/>
          </p:nvPicPr>
          <p:blipFill>
            <a:blip r:embed="rId1" cstate="print"/>
            <a:stretch>
              <a:fillRect/>
            </a:stretch>
          </p:blipFill>
          <p:spPr>
            <a:xfrm>
              <a:off x="533486" y="2255518"/>
              <a:ext cx="3527249" cy="6972174"/>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443" y="3290339"/>
              <a:ext cx="2983461" cy="4956538"/>
            </a:xfrm>
            <a:prstGeom prst="rect">
              <a:avLst/>
            </a:prstGeom>
          </p:spPr>
        </p:pic>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6286" y="2568852"/>
            <a:ext cx="4021322" cy="760371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3287" y="2568852"/>
            <a:ext cx="4278653" cy="7533391"/>
          </a:xfrm>
          <a:prstGeom prst="rect">
            <a:avLst/>
          </a:prstGeom>
        </p:spPr>
      </p:pic>
      <p:pic>
        <p:nvPicPr>
          <p:cNvPr id="11" name="图片 10"/>
          <p:cNvPicPr>
            <a:picLocks noChangeAspect="1"/>
          </p:cNvPicPr>
          <p:nvPr/>
        </p:nvPicPr>
        <p:blipFill>
          <a:blip r:embed="rId5" cstate="print"/>
          <a:stretch>
            <a:fillRect/>
          </a:stretch>
        </p:blipFill>
        <p:spPr>
          <a:xfrm>
            <a:off x="8136819" y="2568852"/>
            <a:ext cx="4406330" cy="7603716"/>
          </a:xfrm>
          <a:prstGeom prst="rect">
            <a:avLst/>
          </a:prstGeom>
        </p:spPr>
      </p:pic>
      <p:sp>
        <p:nvSpPr>
          <p:cNvPr id="12" name="文本框 17"/>
          <p:cNvSpPr txBox="1"/>
          <p:nvPr/>
        </p:nvSpPr>
        <p:spPr>
          <a:xfrm>
            <a:off x="3167380" y="11085629"/>
            <a:ext cx="2633980"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正确的跑步提示</a:t>
            </a:r>
            <a:endPar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YES</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p:txBody>
      </p:sp>
      <p:sp>
        <p:nvSpPr>
          <p:cNvPr id="14" name="文本框 10"/>
          <p:cNvSpPr txBox="1"/>
          <p:nvPr/>
        </p:nvSpPr>
        <p:spPr>
          <a:xfrm>
            <a:off x="9025970"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不在跑步时间内</a:t>
            </a:r>
            <a:endPar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p:txBody>
      </p:sp>
      <p:sp>
        <p:nvSpPr>
          <p:cNvPr id="15" name="文本框 16"/>
          <p:cNvSpPr txBox="1"/>
          <p:nvPr/>
        </p:nvSpPr>
        <p:spPr>
          <a:xfrm>
            <a:off x="13879571"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里程过短</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p:txBody>
      </p:sp>
      <p:sp>
        <p:nvSpPr>
          <p:cNvPr id="16" name="文本框 13"/>
          <p:cNvSpPr txBox="1"/>
          <p:nvPr/>
        </p:nvSpPr>
        <p:spPr>
          <a:xfrm>
            <a:off x="18329940"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速度过慢</a:t>
            </a:r>
            <a:endPar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p:txBody>
      </p:sp>
      <p:sp>
        <p:nvSpPr>
          <p:cNvPr id="17" name="TextBox 16"/>
          <p:cNvSpPr txBox="1"/>
          <p:nvPr/>
        </p:nvSpPr>
        <p:spPr>
          <a:xfrm>
            <a:off x="10138962" y="677789"/>
            <a:ext cx="5674648" cy="10259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fontAlgn="auto" hangingPunct="0"/>
            <a:r>
              <a:rPr lang="zh-CN" altLang="en-US" sz="6000" b="1" kern="1200" dirty="0">
                <a:solidFill>
                  <a:schemeClr val="accent1"/>
                </a:solidFill>
                <a:latin typeface="Arial" panose="020B0604020202020204" pitchFamily="34" charset="0"/>
                <a:ea typeface="微软雅黑" panose="020B0503020204020204" charset="-122"/>
                <a:cs typeface="+mn-ea"/>
              </a:rPr>
              <a:t>成绩自主审核</a:t>
            </a:r>
            <a:endParaRPr lang="zh-CN" altLang="en-US" sz="6000" b="1" kern="1200" dirty="0">
              <a:solidFill>
                <a:schemeClr val="accent1"/>
              </a:solidFill>
              <a:latin typeface="Arial" panose="020B0604020202020204" pitchFamily="34" charset="0"/>
              <a:ea typeface="微软雅黑" panose="020B0503020204020204" charset="-122"/>
              <a:cs typeface="+mn-ea"/>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WPS 演示</Application>
  <PresentationFormat>自定义</PresentationFormat>
  <Paragraphs>145</Paragraphs>
  <Slides>14</Slides>
  <Notes>13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Helvetica Light</vt:lpstr>
      <vt:lpstr>微软雅黑</vt:lpstr>
      <vt:lpstr>Helvetica Neue</vt:lpstr>
      <vt:lpstr>Helvetica</vt:lpstr>
      <vt:lpstr>PingFang SC Light</vt:lpstr>
      <vt:lpstr>Segoe Print</vt:lpstr>
      <vt:lpstr>Heiti SC Light</vt:lpstr>
      <vt:lpstr>Arial Unicode MS</vt:lpstr>
      <vt:lpstr>White</vt:lpstr>
      <vt:lpstr>PowerPoint 演示文稿</vt:lpstr>
      <vt:lpstr>PowerPoint 演示文稿</vt:lpstr>
      <vt:lpstr>注册登录</vt:lpstr>
      <vt:lpstr>身份认证</vt:lpstr>
      <vt:lpstr>认证结果</vt:lpstr>
      <vt:lpstr>校园乐跑</vt:lpstr>
      <vt:lpstr>跑步规则说明</vt:lpstr>
      <vt:lpstr>常规跑步流程</vt:lpstr>
      <vt:lpstr>PowerPoint 演示文稿</vt:lpstr>
      <vt:lpstr>其他功能</vt:lpstr>
      <vt:lpstr>使用作弊问题</vt:lpstr>
      <vt:lpstr>其他常见问题</vt:lpstr>
      <vt:lpstr>意见反馈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1621</cp:revision>
  <cp:lastPrinted>2018-04-11T02:18:00Z</cp:lastPrinted>
  <dcterms:created xsi:type="dcterms:W3CDTF">2017-08-15T01:48:00Z</dcterms:created>
  <dcterms:modified xsi:type="dcterms:W3CDTF">2021-09-03T02:37:57Z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8C3A020272EA44B1A4C71F2EDBBEBE6A</vt:lpwstr>
  </property>
</Properties>
</file>