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68" r:id="rId2"/>
    <p:sldId id="256" r:id="rId3"/>
    <p:sldId id="261" r:id="rId4"/>
    <p:sldId id="262" r:id="rId5"/>
    <p:sldId id="265" r:id="rId6"/>
    <p:sldId id="266" r:id="rId7"/>
    <p:sldId id="271" r:id="rId8"/>
    <p:sldId id="263" r:id="rId9"/>
    <p:sldId id="269" r:id="rId10"/>
    <p:sldId id="274" r:id="rId11"/>
    <p:sldId id="276" r:id="rId12"/>
    <p:sldId id="277" r:id="rId13"/>
    <p:sldId id="275" r:id="rId14"/>
    <p:sldId id="270" r:id="rId15"/>
    <p:sldId id="267" r:id="rId16"/>
    <p:sldId id="264" r:id="rId17"/>
    <p:sldId id="27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165BEE-2455-442D-A9B0-6B527D5990A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0232416-BFFF-42A9-8FC7-37FCF96FC539}">
      <dgm:prSet phldrT="[Text]"/>
      <dgm:spPr/>
      <dgm:t>
        <a:bodyPr/>
        <a:lstStyle/>
        <a:p>
          <a:r>
            <a:rPr lang="zh-CN" altLang="en-US" dirty="0" smtClean="0"/>
            <a:t>化学品危害沟通</a:t>
          </a:r>
          <a:endParaRPr lang="en-US" dirty="0"/>
        </a:p>
      </dgm:t>
    </dgm:pt>
    <dgm:pt modelId="{1E0F7EEA-BA92-4FFA-B24C-BD0B4738CB98}" type="parTrans" cxnId="{0A7763C6-1762-4AFB-8B86-ECF99B3BBD67}">
      <dgm:prSet/>
      <dgm:spPr/>
      <dgm:t>
        <a:bodyPr/>
        <a:lstStyle/>
        <a:p>
          <a:endParaRPr lang="en-US"/>
        </a:p>
      </dgm:t>
    </dgm:pt>
    <dgm:pt modelId="{256E28B8-C2E0-4A82-8D17-F9ACF06D9A13}" type="sibTrans" cxnId="{0A7763C6-1762-4AFB-8B86-ECF99B3BBD67}">
      <dgm:prSet/>
      <dgm:spPr/>
      <dgm:t>
        <a:bodyPr/>
        <a:lstStyle/>
        <a:p>
          <a:endParaRPr lang="en-US"/>
        </a:p>
      </dgm:t>
    </dgm:pt>
    <dgm:pt modelId="{6371816B-020F-4BAC-B809-FB6FBF605BFF}">
      <dgm:prSet phldrT="[Text]"/>
      <dgm:spPr/>
      <dgm:t>
        <a:bodyPr/>
        <a:lstStyle/>
        <a:p>
          <a:r>
            <a:rPr lang="zh-CN" altLang="en-US" dirty="0" smtClean="0"/>
            <a:t>国内法规标准</a:t>
          </a:r>
          <a:endParaRPr lang="en-US" dirty="0"/>
        </a:p>
      </dgm:t>
    </dgm:pt>
    <dgm:pt modelId="{5616D20B-BE91-4DC4-873E-FA4263651BAF}" type="parTrans" cxnId="{10087EA2-27D8-4938-97E9-7293E5E1F0A0}">
      <dgm:prSet/>
      <dgm:spPr/>
      <dgm:t>
        <a:bodyPr/>
        <a:lstStyle/>
        <a:p>
          <a:endParaRPr lang="en-US"/>
        </a:p>
      </dgm:t>
    </dgm:pt>
    <dgm:pt modelId="{74074F6C-CA22-451B-A556-27121E89CFCD}" type="sibTrans" cxnId="{10087EA2-27D8-4938-97E9-7293E5E1F0A0}">
      <dgm:prSet/>
      <dgm:spPr/>
      <dgm:t>
        <a:bodyPr/>
        <a:lstStyle/>
        <a:p>
          <a:endParaRPr lang="en-US"/>
        </a:p>
      </dgm:t>
    </dgm:pt>
    <dgm:pt modelId="{470F0C75-FE3B-400B-B5FC-373D6022C092}">
      <dgm:prSet phldrT="[Text]"/>
      <dgm:spPr/>
      <dgm:t>
        <a:bodyPr/>
        <a:lstStyle/>
        <a:p>
          <a:r>
            <a:rPr lang="en-US" dirty="0" smtClean="0"/>
            <a:t>MSDS/SDS</a:t>
          </a:r>
          <a:r>
            <a:rPr lang="zh-CN" altLang="en-US" dirty="0" smtClean="0"/>
            <a:t>内容及用途</a:t>
          </a:r>
          <a:endParaRPr lang="en-US" dirty="0"/>
        </a:p>
      </dgm:t>
    </dgm:pt>
    <dgm:pt modelId="{D3FB9091-5FCD-4823-9502-4A910575FCA6}" type="sibTrans" cxnId="{4223661F-75EB-4731-8C39-D96C842AB711}">
      <dgm:prSet/>
      <dgm:spPr/>
      <dgm:t>
        <a:bodyPr/>
        <a:lstStyle/>
        <a:p>
          <a:endParaRPr lang="en-US"/>
        </a:p>
      </dgm:t>
    </dgm:pt>
    <dgm:pt modelId="{14479F5E-5712-4E15-B97A-593B24EEB9A3}" type="parTrans" cxnId="{4223661F-75EB-4731-8C39-D96C842AB711}">
      <dgm:prSet/>
      <dgm:spPr/>
      <dgm:t>
        <a:bodyPr/>
        <a:lstStyle/>
        <a:p>
          <a:endParaRPr lang="en-US"/>
        </a:p>
      </dgm:t>
    </dgm:pt>
    <dgm:pt modelId="{ADE4D780-F60C-457B-8438-AEA64373A00B}">
      <dgm:prSet phldrT="[Text]"/>
      <dgm:spPr/>
      <dgm:t>
        <a:bodyPr/>
        <a:lstStyle/>
        <a:p>
          <a:r>
            <a:rPr lang="zh-CN" altLang="en-US" smtClean="0"/>
            <a:t>常见问题</a:t>
          </a:r>
          <a:endParaRPr lang="en-US" dirty="0"/>
        </a:p>
      </dgm:t>
    </dgm:pt>
    <dgm:pt modelId="{A9CBE818-DF03-4CA8-8385-5A9D9B8B5958}" type="parTrans" cxnId="{B560D532-6B9B-40ED-A1B4-11906FA37596}">
      <dgm:prSet/>
      <dgm:spPr/>
      <dgm:t>
        <a:bodyPr/>
        <a:lstStyle/>
        <a:p>
          <a:endParaRPr lang="en-US"/>
        </a:p>
      </dgm:t>
    </dgm:pt>
    <dgm:pt modelId="{304F3DD3-F0A3-46E6-9775-D2DC2A6496AA}" type="sibTrans" cxnId="{B560D532-6B9B-40ED-A1B4-11906FA37596}">
      <dgm:prSet/>
      <dgm:spPr/>
      <dgm:t>
        <a:bodyPr/>
        <a:lstStyle/>
        <a:p>
          <a:endParaRPr lang="en-US"/>
        </a:p>
      </dgm:t>
    </dgm:pt>
    <dgm:pt modelId="{28F43045-F185-42D0-AB08-3174E015E42C}" type="pres">
      <dgm:prSet presAssocID="{DF165BEE-2455-442D-A9B0-6B527D5990AC}" presName="Name0" presStyleCnt="0">
        <dgm:presLayoutVars>
          <dgm:chMax val="7"/>
          <dgm:chPref val="7"/>
          <dgm:dir/>
        </dgm:presLayoutVars>
      </dgm:prSet>
      <dgm:spPr/>
      <dgm:t>
        <a:bodyPr/>
        <a:lstStyle/>
        <a:p>
          <a:endParaRPr lang="en-US"/>
        </a:p>
      </dgm:t>
    </dgm:pt>
    <dgm:pt modelId="{5C5FA864-A67E-432F-B5EC-731652A92F0A}" type="pres">
      <dgm:prSet presAssocID="{DF165BEE-2455-442D-A9B0-6B527D5990AC}" presName="Name1" presStyleCnt="0"/>
      <dgm:spPr/>
    </dgm:pt>
    <dgm:pt modelId="{64EFC51E-B1B5-47F0-A454-0F56B62E3F68}" type="pres">
      <dgm:prSet presAssocID="{DF165BEE-2455-442D-A9B0-6B527D5990AC}" presName="cycle" presStyleCnt="0"/>
      <dgm:spPr/>
    </dgm:pt>
    <dgm:pt modelId="{0C5C9FEE-AEAC-4B8C-AC2B-D55BD2F23F85}" type="pres">
      <dgm:prSet presAssocID="{DF165BEE-2455-442D-A9B0-6B527D5990AC}" presName="srcNode" presStyleLbl="node1" presStyleIdx="0" presStyleCnt="4"/>
      <dgm:spPr/>
    </dgm:pt>
    <dgm:pt modelId="{7BF8AB32-FFF4-4947-86DB-35EC11C54337}" type="pres">
      <dgm:prSet presAssocID="{DF165BEE-2455-442D-A9B0-6B527D5990AC}" presName="conn" presStyleLbl="parChTrans1D2" presStyleIdx="0" presStyleCnt="1"/>
      <dgm:spPr/>
      <dgm:t>
        <a:bodyPr/>
        <a:lstStyle/>
        <a:p>
          <a:endParaRPr lang="en-US"/>
        </a:p>
      </dgm:t>
    </dgm:pt>
    <dgm:pt modelId="{90C26CC1-5017-460C-9A10-DAE36A79944E}" type="pres">
      <dgm:prSet presAssocID="{DF165BEE-2455-442D-A9B0-6B527D5990AC}" presName="extraNode" presStyleLbl="node1" presStyleIdx="0" presStyleCnt="4"/>
      <dgm:spPr/>
    </dgm:pt>
    <dgm:pt modelId="{6155E414-06BB-4012-BB5B-D1C0C8187512}" type="pres">
      <dgm:prSet presAssocID="{DF165BEE-2455-442D-A9B0-6B527D5990AC}" presName="dstNode" presStyleLbl="node1" presStyleIdx="0" presStyleCnt="4"/>
      <dgm:spPr/>
    </dgm:pt>
    <dgm:pt modelId="{B1E1A71C-0191-4DF6-A5E4-D49643E9EA28}" type="pres">
      <dgm:prSet presAssocID="{60232416-BFFF-42A9-8FC7-37FCF96FC539}" presName="text_1" presStyleLbl="node1" presStyleIdx="0" presStyleCnt="4">
        <dgm:presLayoutVars>
          <dgm:bulletEnabled val="1"/>
        </dgm:presLayoutVars>
      </dgm:prSet>
      <dgm:spPr/>
      <dgm:t>
        <a:bodyPr/>
        <a:lstStyle/>
        <a:p>
          <a:endParaRPr lang="en-US"/>
        </a:p>
      </dgm:t>
    </dgm:pt>
    <dgm:pt modelId="{AE8FE03A-8D39-49B4-9C9E-FF926D402758}" type="pres">
      <dgm:prSet presAssocID="{60232416-BFFF-42A9-8FC7-37FCF96FC539}" presName="accent_1" presStyleCnt="0"/>
      <dgm:spPr/>
    </dgm:pt>
    <dgm:pt modelId="{01240F4F-925A-400E-BE28-90779CCE33F7}" type="pres">
      <dgm:prSet presAssocID="{60232416-BFFF-42A9-8FC7-37FCF96FC539}" presName="accentRepeatNode" presStyleLbl="solidFgAcc1" presStyleIdx="0" presStyleCnt="4"/>
      <dgm:spPr/>
    </dgm:pt>
    <dgm:pt modelId="{7C19185B-59E5-4B6B-A93F-4ADE555209BC}" type="pres">
      <dgm:prSet presAssocID="{6371816B-020F-4BAC-B809-FB6FBF605BFF}" presName="text_2" presStyleLbl="node1" presStyleIdx="1" presStyleCnt="4">
        <dgm:presLayoutVars>
          <dgm:bulletEnabled val="1"/>
        </dgm:presLayoutVars>
      </dgm:prSet>
      <dgm:spPr/>
      <dgm:t>
        <a:bodyPr/>
        <a:lstStyle/>
        <a:p>
          <a:endParaRPr lang="en-US"/>
        </a:p>
      </dgm:t>
    </dgm:pt>
    <dgm:pt modelId="{0F707D26-2F1B-4941-B9B3-6BE6C3E46AE5}" type="pres">
      <dgm:prSet presAssocID="{6371816B-020F-4BAC-B809-FB6FBF605BFF}" presName="accent_2" presStyleCnt="0"/>
      <dgm:spPr/>
    </dgm:pt>
    <dgm:pt modelId="{E24EEDBF-CCB1-45A7-85CA-03EB2288091F}" type="pres">
      <dgm:prSet presAssocID="{6371816B-020F-4BAC-B809-FB6FBF605BFF}" presName="accentRepeatNode" presStyleLbl="solidFgAcc1" presStyleIdx="1" presStyleCnt="4"/>
      <dgm:spPr/>
    </dgm:pt>
    <dgm:pt modelId="{F3547698-A95C-4E2A-96B5-7FA4012C3B19}" type="pres">
      <dgm:prSet presAssocID="{470F0C75-FE3B-400B-B5FC-373D6022C092}" presName="text_3" presStyleLbl="node1" presStyleIdx="2" presStyleCnt="4">
        <dgm:presLayoutVars>
          <dgm:bulletEnabled val="1"/>
        </dgm:presLayoutVars>
      </dgm:prSet>
      <dgm:spPr/>
      <dgm:t>
        <a:bodyPr/>
        <a:lstStyle/>
        <a:p>
          <a:endParaRPr lang="en-US"/>
        </a:p>
      </dgm:t>
    </dgm:pt>
    <dgm:pt modelId="{A316F83D-2537-4201-81AE-9CE8070CBD0B}" type="pres">
      <dgm:prSet presAssocID="{470F0C75-FE3B-400B-B5FC-373D6022C092}" presName="accent_3" presStyleCnt="0"/>
      <dgm:spPr/>
    </dgm:pt>
    <dgm:pt modelId="{3C29A2B0-E6B6-4FD2-8632-E8E6364D761D}" type="pres">
      <dgm:prSet presAssocID="{470F0C75-FE3B-400B-B5FC-373D6022C092}" presName="accentRepeatNode" presStyleLbl="solidFgAcc1" presStyleIdx="2" presStyleCnt="4"/>
      <dgm:spPr/>
    </dgm:pt>
    <dgm:pt modelId="{FE8C1AE6-C1D7-45B9-8743-E7B31967EFC8}" type="pres">
      <dgm:prSet presAssocID="{ADE4D780-F60C-457B-8438-AEA64373A00B}" presName="text_4" presStyleLbl="node1" presStyleIdx="3" presStyleCnt="4">
        <dgm:presLayoutVars>
          <dgm:bulletEnabled val="1"/>
        </dgm:presLayoutVars>
      </dgm:prSet>
      <dgm:spPr/>
      <dgm:t>
        <a:bodyPr/>
        <a:lstStyle/>
        <a:p>
          <a:endParaRPr lang="en-US"/>
        </a:p>
      </dgm:t>
    </dgm:pt>
    <dgm:pt modelId="{813B4697-DD12-4ED5-AFBB-704E462FFEB1}" type="pres">
      <dgm:prSet presAssocID="{ADE4D780-F60C-457B-8438-AEA64373A00B}" presName="accent_4" presStyleCnt="0"/>
      <dgm:spPr/>
    </dgm:pt>
    <dgm:pt modelId="{9E95ADB9-F1CF-4617-A306-0C74EB49242F}" type="pres">
      <dgm:prSet presAssocID="{ADE4D780-F60C-457B-8438-AEA64373A00B}" presName="accentRepeatNode" presStyleLbl="solidFgAcc1" presStyleIdx="3" presStyleCnt="4"/>
      <dgm:spPr/>
    </dgm:pt>
  </dgm:ptLst>
  <dgm:cxnLst>
    <dgm:cxn modelId="{4BB73567-F8D0-4D8C-A198-31FBA2AEAE46}" type="presOf" srcId="{256E28B8-C2E0-4A82-8D17-F9ACF06D9A13}" destId="{7BF8AB32-FFF4-4947-86DB-35EC11C54337}" srcOrd="0" destOrd="0" presId="urn:microsoft.com/office/officeart/2008/layout/VerticalCurvedList"/>
    <dgm:cxn modelId="{7CED44E0-B4E4-4585-AF4E-A2B1089486EE}" type="presOf" srcId="{470F0C75-FE3B-400B-B5FC-373D6022C092}" destId="{F3547698-A95C-4E2A-96B5-7FA4012C3B19}" srcOrd="0" destOrd="0" presId="urn:microsoft.com/office/officeart/2008/layout/VerticalCurvedList"/>
    <dgm:cxn modelId="{8BCFC148-CD0C-4047-9885-11E0379780A6}" type="presOf" srcId="{DF165BEE-2455-442D-A9B0-6B527D5990AC}" destId="{28F43045-F185-42D0-AB08-3174E015E42C}" srcOrd="0" destOrd="0" presId="urn:microsoft.com/office/officeart/2008/layout/VerticalCurvedList"/>
    <dgm:cxn modelId="{0A7763C6-1762-4AFB-8B86-ECF99B3BBD67}" srcId="{DF165BEE-2455-442D-A9B0-6B527D5990AC}" destId="{60232416-BFFF-42A9-8FC7-37FCF96FC539}" srcOrd="0" destOrd="0" parTransId="{1E0F7EEA-BA92-4FFA-B24C-BD0B4738CB98}" sibTransId="{256E28B8-C2E0-4A82-8D17-F9ACF06D9A13}"/>
    <dgm:cxn modelId="{572499DE-6836-40EA-9331-00223A69DC6D}" type="presOf" srcId="{60232416-BFFF-42A9-8FC7-37FCF96FC539}" destId="{B1E1A71C-0191-4DF6-A5E4-D49643E9EA28}" srcOrd="0" destOrd="0" presId="urn:microsoft.com/office/officeart/2008/layout/VerticalCurvedList"/>
    <dgm:cxn modelId="{18A120E4-36C0-448E-9A07-BC18345983C6}" type="presOf" srcId="{6371816B-020F-4BAC-B809-FB6FBF605BFF}" destId="{7C19185B-59E5-4B6B-A93F-4ADE555209BC}" srcOrd="0" destOrd="0" presId="urn:microsoft.com/office/officeart/2008/layout/VerticalCurvedList"/>
    <dgm:cxn modelId="{B560D532-6B9B-40ED-A1B4-11906FA37596}" srcId="{DF165BEE-2455-442D-A9B0-6B527D5990AC}" destId="{ADE4D780-F60C-457B-8438-AEA64373A00B}" srcOrd="3" destOrd="0" parTransId="{A9CBE818-DF03-4CA8-8385-5A9D9B8B5958}" sibTransId="{304F3DD3-F0A3-46E6-9775-D2DC2A6496AA}"/>
    <dgm:cxn modelId="{DF96CA19-6323-4CE1-8F71-111E3BB998A8}" type="presOf" srcId="{ADE4D780-F60C-457B-8438-AEA64373A00B}" destId="{FE8C1AE6-C1D7-45B9-8743-E7B31967EFC8}" srcOrd="0" destOrd="0" presId="urn:microsoft.com/office/officeart/2008/layout/VerticalCurvedList"/>
    <dgm:cxn modelId="{10087EA2-27D8-4938-97E9-7293E5E1F0A0}" srcId="{DF165BEE-2455-442D-A9B0-6B527D5990AC}" destId="{6371816B-020F-4BAC-B809-FB6FBF605BFF}" srcOrd="1" destOrd="0" parTransId="{5616D20B-BE91-4DC4-873E-FA4263651BAF}" sibTransId="{74074F6C-CA22-451B-A556-27121E89CFCD}"/>
    <dgm:cxn modelId="{4223661F-75EB-4731-8C39-D96C842AB711}" srcId="{DF165BEE-2455-442D-A9B0-6B527D5990AC}" destId="{470F0C75-FE3B-400B-B5FC-373D6022C092}" srcOrd="2" destOrd="0" parTransId="{14479F5E-5712-4E15-B97A-593B24EEB9A3}" sibTransId="{D3FB9091-5FCD-4823-9502-4A910575FCA6}"/>
    <dgm:cxn modelId="{18E3FA91-AC13-4291-A8C8-93298CEEBE17}" type="presParOf" srcId="{28F43045-F185-42D0-AB08-3174E015E42C}" destId="{5C5FA864-A67E-432F-B5EC-731652A92F0A}" srcOrd="0" destOrd="0" presId="urn:microsoft.com/office/officeart/2008/layout/VerticalCurvedList"/>
    <dgm:cxn modelId="{480774E9-854E-42D8-8CA7-1DC16279D6F2}" type="presParOf" srcId="{5C5FA864-A67E-432F-B5EC-731652A92F0A}" destId="{64EFC51E-B1B5-47F0-A454-0F56B62E3F68}" srcOrd="0" destOrd="0" presId="urn:microsoft.com/office/officeart/2008/layout/VerticalCurvedList"/>
    <dgm:cxn modelId="{82A00D04-DA5D-49B7-8072-E2407454A471}" type="presParOf" srcId="{64EFC51E-B1B5-47F0-A454-0F56B62E3F68}" destId="{0C5C9FEE-AEAC-4B8C-AC2B-D55BD2F23F85}" srcOrd="0" destOrd="0" presId="urn:microsoft.com/office/officeart/2008/layout/VerticalCurvedList"/>
    <dgm:cxn modelId="{33D77E00-B6DE-4373-B424-892757ECE4B7}" type="presParOf" srcId="{64EFC51E-B1B5-47F0-A454-0F56B62E3F68}" destId="{7BF8AB32-FFF4-4947-86DB-35EC11C54337}" srcOrd="1" destOrd="0" presId="urn:microsoft.com/office/officeart/2008/layout/VerticalCurvedList"/>
    <dgm:cxn modelId="{F8CE184E-6B2D-4D0C-B0BC-0E5063EC6611}" type="presParOf" srcId="{64EFC51E-B1B5-47F0-A454-0F56B62E3F68}" destId="{90C26CC1-5017-460C-9A10-DAE36A79944E}" srcOrd="2" destOrd="0" presId="urn:microsoft.com/office/officeart/2008/layout/VerticalCurvedList"/>
    <dgm:cxn modelId="{A75DD644-AE00-4874-88D8-5ED471B16915}" type="presParOf" srcId="{64EFC51E-B1B5-47F0-A454-0F56B62E3F68}" destId="{6155E414-06BB-4012-BB5B-D1C0C8187512}" srcOrd="3" destOrd="0" presId="urn:microsoft.com/office/officeart/2008/layout/VerticalCurvedList"/>
    <dgm:cxn modelId="{CD112D3F-B4FF-4A2A-8C60-72360CD3174D}" type="presParOf" srcId="{5C5FA864-A67E-432F-B5EC-731652A92F0A}" destId="{B1E1A71C-0191-4DF6-A5E4-D49643E9EA28}" srcOrd="1" destOrd="0" presId="urn:microsoft.com/office/officeart/2008/layout/VerticalCurvedList"/>
    <dgm:cxn modelId="{0D71975C-16BD-4DDA-B967-217EFC81EB28}" type="presParOf" srcId="{5C5FA864-A67E-432F-B5EC-731652A92F0A}" destId="{AE8FE03A-8D39-49B4-9C9E-FF926D402758}" srcOrd="2" destOrd="0" presId="urn:microsoft.com/office/officeart/2008/layout/VerticalCurvedList"/>
    <dgm:cxn modelId="{5F9F6FC0-B146-45C2-9A4B-74439F07094F}" type="presParOf" srcId="{AE8FE03A-8D39-49B4-9C9E-FF926D402758}" destId="{01240F4F-925A-400E-BE28-90779CCE33F7}" srcOrd="0" destOrd="0" presId="urn:microsoft.com/office/officeart/2008/layout/VerticalCurvedList"/>
    <dgm:cxn modelId="{E3723DB5-F7FA-4423-BDE2-259ACD142E13}" type="presParOf" srcId="{5C5FA864-A67E-432F-B5EC-731652A92F0A}" destId="{7C19185B-59E5-4B6B-A93F-4ADE555209BC}" srcOrd="3" destOrd="0" presId="urn:microsoft.com/office/officeart/2008/layout/VerticalCurvedList"/>
    <dgm:cxn modelId="{8C4A419E-6D21-4153-9317-7CC8AAB0A704}" type="presParOf" srcId="{5C5FA864-A67E-432F-B5EC-731652A92F0A}" destId="{0F707D26-2F1B-4941-B9B3-6BE6C3E46AE5}" srcOrd="4" destOrd="0" presId="urn:microsoft.com/office/officeart/2008/layout/VerticalCurvedList"/>
    <dgm:cxn modelId="{ABC79AE9-8ABA-43BE-B894-5D199FF08678}" type="presParOf" srcId="{0F707D26-2F1B-4941-B9B3-6BE6C3E46AE5}" destId="{E24EEDBF-CCB1-45A7-85CA-03EB2288091F}" srcOrd="0" destOrd="0" presId="urn:microsoft.com/office/officeart/2008/layout/VerticalCurvedList"/>
    <dgm:cxn modelId="{22FE8D74-1A78-42C7-B057-9AFD5C589D3B}" type="presParOf" srcId="{5C5FA864-A67E-432F-B5EC-731652A92F0A}" destId="{F3547698-A95C-4E2A-96B5-7FA4012C3B19}" srcOrd="5" destOrd="0" presId="urn:microsoft.com/office/officeart/2008/layout/VerticalCurvedList"/>
    <dgm:cxn modelId="{FB3F4CE4-5034-4D58-8FB1-D4DF9CE56AAC}" type="presParOf" srcId="{5C5FA864-A67E-432F-B5EC-731652A92F0A}" destId="{A316F83D-2537-4201-81AE-9CE8070CBD0B}" srcOrd="6" destOrd="0" presId="urn:microsoft.com/office/officeart/2008/layout/VerticalCurvedList"/>
    <dgm:cxn modelId="{678D0C0A-029A-429B-893D-7C63BB228D3D}" type="presParOf" srcId="{A316F83D-2537-4201-81AE-9CE8070CBD0B}" destId="{3C29A2B0-E6B6-4FD2-8632-E8E6364D761D}" srcOrd="0" destOrd="0" presId="urn:microsoft.com/office/officeart/2008/layout/VerticalCurvedList"/>
    <dgm:cxn modelId="{8F66EB92-F361-4368-BADD-CABB163A2440}" type="presParOf" srcId="{5C5FA864-A67E-432F-B5EC-731652A92F0A}" destId="{FE8C1AE6-C1D7-45B9-8743-E7B31967EFC8}" srcOrd="7" destOrd="0" presId="urn:microsoft.com/office/officeart/2008/layout/VerticalCurvedList"/>
    <dgm:cxn modelId="{F31BA9CE-394A-4785-8950-C982AC3D521C}" type="presParOf" srcId="{5C5FA864-A67E-432F-B5EC-731652A92F0A}" destId="{813B4697-DD12-4ED5-AFBB-704E462FFEB1}" srcOrd="8" destOrd="0" presId="urn:microsoft.com/office/officeart/2008/layout/VerticalCurvedList"/>
    <dgm:cxn modelId="{68A0BA16-2C26-48CC-B1F9-EA26AE21B32F}" type="presParOf" srcId="{813B4697-DD12-4ED5-AFBB-704E462FFEB1}" destId="{9E95ADB9-F1CF-4617-A306-0C74EB49242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4EE71C-5E3A-4D19-8F55-B7EB82C2921B}" type="doc">
      <dgm:prSet loTypeId="urn:microsoft.com/office/officeart/2005/8/layout/gear1" loCatId="relationship" qsTypeId="urn:microsoft.com/office/officeart/2005/8/quickstyle/simple1" qsCatId="simple" csTypeId="urn:microsoft.com/office/officeart/2005/8/colors/accent1_2" csCatId="accent1" phldr="1"/>
      <dgm:spPr/>
    </dgm:pt>
    <dgm:pt modelId="{B84F86DD-132A-44ED-BA8F-6BBF295D08B9}">
      <dgm:prSet phldrT="[Text]"/>
      <dgm:spPr/>
      <dgm:t>
        <a:bodyPr/>
        <a:lstStyle/>
        <a:p>
          <a:r>
            <a:rPr lang="zh-CN" altLang="en-US" dirty="0" smtClean="0"/>
            <a:t>危害沟通</a:t>
          </a:r>
          <a:endParaRPr lang="en-US" altLang="zh-CN" dirty="0" smtClean="0"/>
        </a:p>
        <a:p>
          <a:r>
            <a:rPr lang="zh-CN" altLang="en-US" dirty="0" smtClean="0"/>
            <a:t>（危险性鉴别分类、</a:t>
          </a:r>
          <a:r>
            <a:rPr lang="en-US" dirty="0" smtClean="0"/>
            <a:t>MSDS/SDS</a:t>
          </a:r>
          <a:r>
            <a:rPr lang="zh-CN" altLang="en-US" dirty="0" smtClean="0"/>
            <a:t>、标签）</a:t>
          </a:r>
          <a:endParaRPr lang="en-US" dirty="0"/>
        </a:p>
      </dgm:t>
    </dgm:pt>
    <dgm:pt modelId="{81DA93F0-B807-4282-AC9D-301B3195E636}" type="parTrans" cxnId="{C70A537D-525A-452A-B9AA-471775BAFF2D}">
      <dgm:prSet/>
      <dgm:spPr/>
      <dgm:t>
        <a:bodyPr/>
        <a:lstStyle/>
        <a:p>
          <a:endParaRPr lang="en-US"/>
        </a:p>
      </dgm:t>
    </dgm:pt>
    <dgm:pt modelId="{A103FE1A-D3F0-410A-9FF6-DE7CCF9F029F}" type="sibTrans" cxnId="{C70A537D-525A-452A-B9AA-471775BAFF2D}">
      <dgm:prSet/>
      <dgm:spPr/>
      <dgm:t>
        <a:bodyPr/>
        <a:lstStyle/>
        <a:p>
          <a:endParaRPr lang="en-US"/>
        </a:p>
      </dgm:t>
    </dgm:pt>
    <dgm:pt modelId="{1329E480-CA7F-43AC-A46D-0ED6E661E323}">
      <dgm:prSet phldrT="[Text]"/>
      <dgm:spPr/>
      <dgm:t>
        <a:bodyPr/>
        <a:lstStyle/>
        <a:p>
          <a:r>
            <a:rPr lang="zh-CN" altLang="en-US" dirty="0" smtClean="0"/>
            <a:t>风险分析</a:t>
          </a:r>
          <a:r>
            <a:rPr lang="en-US" altLang="zh-CN" dirty="0" smtClean="0"/>
            <a:t>+</a:t>
          </a:r>
          <a:r>
            <a:rPr lang="zh-CN" altLang="en-US" dirty="0" smtClean="0"/>
            <a:t>操作实践</a:t>
          </a:r>
          <a:endParaRPr lang="en-US" dirty="0"/>
        </a:p>
      </dgm:t>
    </dgm:pt>
    <dgm:pt modelId="{A4F12A99-DC12-45D4-A1D6-3C63F07A3ECF}" type="parTrans" cxnId="{C2A1978D-FD94-4579-A307-163383120ACF}">
      <dgm:prSet/>
      <dgm:spPr/>
      <dgm:t>
        <a:bodyPr/>
        <a:lstStyle/>
        <a:p>
          <a:endParaRPr lang="en-US"/>
        </a:p>
      </dgm:t>
    </dgm:pt>
    <dgm:pt modelId="{1213A606-6B41-4EEC-AFC7-8D2D7D852BFA}" type="sibTrans" cxnId="{C2A1978D-FD94-4579-A307-163383120ACF}">
      <dgm:prSet/>
      <dgm:spPr/>
      <dgm:t>
        <a:bodyPr/>
        <a:lstStyle/>
        <a:p>
          <a:endParaRPr lang="en-US"/>
        </a:p>
      </dgm:t>
    </dgm:pt>
    <dgm:pt modelId="{CBEC212C-631D-4E1E-8D64-443A71B4574E}">
      <dgm:prSet phldrT="[Text]"/>
      <dgm:spPr/>
      <dgm:t>
        <a:bodyPr/>
        <a:lstStyle/>
        <a:p>
          <a:r>
            <a:rPr lang="zh-CN" altLang="en-US" dirty="0" smtClean="0"/>
            <a:t>合规要求</a:t>
          </a:r>
          <a:endParaRPr lang="en-US" dirty="0"/>
        </a:p>
      </dgm:t>
    </dgm:pt>
    <dgm:pt modelId="{6D1F98F1-1D07-47E7-82A1-006CBFACF119}" type="parTrans" cxnId="{5258A4D1-E9AB-4FD9-B423-7B74C17FD9EA}">
      <dgm:prSet/>
      <dgm:spPr/>
      <dgm:t>
        <a:bodyPr/>
        <a:lstStyle/>
        <a:p>
          <a:endParaRPr lang="en-US"/>
        </a:p>
      </dgm:t>
    </dgm:pt>
    <dgm:pt modelId="{ECA3790B-3E60-4699-8CFA-D2160DC3406F}" type="sibTrans" cxnId="{5258A4D1-E9AB-4FD9-B423-7B74C17FD9EA}">
      <dgm:prSet/>
      <dgm:spPr/>
      <dgm:t>
        <a:bodyPr/>
        <a:lstStyle/>
        <a:p>
          <a:endParaRPr lang="en-US"/>
        </a:p>
      </dgm:t>
    </dgm:pt>
    <dgm:pt modelId="{9E5C93EB-650F-4100-9DF8-D471FC82D3C0}" type="pres">
      <dgm:prSet presAssocID="{4E4EE71C-5E3A-4D19-8F55-B7EB82C2921B}" presName="composite" presStyleCnt="0">
        <dgm:presLayoutVars>
          <dgm:chMax val="3"/>
          <dgm:animLvl val="lvl"/>
          <dgm:resizeHandles val="exact"/>
        </dgm:presLayoutVars>
      </dgm:prSet>
      <dgm:spPr/>
    </dgm:pt>
    <dgm:pt modelId="{AD77B4B1-7E84-4E38-B8B2-027293E88C9A}" type="pres">
      <dgm:prSet presAssocID="{B84F86DD-132A-44ED-BA8F-6BBF295D08B9}" presName="gear1" presStyleLbl="node1" presStyleIdx="0" presStyleCnt="3">
        <dgm:presLayoutVars>
          <dgm:chMax val="1"/>
          <dgm:bulletEnabled val="1"/>
        </dgm:presLayoutVars>
      </dgm:prSet>
      <dgm:spPr/>
      <dgm:t>
        <a:bodyPr/>
        <a:lstStyle/>
        <a:p>
          <a:endParaRPr lang="en-US"/>
        </a:p>
      </dgm:t>
    </dgm:pt>
    <dgm:pt modelId="{5796948A-5703-42BB-BDEF-D4AA7ADC9EAD}" type="pres">
      <dgm:prSet presAssocID="{B84F86DD-132A-44ED-BA8F-6BBF295D08B9}" presName="gear1srcNode" presStyleLbl="node1" presStyleIdx="0" presStyleCnt="3"/>
      <dgm:spPr/>
      <dgm:t>
        <a:bodyPr/>
        <a:lstStyle/>
        <a:p>
          <a:endParaRPr lang="en-US"/>
        </a:p>
      </dgm:t>
    </dgm:pt>
    <dgm:pt modelId="{9591F69D-F6DF-49BA-A55A-FDD140A07B10}" type="pres">
      <dgm:prSet presAssocID="{B84F86DD-132A-44ED-BA8F-6BBF295D08B9}" presName="gear1dstNode" presStyleLbl="node1" presStyleIdx="0" presStyleCnt="3"/>
      <dgm:spPr/>
      <dgm:t>
        <a:bodyPr/>
        <a:lstStyle/>
        <a:p>
          <a:endParaRPr lang="en-US"/>
        </a:p>
      </dgm:t>
    </dgm:pt>
    <dgm:pt modelId="{FA2CCBDA-B13F-44A5-9DD1-26BF1A7AE2DA}" type="pres">
      <dgm:prSet presAssocID="{1329E480-CA7F-43AC-A46D-0ED6E661E323}" presName="gear2" presStyleLbl="node1" presStyleIdx="1" presStyleCnt="3">
        <dgm:presLayoutVars>
          <dgm:chMax val="1"/>
          <dgm:bulletEnabled val="1"/>
        </dgm:presLayoutVars>
      </dgm:prSet>
      <dgm:spPr/>
      <dgm:t>
        <a:bodyPr/>
        <a:lstStyle/>
        <a:p>
          <a:endParaRPr lang="en-US"/>
        </a:p>
      </dgm:t>
    </dgm:pt>
    <dgm:pt modelId="{3292D789-905A-438B-86DB-FA97CA0C8DEC}" type="pres">
      <dgm:prSet presAssocID="{1329E480-CA7F-43AC-A46D-0ED6E661E323}" presName="gear2srcNode" presStyleLbl="node1" presStyleIdx="1" presStyleCnt="3"/>
      <dgm:spPr/>
      <dgm:t>
        <a:bodyPr/>
        <a:lstStyle/>
        <a:p>
          <a:endParaRPr lang="en-US"/>
        </a:p>
      </dgm:t>
    </dgm:pt>
    <dgm:pt modelId="{164BFF81-4F2E-4289-BE78-523F6FAEFD96}" type="pres">
      <dgm:prSet presAssocID="{1329E480-CA7F-43AC-A46D-0ED6E661E323}" presName="gear2dstNode" presStyleLbl="node1" presStyleIdx="1" presStyleCnt="3"/>
      <dgm:spPr/>
      <dgm:t>
        <a:bodyPr/>
        <a:lstStyle/>
        <a:p>
          <a:endParaRPr lang="en-US"/>
        </a:p>
      </dgm:t>
    </dgm:pt>
    <dgm:pt modelId="{FFDC44AB-F123-430D-9D59-FAE5946BE048}" type="pres">
      <dgm:prSet presAssocID="{CBEC212C-631D-4E1E-8D64-443A71B4574E}" presName="gear3" presStyleLbl="node1" presStyleIdx="2" presStyleCnt="3"/>
      <dgm:spPr/>
      <dgm:t>
        <a:bodyPr/>
        <a:lstStyle/>
        <a:p>
          <a:endParaRPr lang="en-US"/>
        </a:p>
      </dgm:t>
    </dgm:pt>
    <dgm:pt modelId="{80C5CCCD-F2A2-4162-B5EC-763A0F15FE51}" type="pres">
      <dgm:prSet presAssocID="{CBEC212C-631D-4E1E-8D64-443A71B4574E}" presName="gear3tx" presStyleLbl="node1" presStyleIdx="2" presStyleCnt="3">
        <dgm:presLayoutVars>
          <dgm:chMax val="1"/>
          <dgm:bulletEnabled val="1"/>
        </dgm:presLayoutVars>
      </dgm:prSet>
      <dgm:spPr/>
      <dgm:t>
        <a:bodyPr/>
        <a:lstStyle/>
        <a:p>
          <a:endParaRPr lang="en-US"/>
        </a:p>
      </dgm:t>
    </dgm:pt>
    <dgm:pt modelId="{6583038A-719E-4496-939F-1599F607F7F2}" type="pres">
      <dgm:prSet presAssocID="{CBEC212C-631D-4E1E-8D64-443A71B4574E}" presName="gear3srcNode" presStyleLbl="node1" presStyleIdx="2" presStyleCnt="3"/>
      <dgm:spPr/>
      <dgm:t>
        <a:bodyPr/>
        <a:lstStyle/>
        <a:p>
          <a:endParaRPr lang="en-US"/>
        </a:p>
      </dgm:t>
    </dgm:pt>
    <dgm:pt modelId="{1DB304D9-1B41-4065-8981-AEC00A4AC7AF}" type="pres">
      <dgm:prSet presAssocID="{CBEC212C-631D-4E1E-8D64-443A71B4574E}" presName="gear3dstNode" presStyleLbl="node1" presStyleIdx="2" presStyleCnt="3"/>
      <dgm:spPr/>
      <dgm:t>
        <a:bodyPr/>
        <a:lstStyle/>
        <a:p>
          <a:endParaRPr lang="en-US"/>
        </a:p>
      </dgm:t>
    </dgm:pt>
    <dgm:pt modelId="{8A210ABD-52C1-42C1-B282-20C34199D545}" type="pres">
      <dgm:prSet presAssocID="{A103FE1A-D3F0-410A-9FF6-DE7CCF9F029F}" presName="connector1" presStyleLbl="sibTrans2D1" presStyleIdx="0" presStyleCnt="3"/>
      <dgm:spPr/>
      <dgm:t>
        <a:bodyPr/>
        <a:lstStyle/>
        <a:p>
          <a:endParaRPr lang="en-US"/>
        </a:p>
      </dgm:t>
    </dgm:pt>
    <dgm:pt modelId="{0E26AF90-35B1-41FA-8C28-DB2D948B917D}" type="pres">
      <dgm:prSet presAssocID="{1213A606-6B41-4EEC-AFC7-8D2D7D852BFA}" presName="connector2" presStyleLbl="sibTrans2D1" presStyleIdx="1" presStyleCnt="3"/>
      <dgm:spPr/>
      <dgm:t>
        <a:bodyPr/>
        <a:lstStyle/>
        <a:p>
          <a:endParaRPr lang="en-US"/>
        </a:p>
      </dgm:t>
    </dgm:pt>
    <dgm:pt modelId="{EC04A775-9CD1-4337-AC39-0FCAD796F4EC}" type="pres">
      <dgm:prSet presAssocID="{ECA3790B-3E60-4699-8CFA-D2160DC3406F}" presName="connector3" presStyleLbl="sibTrans2D1" presStyleIdx="2" presStyleCnt="3"/>
      <dgm:spPr/>
      <dgm:t>
        <a:bodyPr/>
        <a:lstStyle/>
        <a:p>
          <a:endParaRPr lang="en-US"/>
        </a:p>
      </dgm:t>
    </dgm:pt>
  </dgm:ptLst>
  <dgm:cxnLst>
    <dgm:cxn modelId="{58E32634-4F7B-4B03-9796-9D2D34C7A179}" type="presOf" srcId="{B84F86DD-132A-44ED-BA8F-6BBF295D08B9}" destId="{9591F69D-F6DF-49BA-A55A-FDD140A07B10}" srcOrd="2" destOrd="0" presId="urn:microsoft.com/office/officeart/2005/8/layout/gear1"/>
    <dgm:cxn modelId="{0C4A0427-B0B6-45DA-9663-2624A3B13529}" type="presOf" srcId="{B84F86DD-132A-44ED-BA8F-6BBF295D08B9}" destId="{AD77B4B1-7E84-4E38-B8B2-027293E88C9A}" srcOrd="0" destOrd="0" presId="urn:microsoft.com/office/officeart/2005/8/layout/gear1"/>
    <dgm:cxn modelId="{940CACF9-9CA4-4CFD-B849-DB0D620AE728}" type="presOf" srcId="{1213A606-6B41-4EEC-AFC7-8D2D7D852BFA}" destId="{0E26AF90-35B1-41FA-8C28-DB2D948B917D}" srcOrd="0" destOrd="0" presId="urn:microsoft.com/office/officeart/2005/8/layout/gear1"/>
    <dgm:cxn modelId="{1DB931CA-CC37-461B-9EB8-92E88D16B850}" type="presOf" srcId="{B84F86DD-132A-44ED-BA8F-6BBF295D08B9}" destId="{5796948A-5703-42BB-BDEF-D4AA7ADC9EAD}" srcOrd="1" destOrd="0" presId="urn:microsoft.com/office/officeart/2005/8/layout/gear1"/>
    <dgm:cxn modelId="{C70A537D-525A-452A-B9AA-471775BAFF2D}" srcId="{4E4EE71C-5E3A-4D19-8F55-B7EB82C2921B}" destId="{B84F86DD-132A-44ED-BA8F-6BBF295D08B9}" srcOrd="0" destOrd="0" parTransId="{81DA93F0-B807-4282-AC9D-301B3195E636}" sibTransId="{A103FE1A-D3F0-410A-9FF6-DE7CCF9F029F}"/>
    <dgm:cxn modelId="{5C6CA843-B966-4AFA-8C80-5257E6AD0F90}" type="presOf" srcId="{1329E480-CA7F-43AC-A46D-0ED6E661E323}" destId="{164BFF81-4F2E-4289-BE78-523F6FAEFD96}" srcOrd="2" destOrd="0" presId="urn:microsoft.com/office/officeart/2005/8/layout/gear1"/>
    <dgm:cxn modelId="{BAD813CE-6E6D-4920-8AAB-A98BE2779F0F}" type="presOf" srcId="{CBEC212C-631D-4E1E-8D64-443A71B4574E}" destId="{80C5CCCD-F2A2-4162-B5EC-763A0F15FE51}" srcOrd="1" destOrd="0" presId="urn:microsoft.com/office/officeart/2005/8/layout/gear1"/>
    <dgm:cxn modelId="{C29301E7-0314-4D19-AD25-DBC78BD58C0C}" type="presOf" srcId="{A103FE1A-D3F0-410A-9FF6-DE7CCF9F029F}" destId="{8A210ABD-52C1-42C1-B282-20C34199D545}" srcOrd="0" destOrd="0" presId="urn:microsoft.com/office/officeart/2005/8/layout/gear1"/>
    <dgm:cxn modelId="{E6D1E552-422A-40F5-8966-A94C9842A050}" type="presOf" srcId="{CBEC212C-631D-4E1E-8D64-443A71B4574E}" destId="{1DB304D9-1B41-4065-8981-AEC00A4AC7AF}" srcOrd="3" destOrd="0" presId="urn:microsoft.com/office/officeart/2005/8/layout/gear1"/>
    <dgm:cxn modelId="{6C4D0997-1161-45B0-BF9B-DDB8C1FCBE3F}" type="presOf" srcId="{ECA3790B-3E60-4699-8CFA-D2160DC3406F}" destId="{EC04A775-9CD1-4337-AC39-0FCAD796F4EC}" srcOrd="0" destOrd="0" presId="urn:microsoft.com/office/officeart/2005/8/layout/gear1"/>
    <dgm:cxn modelId="{C2A1978D-FD94-4579-A307-163383120ACF}" srcId="{4E4EE71C-5E3A-4D19-8F55-B7EB82C2921B}" destId="{1329E480-CA7F-43AC-A46D-0ED6E661E323}" srcOrd="1" destOrd="0" parTransId="{A4F12A99-DC12-45D4-A1D6-3C63F07A3ECF}" sibTransId="{1213A606-6B41-4EEC-AFC7-8D2D7D852BFA}"/>
    <dgm:cxn modelId="{D00B1866-FC69-45F9-8681-019297DF2645}" type="presOf" srcId="{1329E480-CA7F-43AC-A46D-0ED6E661E323}" destId="{3292D789-905A-438B-86DB-FA97CA0C8DEC}" srcOrd="1" destOrd="0" presId="urn:microsoft.com/office/officeart/2005/8/layout/gear1"/>
    <dgm:cxn modelId="{2008789E-8F95-416F-9EC3-F98948D41BA9}" type="presOf" srcId="{4E4EE71C-5E3A-4D19-8F55-B7EB82C2921B}" destId="{9E5C93EB-650F-4100-9DF8-D471FC82D3C0}" srcOrd="0" destOrd="0" presId="urn:microsoft.com/office/officeart/2005/8/layout/gear1"/>
    <dgm:cxn modelId="{5258A4D1-E9AB-4FD9-B423-7B74C17FD9EA}" srcId="{4E4EE71C-5E3A-4D19-8F55-B7EB82C2921B}" destId="{CBEC212C-631D-4E1E-8D64-443A71B4574E}" srcOrd="2" destOrd="0" parTransId="{6D1F98F1-1D07-47E7-82A1-006CBFACF119}" sibTransId="{ECA3790B-3E60-4699-8CFA-D2160DC3406F}"/>
    <dgm:cxn modelId="{3C1FE761-5AAF-49CA-92A8-455E61B1C5A0}" type="presOf" srcId="{CBEC212C-631D-4E1E-8D64-443A71B4574E}" destId="{6583038A-719E-4496-939F-1599F607F7F2}" srcOrd="2" destOrd="0" presId="urn:microsoft.com/office/officeart/2005/8/layout/gear1"/>
    <dgm:cxn modelId="{B2A392FD-4A50-4DD5-8FD5-1C34DD5708A2}" type="presOf" srcId="{CBEC212C-631D-4E1E-8D64-443A71B4574E}" destId="{FFDC44AB-F123-430D-9D59-FAE5946BE048}" srcOrd="0" destOrd="0" presId="urn:microsoft.com/office/officeart/2005/8/layout/gear1"/>
    <dgm:cxn modelId="{0DE25CCD-06EA-4251-9FEE-94FF6ABC0B88}" type="presOf" srcId="{1329E480-CA7F-43AC-A46D-0ED6E661E323}" destId="{FA2CCBDA-B13F-44A5-9DD1-26BF1A7AE2DA}" srcOrd="0" destOrd="0" presId="urn:microsoft.com/office/officeart/2005/8/layout/gear1"/>
    <dgm:cxn modelId="{50D2A10D-DD2C-4924-B130-A8F478C91B57}" type="presParOf" srcId="{9E5C93EB-650F-4100-9DF8-D471FC82D3C0}" destId="{AD77B4B1-7E84-4E38-B8B2-027293E88C9A}" srcOrd="0" destOrd="0" presId="urn:microsoft.com/office/officeart/2005/8/layout/gear1"/>
    <dgm:cxn modelId="{DEC84712-52CF-4B90-920D-1A30F01088E2}" type="presParOf" srcId="{9E5C93EB-650F-4100-9DF8-D471FC82D3C0}" destId="{5796948A-5703-42BB-BDEF-D4AA7ADC9EAD}" srcOrd="1" destOrd="0" presId="urn:microsoft.com/office/officeart/2005/8/layout/gear1"/>
    <dgm:cxn modelId="{4B5CE1A8-EEF1-4E73-8701-8D33BFED9F2C}" type="presParOf" srcId="{9E5C93EB-650F-4100-9DF8-D471FC82D3C0}" destId="{9591F69D-F6DF-49BA-A55A-FDD140A07B10}" srcOrd="2" destOrd="0" presId="urn:microsoft.com/office/officeart/2005/8/layout/gear1"/>
    <dgm:cxn modelId="{87F787F8-B1B7-4B79-B9AE-8F6ECAD706E6}" type="presParOf" srcId="{9E5C93EB-650F-4100-9DF8-D471FC82D3C0}" destId="{FA2CCBDA-B13F-44A5-9DD1-26BF1A7AE2DA}" srcOrd="3" destOrd="0" presId="urn:microsoft.com/office/officeart/2005/8/layout/gear1"/>
    <dgm:cxn modelId="{A36D1B2E-FFCB-4F66-B8D3-1F3CB1ADA5F5}" type="presParOf" srcId="{9E5C93EB-650F-4100-9DF8-D471FC82D3C0}" destId="{3292D789-905A-438B-86DB-FA97CA0C8DEC}" srcOrd="4" destOrd="0" presId="urn:microsoft.com/office/officeart/2005/8/layout/gear1"/>
    <dgm:cxn modelId="{BDC3EF9F-6FFE-457D-991A-DBCADFDA7A03}" type="presParOf" srcId="{9E5C93EB-650F-4100-9DF8-D471FC82D3C0}" destId="{164BFF81-4F2E-4289-BE78-523F6FAEFD96}" srcOrd="5" destOrd="0" presId="urn:microsoft.com/office/officeart/2005/8/layout/gear1"/>
    <dgm:cxn modelId="{C3CD9CF8-880A-4280-8758-41CF04C72994}" type="presParOf" srcId="{9E5C93EB-650F-4100-9DF8-D471FC82D3C0}" destId="{FFDC44AB-F123-430D-9D59-FAE5946BE048}" srcOrd="6" destOrd="0" presId="urn:microsoft.com/office/officeart/2005/8/layout/gear1"/>
    <dgm:cxn modelId="{5ACBB721-F6C9-4E35-976C-AB1DA3EED0CA}" type="presParOf" srcId="{9E5C93EB-650F-4100-9DF8-D471FC82D3C0}" destId="{80C5CCCD-F2A2-4162-B5EC-763A0F15FE51}" srcOrd="7" destOrd="0" presId="urn:microsoft.com/office/officeart/2005/8/layout/gear1"/>
    <dgm:cxn modelId="{F2CD39FE-F59F-4498-86B0-6627BB398F78}" type="presParOf" srcId="{9E5C93EB-650F-4100-9DF8-D471FC82D3C0}" destId="{6583038A-719E-4496-939F-1599F607F7F2}" srcOrd="8" destOrd="0" presId="urn:microsoft.com/office/officeart/2005/8/layout/gear1"/>
    <dgm:cxn modelId="{1308C341-7715-44D0-BBB2-D390BA130DF0}" type="presParOf" srcId="{9E5C93EB-650F-4100-9DF8-D471FC82D3C0}" destId="{1DB304D9-1B41-4065-8981-AEC00A4AC7AF}" srcOrd="9" destOrd="0" presId="urn:microsoft.com/office/officeart/2005/8/layout/gear1"/>
    <dgm:cxn modelId="{39340929-DDAE-4A8F-8E11-87CEC343332A}" type="presParOf" srcId="{9E5C93EB-650F-4100-9DF8-D471FC82D3C0}" destId="{8A210ABD-52C1-42C1-B282-20C34199D545}" srcOrd="10" destOrd="0" presId="urn:microsoft.com/office/officeart/2005/8/layout/gear1"/>
    <dgm:cxn modelId="{D40DBB6A-C5AE-4E23-B454-AE62901B9B6E}" type="presParOf" srcId="{9E5C93EB-650F-4100-9DF8-D471FC82D3C0}" destId="{0E26AF90-35B1-41FA-8C28-DB2D948B917D}" srcOrd="11" destOrd="0" presId="urn:microsoft.com/office/officeart/2005/8/layout/gear1"/>
    <dgm:cxn modelId="{D63C1A96-B6AD-4A6E-82D8-313E803C7950}" type="presParOf" srcId="{9E5C93EB-650F-4100-9DF8-D471FC82D3C0}" destId="{EC04A775-9CD1-4337-AC39-0FCAD796F4EC}"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E62EAB-0ABE-422F-A4E6-23D494729CCB}"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84FBD65E-2864-45BC-A891-0CC7097033EA}">
      <dgm:prSet phldrT="[Text]"/>
      <dgm:spPr/>
      <dgm:t>
        <a:bodyPr/>
        <a:lstStyle/>
        <a:p>
          <a:r>
            <a:rPr lang="zh-CN" altLang="en-US" dirty="0" smtClean="0"/>
            <a:t>危险化学品安全管理条例 国务院</a:t>
          </a:r>
          <a:r>
            <a:rPr lang="en-US" dirty="0" smtClean="0"/>
            <a:t>591</a:t>
          </a:r>
          <a:r>
            <a:rPr lang="zh-CN" altLang="en-US" dirty="0" smtClean="0"/>
            <a:t>号令</a:t>
          </a:r>
          <a:endParaRPr lang="en-US" altLang="zh-CN" dirty="0" smtClean="0"/>
        </a:p>
        <a:p>
          <a:r>
            <a:rPr lang="zh-CN" altLang="en-US" dirty="0" smtClean="0"/>
            <a:t>（总体管理框架）</a:t>
          </a:r>
          <a:endParaRPr lang="en-US" dirty="0"/>
        </a:p>
      </dgm:t>
    </dgm:pt>
    <dgm:pt modelId="{432F619F-B2FA-4449-9B7B-A6483D8E13E7}" type="parTrans" cxnId="{8D413622-64D0-44BD-82C2-AABFAD625E66}">
      <dgm:prSet/>
      <dgm:spPr/>
      <dgm:t>
        <a:bodyPr/>
        <a:lstStyle/>
        <a:p>
          <a:endParaRPr lang="en-US"/>
        </a:p>
      </dgm:t>
    </dgm:pt>
    <dgm:pt modelId="{8C11B7FF-E31C-4D71-9EB0-0D52BCE783F1}" type="sibTrans" cxnId="{8D413622-64D0-44BD-82C2-AABFAD625E66}">
      <dgm:prSet/>
      <dgm:spPr/>
      <dgm:t>
        <a:bodyPr/>
        <a:lstStyle/>
        <a:p>
          <a:endParaRPr lang="en-US"/>
        </a:p>
      </dgm:t>
    </dgm:pt>
    <dgm:pt modelId="{8C3E35A4-BB83-4E4E-847B-D4AB6D131CB6}">
      <dgm:prSet phldrT="[Text]"/>
      <dgm:spPr/>
      <dgm:t>
        <a:bodyPr/>
        <a:lstStyle/>
        <a:p>
          <a:pPr algn="l"/>
          <a:r>
            <a:rPr lang="en-US" altLang="zh-CN" dirty="0" smtClean="0"/>
            <a:t>- </a:t>
          </a:r>
          <a:r>
            <a:rPr lang="zh-CN" altLang="en-US" dirty="0" smtClean="0"/>
            <a:t>危险化学品目录 （</a:t>
          </a:r>
          <a:r>
            <a:rPr lang="en-US" altLang="zh-CN" dirty="0" smtClean="0"/>
            <a:t>2015</a:t>
          </a:r>
          <a:r>
            <a:rPr lang="zh-CN" altLang="en-US" dirty="0" smtClean="0"/>
            <a:t>版） （安监</a:t>
          </a:r>
          <a:r>
            <a:rPr lang="en-US" altLang="zh-CN" dirty="0" smtClean="0"/>
            <a:t>2015 5</a:t>
          </a:r>
          <a:r>
            <a:rPr lang="zh-CN" altLang="en-US" dirty="0" smtClean="0"/>
            <a:t>号令）</a:t>
          </a:r>
          <a:endParaRPr lang="en-US" altLang="zh-CN" dirty="0" smtClean="0"/>
        </a:p>
        <a:p>
          <a:pPr algn="l"/>
          <a:r>
            <a:rPr lang="en-US" altLang="zh-CN" b="0" dirty="0" smtClean="0"/>
            <a:t>- </a:t>
          </a:r>
          <a:r>
            <a:rPr lang="zh-CN" b="0" dirty="0" smtClean="0"/>
            <a:t>危险化学品目录（</a:t>
          </a:r>
          <a:r>
            <a:rPr lang="en-US" b="0" dirty="0" smtClean="0"/>
            <a:t>2015</a:t>
          </a:r>
          <a:r>
            <a:rPr lang="zh-CN" b="0" dirty="0" smtClean="0"/>
            <a:t>版）实施指南（试行）</a:t>
          </a:r>
          <a:r>
            <a:rPr lang="zh-CN" altLang="en-US" b="0" dirty="0" smtClean="0"/>
            <a:t>（</a:t>
          </a:r>
          <a:r>
            <a:rPr lang="zh-CN" dirty="0" smtClean="0"/>
            <a:t>安监总厅管三〔</a:t>
          </a:r>
          <a:r>
            <a:rPr lang="en-US" dirty="0" smtClean="0"/>
            <a:t>2015</a:t>
          </a:r>
          <a:r>
            <a:rPr lang="zh-CN" dirty="0" smtClean="0"/>
            <a:t>〕</a:t>
          </a:r>
          <a:r>
            <a:rPr lang="en-US" dirty="0" smtClean="0"/>
            <a:t>80</a:t>
          </a:r>
          <a:r>
            <a:rPr lang="zh-CN" dirty="0" smtClean="0"/>
            <a:t>号</a:t>
          </a:r>
          <a:r>
            <a:rPr lang="zh-CN" altLang="en-US" dirty="0" smtClean="0"/>
            <a:t>）</a:t>
          </a:r>
          <a:endParaRPr lang="en-US" altLang="zh-CN" b="0" dirty="0" smtClean="0"/>
        </a:p>
        <a:p>
          <a:pPr algn="l"/>
          <a:r>
            <a:rPr lang="zh-CN" altLang="en-US" dirty="0" smtClean="0">
              <a:solidFill>
                <a:schemeClr val="bg1">
                  <a:lumMod val="75000"/>
                </a:schemeClr>
              </a:solidFill>
            </a:rPr>
            <a:t>（危险化学品的界定）</a:t>
          </a:r>
          <a:endParaRPr lang="en-US" dirty="0">
            <a:solidFill>
              <a:schemeClr val="bg1">
                <a:lumMod val="75000"/>
              </a:schemeClr>
            </a:solidFill>
          </a:endParaRPr>
        </a:p>
      </dgm:t>
    </dgm:pt>
    <dgm:pt modelId="{DD64081B-1B0E-4448-B2A3-AF0AF0690D99}" type="parTrans" cxnId="{D4335175-8E82-408E-8A8A-786E6D682A9A}">
      <dgm:prSet/>
      <dgm:spPr/>
      <dgm:t>
        <a:bodyPr/>
        <a:lstStyle/>
        <a:p>
          <a:endParaRPr lang="en-US"/>
        </a:p>
      </dgm:t>
    </dgm:pt>
    <dgm:pt modelId="{DE15DC02-D02A-452B-913A-1E2C35770327}" type="sibTrans" cxnId="{D4335175-8E82-408E-8A8A-786E6D682A9A}">
      <dgm:prSet/>
      <dgm:spPr/>
      <dgm:t>
        <a:bodyPr/>
        <a:lstStyle/>
        <a:p>
          <a:endParaRPr lang="en-US"/>
        </a:p>
      </dgm:t>
    </dgm:pt>
    <dgm:pt modelId="{E2D7C4DB-2638-47BC-AA4D-453B97EB6EB8}">
      <dgm:prSet phldrT="[Text]"/>
      <dgm:spPr/>
      <dgm:t>
        <a:bodyPr/>
        <a:lstStyle/>
        <a:p>
          <a:pPr algn="l"/>
          <a:r>
            <a:rPr lang="en-US" altLang="zh-CN" dirty="0" smtClean="0"/>
            <a:t>-</a:t>
          </a:r>
          <a:r>
            <a:rPr lang="zh-CN" dirty="0" smtClean="0"/>
            <a:t>《化学品分类和标签规范》系列标准（</a:t>
          </a:r>
          <a:r>
            <a:rPr lang="en-US" dirty="0" smtClean="0"/>
            <a:t>GB 30000.2-2013</a:t>
          </a:r>
          <a:r>
            <a:rPr lang="zh-CN" dirty="0" smtClean="0"/>
            <a:t>～</a:t>
          </a:r>
          <a:r>
            <a:rPr lang="en-US" dirty="0" smtClean="0"/>
            <a:t>GB 30000.29-2013</a:t>
          </a:r>
          <a:r>
            <a:rPr lang="zh-CN" altLang="en-US" dirty="0" smtClean="0"/>
            <a:t>）</a:t>
          </a:r>
          <a:endParaRPr lang="en-US" altLang="zh-CN" dirty="0" smtClean="0"/>
        </a:p>
        <a:p>
          <a:pPr algn="l"/>
          <a:r>
            <a:rPr lang="en-US" altLang="zh-CN" dirty="0" smtClean="0"/>
            <a:t>- </a:t>
          </a:r>
          <a:r>
            <a:rPr lang="zh-CN" dirty="0" smtClean="0"/>
            <a:t>《化学品安全标签编写规定》（</a:t>
          </a:r>
          <a:r>
            <a:rPr lang="en-US" dirty="0" smtClean="0"/>
            <a:t>GB 15258-2009</a:t>
          </a:r>
          <a:r>
            <a:rPr lang="zh-CN" dirty="0" smtClean="0"/>
            <a:t>）</a:t>
          </a:r>
          <a:endParaRPr lang="en-US" altLang="zh-CN" dirty="0" smtClean="0"/>
        </a:p>
        <a:p>
          <a:r>
            <a:rPr lang="en-US" altLang="zh-CN" dirty="0" smtClean="0"/>
            <a:t>-《</a:t>
          </a:r>
          <a:r>
            <a:rPr lang="zh-CN" altLang="zh-CN" dirty="0" smtClean="0"/>
            <a:t>化学品安全技术说明书 内容和项目顺序</a:t>
          </a:r>
          <a:r>
            <a:rPr lang="en-US" altLang="zh-CN" dirty="0" smtClean="0"/>
            <a:t>》</a:t>
          </a:r>
          <a:r>
            <a:rPr lang="zh-CN" altLang="en-US" dirty="0" smtClean="0"/>
            <a:t>（</a:t>
          </a:r>
          <a:r>
            <a:rPr lang="en-US" altLang="zh-CN" dirty="0" smtClean="0"/>
            <a:t>GB/T 16483—2008</a:t>
          </a:r>
          <a:r>
            <a:rPr lang="zh-CN" altLang="en-US" dirty="0" smtClean="0"/>
            <a:t>）</a:t>
          </a:r>
          <a:endParaRPr lang="en-US" altLang="zh-CN" dirty="0" smtClean="0"/>
        </a:p>
        <a:p>
          <a:r>
            <a:rPr lang="en-US" altLang="zh-CN" dirty="0" smtClean="0"/>
            <a:t>-《</a:t>
          </a:r>
          <a:r>
            <a:rPr lang="zh-CN" altLang="zh-CN" dirty="0" smtClean="0"/>
            <a:t>化学品安全技术说明书编写指南</a:t>
          </a:r>
          <a:r>
            <a:rPr lang="en-US" altLang="zh-CN" dirty="0" smtClean="0"/>
            <a:t>》</a:t>
          </a:r>
          <a:r>
            <a:rPr lang="zh-CN" altLang="zh-CN" dirty="0" smtClean="0"/>
            <a:t>（</a:t>
          </a:r>
          <a:r>
            <a:rPr lang="en-US" altLang="zh-CN" dirty="0" smtClean="0"/>
            <a:t>GB/T 17519-2013</a:t>
          </a:r>
          <a:r>
            <a:rPr lang="zh-CN" altLang="en-US" dirty="0" smtClean="0"/>
            <a:t>）</a:t>
          </a:r>
          <a:endParaRPr lang="en-US" altLang="zh-CN" dirty="0" smtClean="0"/>
        </a:p>
        <a:p>
          <a:pPr algn="l"/>
          <a:r>
            <a:rPr lang="zh-CN" altLang="en-US" dirty="0" smtClean="0">
              <a:solidFill>
                <a:schemeClr val="bg1">
                  <a:lumMod val="75000"/>
                </a:schemeClr>
              </a:solidFill>
            </a:rPr>
            <a:t>（进行危害性分类，</a:t>
          </a:r>
          <a:r>
            <a:rPr lang="en-US" altLang="zh-CN" dirty="0" smtClean="0">
              <a:solidFill>
                <a:schemeClr val="bg1">
                  <a:lumMod val="75000"/>
                </a:schemeClr>
              </a:solidFill>
            </a:rPr>
            <a:t>MSDS/SDS, </a:t>
          </a:r>
          <a:r>
            <a:rPr lang="zh-CN" altLang="en-US" dirty="0" smtClean="0">
              <a:solidFill>
                <a:schemeClr val="bg1">
                  <a:lumMod val="75000"/>
                </a:schemeClr>
              </a:solidFill>
            </a:rPr>
            <a:t>安全标</a:t>
          </a:r>
          <a:r>
            <a:rPr lang="zh-CN" altLang="en-US" dirty="0" smtClean="0">
              <a:solidFill>
                <a:schemeClr val="bg1">
                  <a:lumMod val="75000"/>
                </a:schemeClr>
              </a:solidFill>
            </a:rPr>
            <a:t>签的技术标准）</a:t>
          </a:r>
          <a:r>
            <a:rPr lang="en-US" dirty="0" smtClean="0">
              <a:solidFill>
                <a:schemeClr val="bg1">
                  <a:lumMod val="75000"/>
                </a:schemeClr>
              </a:solidFill>
            </a:rPr>
            <a:t> </a:t>
          </a:r>
          <a:endParaRPr lang="en-US" dirty="0">
            <a:solidFill>
              <a:schemeClr val="bg1">
                <a:lumMod val="75000"/>
              </a:schemeClr>
            </a:solidFill>
          </a:endParaRPr>
        </a:p>
      </dgm:t>
    </dgm:pt>
    <dgm:pt modelId="{67A16BE2-DD30-488E-B7F6-717307D21084}" type="parTrans" cxnId="{604DB937-6D05-438A-A208-4B875C171272}">
      <dgm:prSet/>
      <dgm:spPr/>
      <dgm:t>
        <a:bodyPr/>
        <a:lstStyle/>
        <a:p>
          <a:endParaRPr lang="en-US"/>
        </a:p>
      </dgm:t>
    </dgm:pt>
    <dgm:pt modelId="{6E334F6C-DD9F-4C0D-A495-72FA02083A05}" type="sibTrans" cxnId="{604DB937-6D05-438A-A208-4B875C171272}">
      <dgm:prSet/>
      <dgm:spPr/>
      <dgm:t>
        <a:bodyPr/>
        <a:lstStyle/>
        <a:p>
          <a:endParaRPr lang="en-US"/>
        </a:p>
      </dgm:t>
    </dgm:pt>
    <dgm:pt modelId="{76AFB228-EEDF-4BBC-A264-E7F697C04203}">
      <dgm:prSet phldrT="[Text]"/>
      <dgm:spPr/>
      <dgm:t>
        <a:bodyPr/>
        <a:lstStyle/>
        <a:p>
          <a:pPr algn="l"/>
          <a:r>
            <a:rPr lang="en-US" altLang="zh-CN" dirty="0" smtClean="0">
              <a:solidFill>
                <a:schemeClr val="bg1"/>
              </a:solidFill>
            </a:rPr>
            <a:t>- </a:t>
          </a:r>
          <a:r>
            <a:rPr lang="zh-CN" dirty="0" smtClean="0">
              <a:solidFill>
                <a:schemeClr val="bg1"/>
              </a:solidFill>
            </a:rPr>
            <a:t>危险化学品登记管理</a:t>
          </a:r>
          <a:r>
            <a:rPr lang="zh-CN" altLang="en-US" dirty="0" smtClean="0">
              <a:solidFill>
                <a:schemeClr val="bg1"/>
              </a:solidFill>
            </a:rPr>
            <a:t>办法</a:t>
          </a:r>
          <a:r>
            <a:rPr lang="en-US" altLang="zh-CN" dirty="0" smtClean="0">
              <a:solidFill>
                <a:schemeClr val="bg1"/>
              </a:solidFill>
            </a:rPr>
            <a:t> </a:t>
          </a:r>
          <a:r>
            <a:rPr lang="zh-CN" altLang="en-US" dirty="0" smtClean="0">
              <a:solidFill>
                <a:schemeClr val="bg1"/>
              </a:solidFill>
            </a:rPr>
            <a:t>安监</a:t>
          </a:r>
          <a:r>
            <a:rPr lang="en-US" altLang="zh-CN" dirty="0" smtClean="0">
              <a:solidFill>
                <a:schemeClr val="bg1"/>
              </a:solidFill>
            </a:rPr>
            <a:t>53</a:t>
          </a:r>
          <a:r>
            <a:rPr lang="zh-CN" altLang="en-US" dirty="0" smtClean="0">
              <a:solidFill>
                <a:schemeClr val="bg1"/>
              </a:solidFill>
            </a:rPr>
            <a:t>号令</a:t>
          </a:r>
          <a:endParaRPr lang="en-US" altLang="zh-CN" dirty="0" smtClean="0">
            <a:solidFill>
              <a:schemeClr val="bg1"/>
            </a:solidFill>
          </a:endParaRPr>
        </a:p>
        <a:p>
          <a:pPr algn="l"/>
          <a:r>
            <a:rPr lang="zh-CN" altLang="en-US" dirty="0" smtClean="0">
              <a:solidFill>
                <a:schemeClr val="bg1">
                  <a:lumMod val="75000"/>
                </a:schemeClr>
              </a:solidFill>
            </a:rPr>
            <a:t>（化学品登记要求</a:t>
          </a:r>
          <a:r>
            <a:rPr lang="en-US" altLang="zh-CN" dirty="0" smtClean="0">
              <a:solidFill>
                <a:schemeClr val="bg1">
                  <a:lumMod val="75000"/>
                </a:schemeClr>
              </a:solidFill>
            </a:rPr>
            <a:t>-</a:t>
          </a:r>
          <a:r>
            <a:rPr lang="zh-CN" altLang="en-US" dirty="0" smtClean="0">
              <a:solidFill>
                <a:schemeClr val="bg1">
                  <a:lumMod val="75000"/>
                </a:schemeClr>
              </a:solidFill>
            </a:rPr>
            <a:t>需要化学</a:t>
          </a:r>
          <a:r>
            <a:rPr lang="en-US" altLang="zh-CN" dirty="0" smtClean="0">
              <a:solidFill>
                <a:schemeClr val="bg1">
                  <a:lumMod val="75000"/>
                </a:schemeClr>
              </a:solidFill>
            </a:rPr>
            <a:t>MSDS/</a:t>
          </a:r>
          <a:r>
            <a:rPr lang="zh-CN" altLang="en-US" dirty="0" smtClean="0">
              <a:solidFill>
                <a:schemeClr val="bg1">
                  <a:lumMod val="75000"/>
                </a:schemeClr>
              </a:solidFill>
            </a:rPr>
            <a:t>标签，隐含的危险性鉴别分类和</a:t>
          </a:r>
          <a:r>
            <a:rPr lang="en-US" altLang="zh-CN" dirty="0" smtClean="0">
              <a:solidFill>
                <a:schemeClr val="bg1">
                  <a:lumMod val="75000"/>
                </a:schemeClr>
              </a:solidFill>
            </a:rPr>
            <a:t>MSDS/</a:t>
          </a:r>
          <a:r>
            <a:rPr lang="zh-CN" altLang="en-US" dirty="0" smtClean="0">
              <a:solidFill>
                <a:schemeClr val="bg1">
                  <a:lumMod val="75000"/>
                </a:schemeClr>
              </a:solidFill>
            </a:rPr>
            <a:t>标签合规要求）</a:t>
          </a:r>
          <a:endParaRPr lang="en-US" altLang="zh-CN" dirty="0" smtClean="0">
            <a:solidFill>
              <a:schemeClr val="bg1">
                <a:lumMod val="75000"/>
              </a:schemeClr>
            </a:solidFill>
          </a:endParaRPr>
        </a:p>
        <a:p>
          <a:pPr algn="ctr"/>
          <a:endParaRPr lang="en-US" altLang="zh-CN" dirty="0" smtClean="0"/>
        </a:p>
        <a:p>
          <a:pPr algn="ctr"/>
          <a:endParaRPr lang="en-US" dirty="0"/>
        </a:p>
      </dgm:t>
    </dgm:pt>
    <dgm:pt modelId="{59E2699D-9E64-4124-B1A3-8DC8617C78BC}" type="parTrans" cxnId="{3B283A63-A3A7-4830-A2A6-CBE96D932426}">
      <dgm:prSet/>
      <dgm:spPr/>
      <dgm:t>
        <a:bodyPr/>
        <a:lstStyle/>
        <a:p>
          <a:endParaRPr lang="en-US"/>
        </a:p>
      </dgm:t>
    </dgm:pt>
    <dgm:pt modelId="{664DE354-0E93-495D-9B54-131C18B6D119}" type="sibTrans" cxnId="{3B283A63-A3A7-4830-A2A6-CBE96D932426}">
      <dgm:prSet/>
      <dgm:spPr/>
      <dgm:t>
        <a:bodyPr/>
        <a:lstStyle/>
        <a:p>
          <a:endParaRPr lang="en-US"/>
        </a:p>
      </dgm:t>
    </dgm:pt>
    <dgm:pt modelId="{BFA9F5BB-39BE-458F-B336-B6BA9CFDBAB4}">
      <dgm:prSet/>
      <dgm:spPr/>
      <dgm:t>
        <a:bodyPr/>
        <a:lstStyle/>
        <a:p>
          <a:pPr algn="l"/>
          <a:r>
            <a:rPr lang="en-US" altLang="zh-CN" dirty="0" smtClean="0"/>
            <a:t>- </a:t>
          </a:r>
          <a:r>
            <a:rPr lang="zh-CN" altLang="en-US" dirty="0" smtClean="0"/>
            <a:t>化学品物理危险性鉴定与分类管理办法 安监</a:t>
          </a:r>
          <a:r>
            <a:rPr lang="en-US" altLang="zh-CN" dirty="0" smtClean="0"/>
            <a:t>60</a:t>
          </a:r>
          <a:r>
            <a:rPr lang="zh-CN" altLang="en-US" dirty="0" smtClean="0"/>
            <a:t>号令</a:t>
          </a:r>
          <a:endParaRPr lang="en-US" altLang="zh-CN" dirty="0" smtClean="0"/>
        </a:p>
        <a:p>
          <a:pPr algn="l"/>
          <a:r>
            <a:rPr lang="zh-CN" altLang="en-US" dirty="0" smtClean="0">
              <a:solidFill>
                <a:schemeClr val="bg1">
                  <a:lumMod val="75000"/>
                </a:schemeClr>
              </a:solidFill>
            </a:rPr>
            <a:t>（对于物理危害性和分类的鉴定要求，体现了国内管理危险化学品分类的思路</a:t>
          </a:r>
          <a:endParaRPr lang="en-US" altLang="zh-CN" dirty="0" smtClean="0">
            <a:solidFill>
              <a:schemeClr val="bg1">
                <a:lumMod val="75000"/>
              </a:schemeClr>
            </a:solidFill>
          </a:endParaRPr>
        </a:p>
        <a:p>
          <a:pPr algn="l"/>
          <a:r>
            <a:rPr lang="zh-CN" altLang="en-US" dirty="0" smtClean="0">
              <a:solidFill>
                <a:schemeClr val="bg1">
                  <a:lumMod val="75000"/>
                </a:schemeClr>
              </a:solidFill>
            </a:rPr>
            <a:t>健康危害性，环境危害性相关办法尚无）</a:t>
          </a:r>
          <a:endParaRPr lang="en-US" dirty="0">
            <a:solidFill>
              <a:schemeClr val="bg1">
                <a:lumMod val="75000"/>
              </a:schemeClr>
            </a:solidFill>
          </a:endParaRPr>
        </a:p>
      </dgm:t>
    </dgm:pt>
    <dgm:pt modelId="{180AC814-302D-4788-9A70-D2B0572ADBF4}" type="parTrans" cxnId="{6533A86D-2B62-4406-B847-33FED930A707}">
      <dgm:prSet/>
      <dgm:spPr/>
      <dgm:t>
        <a:bodyPr/>
        <a:lstStyle/>
        <a:p>
          <a:endParaRPr lang="en-US"/>
        </a:p>
      </dgm:t>
    </dgm:pt>
    <dgm:pt modelId="{2D132731-55DE-4C26-A218-92BF5761BE14}" type="sibTrans" cxnId="{6533A86D-2B62-4406-B847-33FED930A707}">
      <dgm:prSet/>
      <dgm:spPr/>
      <dgm:t>
        <a:bodyPr/>
        <a:lstStyle/>
        <a:p>
          <a:endParaRPr lang="en-US"/>
        </a:p>
      </dgm:t>
    </dgm:pt>
    <dgm:pt modelId="{5E282E90-F8CA-442A-A39A-1F86C012907C}" type="pres">
      <dgm:prSet presAssocID="{2DE62EAB-0ABE-422F-A4E6-23D494729CCB}" presName="composite" presStyleCnt="0">
        <dgm:presLayoutVars>
          <dgm:chMax val="1"/>
          <dgm:dir/>
          <dgm:resizeHandles val="exact"/>
        </dgm:presLayoutVars>
      </dgm:prSet>
      <dgm:spPr/>
      <dgm:t>
        <a:bodyPr/>
        <a:lstStyle/>
        <a:p>
          <a:endParaRPr lang="en-US"/>
        </a:p>
      </dgm:t>
    </dgm:pt>
    <dgm:pt modelId="{A4717186-1C67-4E32-8703-126137A08792}" type="pres">
      <dgm:prSet presAssocID="{84FBD65E-2864-45BC-A891-0CC7097033EA}" presName="roof" presStyleLbl="dkBgShp" presStyleIdx="0" presStyleCnt="2" custLinFactNeighborX="23" custLinFactNeighborY="-49058"/>
      <dgm:spPr/>
      <dgm:t>
        <a:bodyPr/>
        <a:lstStyle/>
        <a:p>
          <a:endParaRPr lang="en-US"/>
        </a:p>
      </dgm:t>
    </dgm:pt>
    <dgm:pt modelId="{A4377B33-3505-4495-92A8-32DA8C43614A}" type="pres">
      <dgm:prSet presAssocID="{84FBD65E-2864-45BC-A891-0CC7097033EA}" presName="pillars" presStyleCnt="0"/>
      <dgm:spPr/>
    </dgm:pt>
    <dgm:pt modelId="{FB604313-9522-4306-AFF5-553E431AF9BB}" type="pres">
      <dgm:prSet presAssocID="{84FBD65E-2864-45BC-A891-0CC7097033EA}" presName="pillar1" presStyleLbl="node1" presStyleIdx="0" presStyleCnt="4">
        <dgm:presLayoutVars>
          <dgm:bulletEnabled val="1"/>
        </dgm:presLayoutVars>
      </dgm:prSet>
      <dgm:spPr/>
      <dgm:t>
        <a:bodyPr/>
        <a:lstStyle/>
        <a:p>
          <a:endParaRPr lang="en-US"/>
        </a:p>
      </dgm:t>
    </dgm:pt>
    <dgm:pt modelId="{7BC409E2-B629-4A6F-B94A-1972EA9DF7BB}" type="pres">
      <dgm:prSet presAssocID="{76AFB228-EEDF-4BBC-A264-E7F697C04203}" presName="pillarX" presStyleLbl="node1" presStyleIdx="1" presStyleCnt="4">
        <dgm:presLayoutVars>
          <dgm:bulletEnabled val="1"/>
        </dgm:presLayoutVars>
      </dgm:prSet>
      <dgm:spPr/>
      <dgm:t>
        <a:bodyPr/>
        <a:lstStyle/>
        <a:p>
          <a:endParaRPr lang="en-US"/>
        </a:p>
      </dgm:t>
    </dgm:pt>
    <dgm:pt modelId="{294CFFB5-0125-4FCB-B4C4-995CEDAE443D}" type="pres">
      <dgm:prSet presAssocID="{BFA9F5BB-39BE-458F-B336-B6BA9CFDBAB4}" presName="pillarX" presStyleLbl="node1" presStyleIdx="2" presStyleCnt="4">
        <dgm:presLayoutVars>
          <dgm:bulletEnabled val="1"/>
        </dgm:presLayoutVars>
      </dgm:prSet>
      <dgm:spPr/>
      <dgm:t>
        <a:bodyPr/>
        <a:lstStyle/>
        <a:p>
          <a:endParaRPr lang="en-US"/>
        </a:p>
      </dgm:t>
    </dgm:pt>
    <dgm:pt modelId="{36E68F34-0474-4171-AFA0-8B2A5073EE3E}" type="pres">
      <dgm:prSet presAssocID="{E2D7C4DB-2638-47BC-AA4D-453B97EB6EB8}" presName="pillarX" presStyleLbl="node1" presStyleIdx="3" presStyleCnt="4">
        <dgm:presLayoutVars>
          <dgm:bulletEnabled val="1"/>
        </dgm:presLayoutVars>
      </dgm:prSet>
      <dgm:spPr/>
      <dgm:t>
        <a:bodyPr/>
        <a:lstStyle/>
        <a:p>
          <a:endParaRPr lang="en-US"/>
        </a:p>
      </dgm:t>
    </dgm:pt>
    <dgm:pt modelId="{E323C8D3-E826-423E-B770-8544AE8E993B}" type="pres">
      <dgm:prSet presAssocID="{84FBD65E-2864-45BC-A891-0CC7097033EA}" presName="base" presStyleLbl="dkBgShp" presStyleIdx="1" presStyleCnt="2"/>
      <dgm:spPr/>
    </dgm:pt>
  </dgm:ptLst>
  <dgm:cxnLst>
    <dgm:cxn modelId="{ECBA269E-8A52-465F-9E10-D07E6D23E14D}" type="presOf" srcId="{BFA9F5BB-39BE-458F-B336-B6BA9CFDBAB4}" destId="{294CFFB5-0125-4FCB-B4C4-995CEDAE443D}" srcOrd="0" destOrd="0" presId="urn:microsoft.com/office/officeart/2005/8/layout/hList3"/>
    <dgm:cxn modelId="{8D413622-64D0-44BD-82C2-AABFAD625E66}" srcId="{2DE62EAB-0ABE-422F-A4E6-23D494729CCB}" destId="{84FBD65E-2864-45BC-A891-0CC7097033EA}" srcOrd="0" destOrd="0" parTransId="{432F619F-B2FA-4449-9B7B-A6483D8E13E7}" sibTransId="{8C11B7FF-E31C-4D71-9EB0-0D52BCE783F1}"/>
    <dgm:cxn modelId="{D4335175-8E82-408E-8A8A-786E6D682A9A}" srcId="{84FBD65E-2864-45BC-A891-0CC7097033EA}" destId="{8C3E35A4-BB83-4E4E-847B-D4AB6D131CB6}" srcOrd="0" destOrd="0" parTransId="{DD64081B-1B0E-4448-B2A3-AF0AF0690D99}" sibTransId="{DE15DC02-D02A-452B-913A-1E2C35770327}"/>
    <dgm:cxn modelId="{C0D2427A-CC85-45CB-B54F-71B4C5AD2890}" type="presOf" srcId="{84FBD65E-2864-45BC-A891-0CC7097033EA}" destId="{A4717186-1C67-4E32-8703-126137A08792}" srcOrd="0" destOrd="0" presId="urn:microsoft.com/office/officeart/2005/8/layout/hList3"/>
    <dgm:cxn modelId="{9F48A2BF-5F2F-4F21-B583-3341D24327F5}" type="presOf" srcId="{8C3E35A4-BB83-4E4E-847B-D4AB6D131CB6}" destId="{FB604313-9522-4306-AFF5-553E431AF9BB}" srcOrd="0" destOrd="0" presId="urn:microsoft.com/office/officeart/2005/8/layout/hList3"/>
    <dgm:cxn modelId="{6533A86D-2B62-4406-B847-33FED930A707}" srcId="{84FBD65E-2864-45BC-A891-0CC7097033EA}" destId="{BFA9F5BB-39BE-458F-B336-B6BA9CFDBAB4}" srcOrd="2" destOrd="0" parTransId="{180AC814-302D-4788-9A70-D2B0572ADBF4}" sibTransId="{2D132731-55DE-4C26-A218-92BF5761BE14}"/>
    <dgm:cxn modelId="{3B283A63-A3A7-4830-A2A6-CBE96D932426}" srcId="{84FBD65E-2864-45BC-A891-0CC7097033EA}" destId="{76AFB228-EEDF-4BBC-A264-E7F697C04203}" srcOrd="1" destOrd="0" parTransId="{59E2699D-9E64-4124-B1A3-8DC8617C78BC}" sibTransId="{664DE354-0E93-495D-9B54-131C18B6D119}"/>
    <dgm:cxn modelId="{604DB937-6D05-438A-A208-4B875C171272}" srcId="{84FBD65E-2864-45BC-A891-0CC7097033EA}" destId="{E2D7C4DB-2638-47BC-AA4D-453B97EB6EB8}" srcOrd="3" destOrd="0" parTransId="{67A16BE2-DD30-488E-B7F6-717307D21084}" sibTransId="{6E334F6C-DD9F-4C0D-A495-72FA02083A05}"/>
    <dgm:cxn modelId="{40944E0A-B4BD-45C5-AE4E-6458518B855B}" type="presOf" srcId="{E2D7C4DB-2638-47BC-AA4D-453B97EB6EB8}" destId="{36E68F34-0474-4171-AFA0-8B2A5073EE3E}" srcOrd="0" destOrd="0" presId="urn:microsoft.com/office/officeart/2005/8/layout/hList3"/>
    <dgm:cxn modelId="{F723C0D6-F49C-44F4-980F-CF15B381D17D}" type="presOf" srcId="{76AFB228-EEDF-4BBC-A264-E7F697C04203}" destId="{7BC409E2-B629-4A6F-B94A-1972EA9DF7BB}" srcOrd="0" destOrd="0" presId="urn:microsoft.com/office/officeart/2005/8/layout/hList3"/>
    <dgm:cxn modelId="{C036E57D-59A5-4F78-8F66-DBD6AA9798F1}" type="presOf" srcId="{2DE62EAB-0ABE-422F-A4E6-23D494729CCB}" destId="{5E282E90-F8CA-442A-A39A-1F86C012907C}" srcOrd="0" destOrd="0" presId="urn:microsoft.com/office/officeart/2005/8/layout/hList3"/>
    <dgm:cxn modelId="{4531E338-0B7D-451B-A5E2-BD36DC956339}" type="presParOf" srcId="{5E282E90-F8CA-442A-A39A-1F86C012907C}" destId="{A4717186-1C67-4E32-8703-126137A08792}" srcOrd="0" destOrd="0" presId="urn:microsoft.com/office/officeart/2005/8/layout/hList3"/>
    <dgm:cxn modelId="{7EAEB02C-9085-4DA7-9C78-3AF0D6CF5BEA}" type="presParOf" srcId="{5E282E90-F8CA-442A-A39A-1F86C012907C}" destId="{A4377B33-3505-4495-92A8-32DA8C43614A}" srcOrd="1" destOrd="0" presId="urn:microsoft.com/office/officeart/2005/8/layout/hList3"/>
    <dgm:cxn modelId="{93591D5E-88D5-43B3-B2BE-75FEE99B0DED}" type="presParOf" srcId="{A4377B33-3505-4495-92A8-32DA8C43614A}" destId="{FB604313-9522-4306-AFF5-553E431AF9BB}" srcOrd="0" destOrd="0" presId="urn:microsoft.com/office/officeart/2005/8/layout/hList3"/>
    <dgm:cxn modelId="{83085301-586C-41DE-80F6-7C45A442DFBC}" type="presParOf" srcId="{A4377B33-3505-4495-92A8-32DA8C43614A}" destId="{7BC409E2-B629-4A6F-B94A-1972EA9DF7BB}" srcOrd="1" destOrd="0" presId="urn:microsoft.com/office/officeart/2005/8/layout/hList3"/>
    <dgm:cxn modelId="{B71F1A25-8770-43F2-AA1D-70EBF20953FB}" type="presParOf" srcId="{A4377B33-3505-4495-92A8-32DA8C43614A}" destId="{294CFFB5-0125-4FCB-B4C4-995CEDAE443D}" srcOrd="2" destOrd="0" presId="urn:microsoft.com/office/officeart/2005/8/layout/hList3"/>
    <dgm:cxn modelId="{419A2106-987D-478D-9628-2824A4B6224F}" type="presParOf" srcId="{A4377B33-3505-4495-92A8-32DA8C43614A}" destId="{36E68F34-0474-4171-AFA0-8B2A5073EE3E}" srcOrd="3" destOrd="0" presId="urn:microsoft.com/office/officeart/2005/8/layout/hList3"/>
    <dgm:cxn modelId="{16B69482-3303-42DF-A3ED-3CB76C7AEF94}" type="presParOf" srcId="{5E282E90-F8CA-442A-A39A-1F86C012907C}" destId="{E323C8D3-E826-423E-B770-8544AE8E993B}"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55A5B3-48EC-4549-B8E7-A0CFDAC0C7E5}" type="doc">
      <dgm:prSet loTypeId="urn:microsoft.com/office/officeart/2005/8/layout/cycle2" loCatId="cycle" qsTypeId="urn:microsoft.com/office/officeart/2005/8/quickstyle/3d1" qsCatId="3D" csTypeId="urn:microsoft.com/office/officeart/2005/8/colors/accent1_2" csCatId="accent1" phldr="1"/>
      <dgm:spPr/>
      <dgm:t>
        <a:bodyPr/>
        <a:lstStyle/>
        <a:p>
          <a:endParaRPr lang="en-US"/>
        </a:p>
      </dgm:t>
    </dgm:pt>
    <dgm:pt modelId="{DC085069-E43D-49AB-B83B-79328D8FED03}">
      <dgm:prSet phldrT="[Text]"/>
      <dgm:spPr/>
      <dgm:t>
        <a:bodyPr/>
        <a:lstStyle/>
        <a:p>
          <a:r>
            <a:rPr lang="zh-CN" altLang="en-US" dirty="0" smtClean="0"/>
            <a:t>员工</a:t>
          </a:r>
          <a:r>
            <a:rPr lang="en-US" altLang="zh-CN" dirty="0" smtClean="0"/>
            <a:t>/</a:t>
          </a:r>
          <a:r>
            <a:rPr lang="zh-CN" altLang="en-US" dirty="0" smtClean="0"/>
            <a:t>承包</a:t>
          </a:r>
          <a:r>
            <a:rPr lang="zh-CN" altLang="en-US" dirty="0" smtClean="0"/>
            <a:t>商</a:t>
          </a:r>
          <a:r>
            <a:rPr lang="en-US" altLang="zh-CN" dirty="0" smtClean="0"/>
            <a:t>/</a:t>
          </a:r>
          <a:r>
            <a:rPr lang="zh-CN" altLang="en-US" dirty="0" smtClean="0"/>
            <a:t>相关方培</a:t>
          </a:r>
          <a:r>
            <a:rPr lang="zh-CN" altLang="en-US" dirty="0" smtClean="0"/>
            <a:t>训沟通</a:t>
          </a:r>
          <a:endParaRPr lang="en-US" dirty="0"/>
        </a:p>
      </dgm:t>
    </dgm:pt>
    <dgm:pt modelId="{AF11D294-8493-41BA-9833-DAAD3087E1E1}" type="parTrans" cxnId="{25455D9C-0A7E-41E0-AD58-BA6EFFCA8667}">
      <dgm:prSet/>
      <dgm:spPr/>
      <dgm:t>
        <a:bodyPr/>
        <a:lstStyle/>
        <a:p>
          <a:endParaRPr lang="en-US"/>
        </a:p>
      </dgm:t>
    </dgm:pt>
    <dgm:pt modelId="{A041C525-FF8C-41C7-81EB-E5495CCF7686}" type="sibTrans" cxnId="{25455D9C-0A7E-41E0-AD58-BA6EFFCA8667}">
      <dgm:prSet/>
      <dgm:spPr/>
      <dgm:t>
        <a:bodyPr/>
        <a:lstStyle/>
        <a:p>
          <a:endParaRPr lang="en-US"/>
        </a:p>
      </dgm:t>
    </dgm:pt>
    <dgm:pt modelId="{6649A3D9-C9BF-4551-BCC0-D686541CCD22}">
      <dgm:prSet phldrT="[Text]"/>
      <dgm:spPr/>
      <dgm:t>
        <a:bodyPr/>
        <a:lstStyle/>
        <a:p>
          <a:r>
            <a:rPr lang="zh-CN" altLang="en-US" dirty="0" smtClean="0"/>
            <a:t>定期回顾评估</a:t>
          </a:r>
          <a:endParaRPr lang="en-US" dirty="0"/>
        </a:p>
      </dgm:t>
    </dgm:pt>
    <dgm:pt modelId="{198BE1DB-6865-4A49-B289-1E4041DBABF2}" type="parTrans" cxnId="{DBACF5DA-F103-49E8-A294-902BC5A88494}">
      <dgm:prSet/>
      <dgm:spPr/>
      <dgm:t>
        <a:bodyPr/>
        <a:lstStyle/>
        <a:p>
          <a:endParaRPr lang="en-US"/>
        </a:p>
      </dgm:t>
    </dgm:pt>
    <dgm:pt modelId="{6FBA5EF2-5CB1-46FC-8DFE-6628786B2551}" type="sibTrans" cxnId="{DBACF5DA-F103-49E8-A294-902BC5A88494}">
      <dgm:prSet/>
      <dgm:spPr/>
      <dgm:t>
        <a:bodyPr/>
        <a:lstStyle/>
        <a:p>
          <a:endParaRPr lang="en-US"/>
        </a:p>
      </dgm:t>
    </dgm:pt>
    <dgm:pt modelId="{B07CCB1A-160E-4B38-8237-0590379520AC}">
      <dgm:prSet phldrT="[Text]"/>
      <dgm:spPr/>
      <dgm:t>
        <a:bodyPr/>
        <a:lstStyle/>
        <a:p>
          <a:r>
            <a:rPr lang="zh-CN" altLang="en-US" dirty="0" smtClean="0"/>
            <a:t>前期综合评估（法规要求</a:t>
          </a:r>
          <a:r>
            <a:rPr lang="en-US" altLang="zh-CN" dirty="0" smtClean="0"/>
            <a:t>+</a:t>
          </a:r>
          <a:r>
            <a:rPr lang="zh-CN" altLang="en-US" dirty="0" smtClean="0"/>
            <a:t>操作实践）</a:t>
          </a:r>
          <a:endParaRPr lang="en-US" dirty="0"/>
        </a:p>
      </dgm:t>
    </dgm:pt>
    <dgm:pt modelId="{EB6EE8A7-C475-4389-BB48-0EAA06799B03}" type="parTrans" cxnId="{0EEFD648-B5BF-46EF-BE5E-FBC978FA1FB6}">
      <dgm:prSet/>
      <dgm:spPr/>
      <dgm:t>
        <a:bodyPr/>
        <a:lstStyle/>
        <a:p>
          <a:endParaRPr lang="en-US"/>
        </a:p>
      </dgm:t>
    </dgm:pt>
    <dgm:pt modelId="{55D29686-933E-438B-9DA9-BBF3EB2321BD}" type="sibTrans" cxnId="{0EEFD648-B5BF-46EF-BE5E-FBC978FA1FB6}">
      <dgm:prSet/>
      <dgm:spPr/>
      <dgm:t>
        <a:bodyPr/>
        <a:lstStyle/>
        <a:p>
          <a:endParaRPr lang="en-US"/>
        </a:p>
      </dgm:t>
    </dgm:pt>
    <dgm:pt modelId="{13976D30-71C5-4762-819E-246B3ADB7F34}">
      <dgm:prSet phldrT="[Text]"/>
      <dgm:spPr/>
      <dgm:t>
        <a:bodyPr/>
        <a:lstStyle/>
        <a:p>
          <a:r>
            <a:rPr lang="zh-CN" altLang="en-US" dirty="0" smtClean="0"/>
            <a:t>合规申请</a:t>
          </a:r>
          <a:endParaRPr lang="en-US" altLang="zh-CN" dirty="0" smtClean="0"/>
        </a:p>
        <a:p>
          <a:r>
            <a:rPr lang="zh-CN" altLang="en-US" dirty="0" smtClean="0"/>
            <a:t>（登记、许可、评</a:t>
          </a:r>
          <a:r>
            <a:rPr lang="zh-CN" altLang="en-US" dirty="0" smtClean="0"/>
            <a:t>价 </a:t>
          </a:r>
          <a:r>
            <a:rPr lang="en-US" altLang="zh-CN" dirty="0" smtClean="0"/>
            <a:t>2</a:t>
          </a:r>
          <a:r>
            <a:rPr lang="zh-CN" altLang="en-US" dirty="0" smtClean="0"/>
            <a:t>，</a:t>
          </a:r>
          <a:r>
            <a:rPr lang="en-US" altLang="zh-CN" dirty="0" smtClean="0"/>
            <a:t>3</a:t>
          </a:r>
          <a:r>
            <a:rPr lang="zh-CN" altLang="en-US" dirty="0" smtClean="0"/>
            <a:t>，</a:t>
          </a:r>
          <a:r>
            <a:rPr lang="en-US" altLang="zh-CN" dirty="0" smtClean="0"/>
            <a:t>15</a:t>
          </a:r>
          <a:r>
            <a:rPr lang="zh-CN" altLang="en-US" dirty="0" smtClean="0"/>
            <a:t>）</a:t>
          </a:r>
          <a:endParaRPr lang="en-US" dirty="0"/>
        </a:p>
      </dgm:t>
    </dgm:pt>
    <dgm:pt modelId="{3DDFA38B-106B-4C96-AFBD-FAAE3653F788}" type="parTrans" cxnId="{5704D0E3-226A-477C-B05D-F5EB21A9BD9B}">
      <dgm:prSet/>
      <dgm:spPr/>
      <dgm:t>
        <a:bodyPr/>
        <a:lstStyle/>
        <a:p>
          <a:endParaRPr lang="en-US"/>
        </a:p>
      </dgm:t>
    </dgm:pt>
    <dgm:pt modelId="{47F7FBE1-8B62-44A0-AB9F-B9DBBFC1026A}" type="sibTrans" cxnId="{5704D0E3-226A-477C-B05D-F5EB21A9BD9B}">
      <dgm:prSet/>
      <dgm:spPr/>
      <dgm:t>
        <a:bodyPr/>
        <a:lstStyle/>
        <a:p>
          <a:endParaRPr lang="en-US"/>
        </a:p>
      </dgm:t>
    </dgm:pt>
    <dgm:pt modelId="{FFAA42D5-11D0-4E5B-9396-CE4F8F61A248}">
      <dgm:prSet phldrT="[Text]"/>
      <dgm:spPr/>
      <dgm:t>
        <a:bodyPr/>
        <a:lstStyle/>
        <a:p>
          <a:r>
            <a:rPr lang="zh-CN" altLang="en-US" dirty="0" smtClean="0"/>
            <a:t>化学品清单</a:t>
          </a:r>
          <a:r>
            <a:rPr lang="en-US" altLang="zh-CN" dirty="0" smtClean="0"/>
            <a:t>+</a:t>
          </a:r>
          <a:r>
            <a:rPr lang="zh-CN" altLang="en-US" dirty="0" smtClean="0"/>
            <a:t>信息保存</a:t>
          </a:r>
          <a:r>
            <a:rPr lang="en-US" altLang="zh-CN" dirty="0" smtClean="0"/>
            <a:t>/</a:t>
          </a:r>
          <a:r>
            <a:rPr lang="zh-CN" altLang="en-US" dirty="0" smtClean="0"/>
            <a:t>更新</a:t>
          </a:r>
          <a:endParaRPr lang="en-US" dirty="0"/>
        </a:p>
      </dgm:t>
    </dgm:pt>
    <dgm:pt modelId="{ECF02943-0A4A-46BE-BB9D-5C441B0461CE}" type="parTrans" cxnId="{3EF03F76-4FCA-4845-8785-E0CCFC4C6A09}">
      <dgm:prSet/>
      <dgm:spPr/>
      <dgm:t>
        <a:bodyPr/>
        <a:lstStyle/>
        <a:p>
          <a:endParaRPr lang="en-US"/>
        </a:p>
      </dgm:t>
    </dgm:pt>
    <dgm:pt modelId="{66446CD8-F7F9-46AD-B9D8-1EF37796C29B}" type="sibTrans" cxnId="{3EF03F76-4FCA-4845-8785-E0CCFC4C6A09}">
      <dgm:prSet/>
      <dgm:spPr/>
      <dgm:t>
        <a:bodyPr/>
        <a:lstStyle/>
        <a:p>
          <a:endParaRPr lang="en-US"/>
        </a:p>
      </dgm:t>
    </dgm:pt>
    <dgm:pt modelId="{5BF0D1AB-5123-494E-9B8B-E520957FFC32}">
      <dgm:prSet phldrT="[Text]"/>
      <dgm:spPr/>
      <dgm:t>
        <a:bodyPr/>
        <a:lstStyle/>
        <a:p>
          <a:r>
            <a:rPr lang="zh-CN" altLang="en-US" dirty="0" smtClean="0"/>
            <a:t>操作指南 </a:t>
          </a:r>
          <a:r>
            <a:rPr lang="zh-CN" altLang="en-US" dirty="0" smtClean="0"/>
            <a:t>（</a:t>
          </a:r>
          <a:r>
            <a:rPr lang="zh-CN" altLang="en-US" smtClean="0"/>
            <a:t>存储，</a:t>
          </a:r>
          <a:r>
            <a:rPr lang="zh-CN" altLang="en-US" dirty="0" smtClean="0"/>
            <a:t>使</a:t>
          </a:r>
          <a:r>
            <a:rPr lang="zh-CN" altLang="en-US" smtClean="0"/>
            <a:t>用 </a:t>
          </a:r>
          <a:r>
            <a:rPr lang="en-US" altLang="zh-CN" smtClean="0"/>
            <a:t>7</a:t>
          </a:r>
          <a:r>
            <a:rPr lang="zh-CN" altLang="en-US" smtClean="0"/>
            <a:t>，</a:t>
          </a:r>
          <a:r>
            <a:rPr lang="zh-CN" altLang="en-US" dirty="0" smtClean="0"/>
            <a:t>废</a:t>
          </a:r>
          <a:r>
            <a:rPr lang="zh-CN" altLang="en-US" dirty="0" smtClean="0"/>
            <a:t>弃 </a:t>
          </a:r>
          <a:r>
            <a:rPr lang="en-US" altLang="zh-CN" dirty="0" smtClean="0"/>
            <a:t>13</a:t>
          </a:r>
          <a:r>
            <a:rPr lang="zh-CN" altLang="en-US" dirty="0" smtClean="0"/>
            <a:t>，运输</a:t>
          </a:r>
          <a:r>
            <a:rPr lang="en-US" altLang="zh-CN" dirty="0" smtClean="0"/>
            <a:t>14</a:t>
          </a:r>
          <a:r>
            <a:rPr lang="zh-CN" altLang="en-US" dirty="0" smtClean="0"/>
            <a:t>）</a:t>
          </a:r>
          <a:r>
            <a:rPr lang="en-US" altLang="zh-CN" dirty="0" smtClean="0"/>
            <a:t>+ </a:t>
          </a:r>
          <a:r>
            <a:rPr lang="zh-CN" altLang="en-US" dirty="0" smtClean="0"/>
            <a:t>应急处理（急救</a:t>
          </a:r>
          <a:r>
            <a:rPr lang="en-US" altLang="zh-CN" dirty="0" smtClean="0"/>
            <a:t>4</a:t>
          </a:r>
          <a:r>
            <a:rPr lang="zh-CN" altLang="en-US" dirty="0" smtClean="0"/>
            <a:t>，消防</a:t>
          </a:r>
          <a:r>
            <a:rPr lang="en-US" altLang="zh-CN" dirty="0" smtClean="0"/>
            <a:t>5</a:t>
          </a:r>
          <a:r>
            <a:rPr lang="zh-CN" altLang="en-US" dirty="0" smtClean="0"/>
            <a:t>，泄漏</a:t>
          </a:r>
          <a:r>
            <a:rPr lang="en-US" altLang="zh-CN" dirty="0" smtClean="0"/>
            <a:t>6</a:t>
          </a:r>
          <a:r>
            <a:rPr lang="zh-CN" altLang="en-US" dirty="0" smtClean="0"/>
            <a:t>）</a:t>
          </a:r>
          <a:endParaRPr lang="en-US" dirty="0"/>
        </a:p>
      </dgm:t>
    </dgm:pt>
    <dgm:pt modelId="{051E9578-E4AC-4832-A61F-98B663B634F5}" type="parTrans" cxnId="{EB0C0151-35F9-4F5F-B99D-B5F5C08337EF}">
      <dgm:prSet/>
      <dgm:spPr/>
      <dgm:t>
        <a:bodyPr/>
        <a:lstStyle/>
        <a:p>
          <a:endParaRPr lang="en-US"/>
        </a:p>
      </dgm:t>
    </dgm:pt>
    <dgm:pt modelId="{42B9C24C-EA2F-4C31-97A3-557A433402F0}" type="sibTrans" cxnId="{EB0C0151-35F9-4F5F-B99D-B5F5C08337EF}">
      <dgm:prSet/>
      <dgm:spPr/>
      <dgm:t>
        <a:bodyPr/>
        <a:lstStyle/>
        <a:p>
          <a:endParaRPr lang="en-US"/>
        </a:p>
      </dgm:t>
    </dgm:pt>
    <dgm:pt modelId="{08D57981-2A28-4C00-AA91-2DDCDBD5A3FB}" type="pres">
      <dgm:prSet presAssocID="{5F55A5B3-48EC-4549-B8E7-A0CFDAC0C7E5}" presName="cycle" presStyleCnt="0">
        <dgm:presLayoutVars>
          <dgm:dir/>
          <dgm:resizeHandles val="exact"/>
        </dgm:presLayoutVars>
      </dgm:prSet>
      <dgm:spPr/>
      <dgm:t>
        <a:bodyPr/>
        <a:lstStyle/>
        <a:p>
          <a:endParaRPr lang="en-US"/>
        </a:p>
      </dgm:t>
    </dgm:pt>
    <dgm:pt modelId="{D1E70A9A-796A-472C-B1EE-60884A9F0AD4}" type="pres">
      <dgm:prSet presAssocID="{B07CCB1A-160E-4B38-8237-0590379520AC}" presName="node" presStyleLbl="node1" presStyleIdx="0" presStyleCnt="6">
        <dgm:presLayoutVars>
          <dgm:bulletEnabled val="1"/>
        </dgm:presLayoutVars>
      </dgm:prSet>
      <dgm:spPr/>
      <dgm:t>
        <a:bodyPr/>
        <a:lstStyle/>
        <a:p>
          <a:endParaRPr lang="en-US"/>
        </a:p>
      </dgm:t>
    </dgm:pt>
    <dgm:pt modelId="{9FCBFFAF-653A-4C15-A630-0B6A461E3EEC}" type="pres">
      <dgm:prSet presAssocID="{55D29686-933E-438B-9DA9-BBF3EB2321BD}" presName="sibTrans" presStyleLbl="sibTrans2D1" presStyleIdx="0" presStyleCnt="6"/>
      <dgm:spPr/>
      <dgm:t>
        <a:bodyPr/>
        <a:lstStyle/>
        <a:p>
          <a:endParaRPr lang="en-US"/>
        </a:p>
      </dgm:t>
    </dgm:pt>
    <dgm:pt modelId="{FF12D40D-5012-4376-A353-2C7C6E2BA840}" type="pres">
      <dgm:prSet presAssocID="{55D29686-933E-438B-9DA9-BBF3EB2321BD}" presName="connectorText" presStyleLbl="sibTrans2D1" presStyleIdx="0" presStyleCnt="6"/>
      <dgm:spPr/>
      <dgm:t>
        <a:bodyPr/>
        <a:lstStyle/>
        <a:p>
          <a:endParaRPr lang="en-US"/>
        </a:p>
      </dgm:t>
    </dgm:pt>
    <dgm:pt modelId="{51EE0C88-414A-4F1A-8711-428E30F9346D}" type="pres">
      <dgm:prSet presAssocID="{13976D30-71C5-4762-819E-246B3ADB7F34}" presName="node" presStyleLbl="node1" presStyleIdx="1" presStyleCnt="6">
        <dgm:presLayoutVars>
          <dgm:bulletEnabled val="1"/>
        </dgm:presLayoutVars>
      </dgm:prSet>
      <dgm:spPr/>
      <dgm:t>
        <a:bodyPr/>
        <a:lstStyle/>
        <a:p>
          <a:endParaRPr lang="en-US"/>
        </a:p>
      </dgm:t>
    </dgm:pt>
    <dgm:pt modelId="{3E34E161-FD70-452B-8F77-C4C598B4C645}" type="pres">
      <dgm:prSet presAssocID="{47F7FBE1-8B62-44A0-AB9F-B9DBBFC1026A}" presName="sibTrans" presStyleLbl="sibTrans2D1" presStyleIdx="1" presStyleCnt="6"/>
      <dgm:spPr/>
      <dgm:t>
        <a:bodyPr/>
        <a:lstStyle/>
        <a:p>
          <a:endParaRPr lang="en-US"/>
        </a:p>
      </dgm:t>
    </dgm:pt>
    <dgm:pt modelId="{E5ACEFEA-17EA-443B-9B14-50365E09AB15}" type="pres">
      <dgm:prSet presAssocID="{47F7FBE1-8B62-44A0-AB9F-B9DBBFC1026A}" presName="connectorText" presStyleLbl="sibTrans2D1" presStyleIdx="1" presStyleCnt="6"/>
      <dgm:spPr/>
      <dgm:t>
        <a:bodyPr/>
        <a:lstStyle/>
        <a:p>
          <a:endParaRPr lang="en-US"/>
        </a:p>
      </dgm:t>
    </dgm:pt>
    <dgm:pt modelId="{58B6FA54-4783-4857-B830-86B4146BCCB8}" type="pres">
      <dgm:prSet presAssocID="{FFAA42D5-11D0-4E5B-9396-CE4F8F61A248}" presName="node" presStyleLbl="node1" presStyleIdx="2" presStyleCnt="6">
        <dgm:presLayoutVars>
          <dgm:bulletEnabled val="1"/>
        </dgm:presLayoutVars>
      </dgm:prSet>
      <dgm:spPr/>
      <dgm:t>
        <a:bodyPr/>
        <a:lstStyle/>
        <a:p>
          <a:endParaRPr lang="en-US"/>
        </a:p>
      </dgm:t>
    </dgm:pt>
    <dgm:pt modelId="{7F724456-FDF2-4A8B-97DD-2D1BDE644722}" type="pres">
      <dgm:prSet presAssocID="{66446CD8-F7F9-46AD-B9D8-1EF37796C29B}" presName="sibTrans" presStyleLbl="sibTrans2D1" presStyleIdx="2" presStyleCnt="6"/>
      <dgm:spPr/>
      <dgm:t>
        <a:bodyPr/>
        <a:lstStyle/>
        <a:p>
          <a:endParaRPr lang="en-US"/>
        </a:p>
      </dgm:t>
    </dgm:pt>
    <dgm:pt modelId="{47FC43D2-FE22-484E-A46C-0ED287534A7F}" type="pres">
      <dgm:prSet presAssocID="{66446CD8-F7F9-46AD-B9D8-1EF37796C29B}" presName="connectorText" presStyleLbl="sibTrans2D1" presStyleIdx="2" presStyleCnt="6"/>
      <dgm:spPr/>
      <dgm:t>
        <a:bodyPr/>
        <a:lstStyle/>
        <a:p>
          <a:endParaRPr lang="en-US"/>
        </a:p>
      </dgm:t>
    </dgm:pt>
    <dgm:pt modelId="{53412E99-1118-44AF-B453-8DC139AAC541}" type="pres">
      <dgm:prSet presAssocID="{DC085069-E43D-49AB-B83B-79328D8FED03}" presName="node" presStyleLbl="node1" presStyleIdx="3" presStyleCnt="6">
        <dgm:presLayoutVars>
          <dgm:bulletEnabled val="1"/>
        </dgm:presLayoutVars>
      </dgm:prSet>
      <dgm:spPr/>
      <dgm:t>
        <a:bodyPr/>
        <a:lstStyle/>
        <a:p>
          <a:endParaRPr lang="en-US"/>
        </a:p>
      </dgm:t>
    </dgm:pt>
    <dgm:pt modelId="{3EC861F3-B558-487A-BA19-7B8268DEC400}" type="pres">
      <dgm:prSet presAssocID="{A041C525-FF8C-41C7-81EB-E5495CCF7686}" presName="sibTrans" presStyleLbl="sibTrans2D1" presStyleIdx="3" presStyleCnt="6"/>
      <dgm:spPr/>
      <dgm:t>
        <a:bodyPr/>
        <a:lstStyle/>
        <a:p>
          <a:endParaRPr lang="en-US"/>
        </a:p>
      </dgm:t>
    </dgm:pt>
    <dgm:pt modelId="{3BDD45DA-BCF9-4D42-ADA0-AF52594B1B73}" type="pres">
      <dgm:prSet presAssocID="{A041C525-FF8C-41C7-81EB-E5495CCF7686}" presName="connectorText" presStyleLbl="sibTrans2D1" presStyleIdx="3" presStyleCnt="6"/>
      <dgm:spPr/>
      <dgm:t>
        <a:bodyPr/>
        <a:lstStyle/>
        <a:p>
          <a:endParaRPr lang="en-US"/>
        </a:p>
      </dgm:t>
    </dgm:pt>
    <dgm:pt modelId="{D7BE0908-BD40-482F-95A3-C0763CFBD00D}" type="pres">
      <dgm:prSet presAssocID="{5BF0D1AB-5123-494E-9B8B-E520957FFC32}" presName="node" presStyleLbl="node1" presStyleIdx="4" presStyleCnt="6">
        <dgm:presLayoutVars>
          <dgm:bulletEnabled val="1"/>
        </dgm:presLayoutVars>
      </dgm:prSet>
      <dgm:spPr/>
      <dgm:t>
        <a:bodyPr/>
        <a:lstStyle/>
        <a:p>
          <a:endParaRPr lang="en-US"/>
        </a:p>
      </dgm:t>
    </dgm:pt>
    <dgm:pt modelId="{B6D58081-5ED4-43EB-BC18-0DF82915D50C}" type="pres">
      <dgm:prSet presAssocID="{42B9C24C-EA2F-4C31-97A3-557A433402F0}" presName="sibTrans" presStyleLbl="sibTrans2D1" presStyleIdx="4" presStyleCnt="6"/>
      <dgm:spPr/>
      <dgm:t>
        <a:bodyPr/>
        <a:lstStyle/>
        <a:p>
          <a:endParaRPr lang="en-US"/>
        </a:p>
      </dgm:t>
    </dgm:pt>
    <dgm:pt modelId="{8A9922F7-3A04-451E-BB2E-0FB8E80725B3}" type="pres">
      <dgm:prSet presAssocID="{42B9C24C-EA2F-4C31-97A3-557A433402F0}" presName="connectorText" presStyleLbl="sibTrans2D1" presStyleIdx="4" presStyleCnt="6"/>
      <dgm:spPr/>
      <dgm:t>
        <a:bodyPr/>
        <a:lstStyle/>
        <a:p>
          <a:endParaRPr lang="en-US"/>
        </a:p>
      </dgm:t>
    </dgm:pt>
    <dgm:pt modelId="{DA2455E6-EE4E-4455-9B92-B48ED1071BDA}" type="pres">
      <dgm:prSet presAssocID="{6649A3D9-C9BF-4551-BCC0-D686541CCD22}" presName="node" presStyleLbl="node1" presStyleIdx="5" presStyleCnt="6">
        <dgm:presLayoutVars>
          <dgm:bulletEnabled val="1"/>
        </dgm:presLayoutVars>
      </dgm:prSet>
      <dgm:spPr/>
      <dgm:t>
        <a:bodyPr/>
        <a:lstStyle/>
        <a:p>
          <a:endParaRPr lang="en-US"/>
        </a:p>
      </dgm:t>
    </dgm:pt>
    <dgm:pt modelId="{7700FADF-78A9-4872-9F79-07281EC03CF2}" type="pres">
      <dgm:prSet presAssocID="{6FBA5EF2-5CB1-46FC-8DFE-6628786B2551}" presName="sibTrans" presStyleLbl="sibTrans2D1" presStyleIdx="5" presStyleCnt="6"/>
      <dgm:spPr/>
      <dgm:t>
        <a:bodyPr/>
        <a:lstStyle/>
        <a:p>
          <a:endParaRPr lang="en-US"/>
        </a:p>
      </dgm:t>
    </dgm:pt>
    <dgm:pt modelId="{9FF2351A-BF65-4CED-B42C-700F8AFD8198}" type="pres">
      <dgm:prSet presAssocID="{6FBA5EF2-5CB1-46FC-8DFE-6628786B2551}" presName="connectorText" presStyleLbl="sibTrans2D1" presStyleIdx="5" presStyleCnt="6"/>
      <dgm:spPr/>
      <dgm:t>
        <a:bodyPr/>
        <a:lstStyle/>
        <a:p>
          <a:endParaRPr lang="en-US"/>
        </a:p>
      </dgm:t>
    </dgm:pt>
  </dgm:ptLst>
  <dgm:cxnLst>
    <dgm:cxn modelId="{F98B5E78-A158-46C2-B92E-DB4F8DCECFB3}" type="presOf" srcId="{66446CD8-F7F9-46AD-B9D8-1EF37796C29B}" destId="{7F724456-FDF2-4A8B-97DD-2D1BDE644722}" srcOrd="0" destOrd="0" presId="urn:microsoft.com/office/officeart/2005/8/layout/cycle2"/>
    <dgm:cxn modelId="{47BA4636-8214-4B62-9282-03E63080DECD}" type="presOf" srcId="{13976D30-71C5-4762-819E-246B3ADB7F34}" destId="{51EE0C88-414A-4F1A-8711-428E30F9346D}" srcOrd="0" destOrd="0" presId="urn:microsoft.com/office/officeart/2005/8/layout/cycle2"/>
    <dgm:cxn modelId="{42603F3B-2010-44F4-9C7E-02E83D130B5B}" type="presOf" srcId="{6649A3D9-C9BF-4551-BCC0-D686541CCD22}" destId="{DA2455E6-EE4E-4455-9B92-B48ED1071BDA}" srcOrd="0" destOrd="0" presId="urn:microsoft.com/office/officeart/2005/8/layout/cycle2"/>
    <dgm:cxn modelId="{77A397DB-2194-4A8E-B33E-B5DD70D33603}" type="presOf" srcId="{DC085069-E43D-49AB-B83B-79328D8FED03}" destId="{53412E99-1118-44AF-B453-8DC139AAC541}" srcOrd="0" destOrd="0" presId="urn:microsoft.com/office/officeart/2005/8/layout/cycle2"/>
    <dgm:cxn modelId="{686A13C2-2480-4370-98FD-46E7B0C5603D}" type="presOf" srcId="{A041C525-FF8C-41C7-81EB-E5495CCF7686}" destId="{3BDD45DA-BCF9-4D42-ADA0-AF52594B1B73}" srcOrd="1" destOrd="0" presId="urn:microsoft.com/office/officeart/2005/8/layout/cycle2"/>
    <dgm:cxn modelId="{B9AF400C-A0C4-4C41-AD82-6984133651A5}" type="presOf" srcId="{42B9C24C-EA2F-4C31-97A3-557A433402F0}" destId="{B6D58081-5ED4-43EB-BC18-0DF82915D50C}" srcOrd="0" destOrd="0" presId="urn:microsoft.com/office/officeart/2005/8/layout/cycle2"/>
    <dgm:cxn modelId="{EB0C0151-35F9-4F5F-B99D-B5F5C08337EF}" srcId="{5F55A5B3-48EC-4549-B8E7-A0CFDAC0C7E5}" destId="{5BF0D1AB-5123-494E-9B8B-E520957FFC32}" srcOrd="4" destOrd="0" parTransId="{051E9578-E4AC-4832-A61F-98B663B634F5}" sibTransId="{42B9C24C-EA2F-4C31-97A3-557A433402F0}"/>
    <dgm:cxn modelId="{C03B5B77-2388-4810-A689-DB139B5C5D4D}" type="presOf" srcId="{FFAA42D5-11D0-4E5B-9396-CE4F8F61A248}" destId="{58B6FA54-4783-4857-B830-86B4146BCCB8}" srcOrd="0" destOrd="0" presId="urn:microsoft.com/office/officeart/2005/8/layout/cycle2"/>
    <dgm:cxn modelId="{0EEFD648-B5BF-46EF-BE5E-FBC978FA1FB6}" srcId="{5F55A5B3-48EC-4549-B8E7-A0CFDAC0C7E5}" destId="{B07CCB1A-160E-4B38-8237-0590379520AC}" srcOrd="0" destOrd="0" parTransId="{EB6EE8A7-C475-4389-BB48-0EAA06799B03}" sibTransId="{55D29686-933E-438B-9DA9-BBF3EB2321BD}"/>
    <dgm:cxn modelId="{488ED0E1-5524-458C-AB97-6F9BB7EF0D6B}" type="presOf" srcId="{42B9C24C-EA2F-4C31-97A3-557A433402F0}" destId="{8A9922F7-3A04-451E-BB2E-0FB8E80725B3}" srcOrd="1" destOrd="0" presId="urn:microsoft.com/office/officeart/2005/8/layout/cycle2"/>
    <dgm:cxn modelId="{CF8D3FCD-4C3E-4946-BA30-7E0D5556DAE6}" type="presOf" srcId="{66446CD8-F7F9-46AD-B9D8-1EF37796C29B}" destId="{47FC43D2-FE22-484E-A46C-0ED287534A7F}" srcOrd="1" destOrd="0" presId="urn:microsoft.com/office/officeart/2005/8/layout/cycle2"/>
    <dgm:cxn modelId="{01DB3A02-1455-46C8-A5F2-7ABB1E0F8BA8}" type="presOf" srcId="{5BF0D1AB-5123-494E-9B8B-E520957FFC32}" destId="{D7BE0908-BD40-482F-95A3-C0763CFBD00D}" srcOrd="0" destOrd="0" presId="urn:microsoft.com/office/officeart/2005/8/layout/cycle2"/>
    <dgm:cxn modelId="{C545EC4D-3D77-4B1C-A8C3-81BEAD77304C}" type="presOf" srcId="{A041C525-FF8C-41C7-81EB-E5495CCF7686}" destId="{3EC861F3-B558-487A-BA19-7B8268DEC400}" srcOrd="0" destOrd="0" presId="urn:microsoft.com/office/officeart/2005/8/layout/cycle2"/>
    <dgm:cxn modelId="{3EF03F76-4FCA-4845-8785-E0CCFC4C6A09}" srcId="{5F55A5B3-48EC-4549-B8E7-A0CFDAC0C7E5}" destId="{FFAA42D5-11D0-4E5B-9396-CE4F8F61A248}" srcOrd="2" destOrd="0" parTransId="{ECF02943-0A4A-46BE-BB9D-5C441B0461CE}" sibTransId="{66446CD8-F7F9-46AD-B9D8-1EF37796C29B}"/>
    <dgm:cxn modelId="{3EBC126E-9771-4012-A7D2-6A432217F902}" type="presOf" srcId="{6FBA5EF2-5CB1-46FC-8DFE-6628786B2551}" destId="{7700FADF-78A9-4872-9F79-07281EC03CF2}" srcOrd="0" destOrd="0" presId="urn:microsoft.com/office/officeart/2005/8/layout/cycle2"/>
    <dgm:cxn modelId="{D8A7ECBC-4E56-4B45-B719-77DF0CB8FAB8}" type="presOf" srcId="{55D29686-933E-438B-9DA9-BBF3EB2321BD}" destId="{9FCBFFAF-653A-4C15-A630-0B6A461E3EEC}" srcOrd="0" destOrd="0" presId="urn:microsoft.com/office/officeart/2005/8/layout/cycle2"/>
    <dgm:cxn modelId="{A1C2E289-4546-4A53-B95D-69340ED0B4A9}" type="presOf" srcId="{B07CCB1A-160E-4B38-8237-0590379520AC}" destId="{D1E70A9A-796A-472C-B1EE-60884A9F0AD4}" srcOrd="0" destOrd="0" presId="urn:microsoft.com/office/officeart/2005/8/layout/cycle2"/>
    <dgm:cxn modelId="{5704D0E3-226A-477C-B05D-F5EB21A9BD9B}" srcId="{5F55A5B3-48EC-4549-B8E7-A0CFDAC0C7E5}" destId="{13976D30-71C5-4762-819E-246B3ADB7F34}" srcOrd="1" destOrd="0" parTransId="{3DDFA38B-106B-4C96-AFBD-FAAE3653F788}" sibTransId="{47F7FBE1-8B62-44A0-AB9F-B9DBBFC1026A}"/>
    <dgm:cxn modelId="{CBE6247B-32B0-41A9-8B1F-E8D5710EFBE2}" type="presOf" srcId="{6FBA5EF2-5CB1-46FC-8DFE-6628786B2551}" destId="{9FF2351A-BF65-4CED-B42C-700F8AFD8198}" srcOrd="1" destOrd="0" presId="urn:microsoft.com/office/officeart/2005/8/layout/cycle2"/>
    <dgm:cxn modelId="{25455D9C-0A7E-41E0-AD58-BA6EFFCA8667}" srcId="{5F55A5B3-48EC-4549-B8E7-A0CFDAC0C7E5}" destId="{DC085069-E43D-49AB-B83B-79328D8FED03}" srcOrd="3" destOrd="0" parTransId="{AF11D294-8493-41BA-9833-DAAD3087E1E1}" sibTransId="{A041C525-FF8C-41C7-81EB-E5495CCF7686}"/>
    <dgm:cxn modelId="{3D16CD9F-CA94-492C-B8C0-1542CA659A48}" type="presOf" srcId="{47F7FBE1-8B62-44A0-AB9F-B9DBBFC1026A}" destId="{E5ACEFEA-17EA-443B-9B14-50365E09AB15}" srcOrd="1" destOrd="0" presId="urn:microsoft.com/office/officeart/2005/8/layout/cycle2"/>
    <dgm:cxn modelId="{FA0D112B-5C46-42BC-BF45-B316EE895466}" type="presOf" srcId="{55D29686-933E-438B-9DA9-BBF3EB2321BD}" destId="{FF12D40D-5012-4376-A353-2C7C6E2BA840}" srcOrd="1" destOrd="0" presId="urn:microsoft.com/office/officeart/2005/8/layout/cycle2"/>
    <dgm:cxn modelId="{008EB07C-16AE-4564-A2B3-44B795C90FFB}" type="presOf" srcId="{5F55A5B3-48EC-4549-B8E7-A0CFDAC0C7E5}" destId="{08D57981-2A28-4C00-AA91-2DDCDBD5A3FB}" srcOrd="0" destOrd="0" presId="urn:microsoft.com/office/officeart/2005/8/layout/cycle2"/>
    <dgm:cxn modelId="{DBACF5DA-F103-49E8-A294-902BC5A88494}" srcId="{5F55A5B3-48EC-4549-B8E7-A0CFDAC0C7E5}" destId="{6649A3D9-C9BF-4551-BCC0-D686541CCD22}" srcOrd="5" destOrd="0" parTransId="{198BE1DB-6865-4A49-B289-1E4041DBABF2}" sibTransId="{6FBA5EF2-5CB1-46FC-8DFE-6628786B2551}"/>
    <dgm:cxn modelId="{EA90F6C2-0E32-48CE-8B37-7432C4CCBA9B}" type="presOf" srcId="{47F7FBE1-8B62-44A0-AB9F-B9DBBFC1026A}" destId="{3E34E161-FD70-452B-8F77-C4C598B4C645}" srcOrd="0" destOrd="0" presId="urn:microsoft.com/office/officeart/2005/8/layout/cycle2"/>
    <dgm:cxn modelId="{9A430583-3EA1-4AB1-8126-B3E8E828FBD4}" type="presParOf" srcId="{08D57981-2A28-4C00-AA91-2DDCDBD5A3FB}" destId="{D1E70A9A-796A-472C-B1EE-60884A9F0AD4}" srcOrd="0" destOrd="0" presId="urn:microsoft.com/office/officeart/2005/8/layout/cycle2"/>
    <dgm:cxn modelId="{D0958F02-FA06-4FF9-8B34-37F4FA00819A}" type="presParOf" srcId="{08D57981-2A28-4C00-AA91-2DDCDBD5A3FB}" destId="{9FCBFFAF-653A-4C15-A630-0B6A461E3EEC}" srcOrd="1" destOrd="0" presId="urn:microsoft.com/office/officeart/2005/8/layout/cycle2"/>
    <dgm:cxn modelId="{6DEB814A-9386-45B1-8B22-1879EAF8BA68}" type="presParOf" srcId="{9FCBFFAF-653A-4C15-A630-0B6A461E3EEC}" destId="{FF12D40D-5012-4376-A353-2C7C6E2BA840}" srcOrd="0" destOrd="0" presId="urn:microsoft.com/office/officeart/2005/8/layout/cycle2"/>
    <dgm:cxn modelId="{6BDF56EC-5C0F-41D0-9D3F-5718BAE747F0}" type="presParOf" srcId="{08D57981-2A28-4C00-AA91-2DDCDBD5A3FB}" destId="{51EE0C88-414A-4F1A-8711-428E30F9346D}" srcOrd="2" destOrd="0" presId="urn:microsoft.com/office/officeart/2005/8/layout/cycle2"/>
    <dgm:cxn modelId="{4A92646C-A36B-4972-8919-8D920D3F6722}" type="presParOf" srcId="{08D57981-2A28-4C00-AA91-2DDCDBD5A3FB}" destId="{3E34E161-FD70-452B-8F77-C4C598B4C645}" srcOrd="3" destOrd="0" presId="urn:microsoft.com/office/officeart/2005/8/layout/cycle2"/>
    <dgm:cxn modelId="{8FC5A83E-B7DD-4355-B597-6DC80354D71F}" type="presParOf" srcId="{3E34E161-FD70-452B-8F77-C4C598B4C645}" destId="{E5ACEFEA-17EA-443B-9B14-50365E09AB15}" srcOrd="0" destOrd="0" presId="urn:microsoft.com/office/officeart/2005/8/layout/cycle2"/>
    <dgm:cxn modelId="{D540EF41-9BCA-4298-8808-4506579E43BC}" type="presParOf" srcId="{08D57981-2A28-4C00-AA91-2DDCDBD5A3FB}" destId="{58B6FA54-4783-4857-B830-86B4146BCCB8}" srcOrd="4" destOrd="0" presId="urn:microsoft.com/office/officeart/2005/8/layout/cycle2"/>
    <dgm:cxn modelId="{13B07B3E-B761-44B6-8A59-931AA8BAEF3E}" type="presParOf" srcId="{08D57981-2A28-4C00-AA91-2DDCDBD5A3FB}" destId="{7F724456-FDF2-4A8B-97DD-2D1BDE644722}" srcOrd="5" destOrd="0" presId="urn:microsoft.com/office/officeart/2005/8/layout/cycle2"/>
    <dgm:cxn modelId="{4F90D826-F291-4A10-A6F0-8776FEE6FD8E}" type="presParOf" srcId="{7F724456-FDF2-4A8B-97DD-2D1BDE644722}" destId="{47FC43D2-FE22-484E-A46C-0ED287534A7F}" srcOrd="0" destOrd="0" presId="urn:microsoft.com/office/officeart/2005/8/layout/cycle2"/>
    <dgm:cxn modelId="{7D78F763-A7A9-4730-9BFB-9B8171817593}" type="presParOf" srcId="{08D57981-2A28-4C00-AA91-2DDCDBD5A3FB}" destId="{53412E99-1118-44AF-B453-8DC139AAC541}" srcOrd="6" destOrd="0" presId="urn:microsoft.com/office/officeart/2005/8/layout/cycle2"/>
    <dgm:cxn modelId="{EA9BCB82-2589-4188-894F-9A574337F5A5}" type="presParOf" srcId="{08D57981-2A28-4C00-AA91-2DDCDBD5A3FB}" destId="{3EC861F3-B558-487A-BA19-7B8268DEC400}" srcOrd="7" destOrd="0" presId="urn:microsoft.com/office/officeart/2005/8/layout/cycle2"/>
    <dgm:cxn modelId="{6AE78BCD-C85F-437F-B7EE-D3ED773ECFBA}" type="presParOf" srcId="{3EC861F3-B558-487A-BA19-7B8268DEC400}" destId="{3BDD45DA-BCF9-4D42-ADA0-AF52594B1B73}" srcOrd="0" destOrd="0" presId="urn:microsoft.com/office/officeart/2005/8/layout/cycle2"/>
    <dgm:cxn modelId="{479C9DCE-C104-47FF-AD00-EE052700B10D}" type="presParOf" srcId="{08D57981-2A28-4C00-AA91-2DDCDBD5A3FB}" destId="{D7BE0908-BD40-482F-95A3-C0763CFBD00D}" srcOrd="8" destOrd="0" presId="urn:microsoft.com/office/officeart/2005/8/layout/cycle2"/>
    <dgm:cxn modelId="{AC976BB9-BC20-4550-94E1-4B03ECA55F7B}" type="presParOf" srcId="{08D57981-2A28-4C00-AA91-2DDCDBD5A3FB}" destId="{B6D58081-5ED4-43EB-BC18-0DF82915D50C}" srcOrd="9" destOrd="0" presId="urn:microsoft.com/office/officeart/2005/8/layout/cycle2"/>
    <dgm:cxn modelId="{2887B776-1FB4-4CE1-B2F0-E6CCCFF07684}" type="presParOf" srcId="{B6D58081-5ED4-43EB-BC18-0DF82915D50C}" destId="{8A9922F7-3A04-451E-BB2E-0FB8E80725B3}" srcOrd="0" destOrd="0" presId="urn:microsoft.com/office/officeart/2005/8/layout/cycle2"/>
    <dgm:cxn modelId="{FED1F509-FDD3-4ABE-AE17-7374D3A8069C}" type="presParOf" srcId="{08D57981-2A28-4C00-AA91-2DDCDBD5A3FB}" destId="{DA2455E6-EE4E-4455-9B92-B48ED1071BDA}" srcOrd="10" destOrd="0" presId="urn:microsoft.com/office/officeart/2005/8/layout/cycle2"/>
    <dgm:cxn modelId="{AC343F96-16EB-4A14-91D2-F36BFD8C030F}" type="presParOf" srcId="{08D57981-2A28-4C00-AA91-2DDCDBD5A3FB}" destId="{7700FADF-78A9-4872-9F79-07281EC03CF2}" srcOrd="11" destOrd="0" presId="urn:microsoft.com/office/officeart/2005/8/layout/cycle2"/>
    <dgm:cxn modelId="{176D6C9E-2D70-4F12-9885-4616437A37EC}" type="presParOf" srcId="{7700FADF-78A9-4872-9F79-07281EC03CF2}" destId="{9FF2351A-BF65-4CED-B42C-700F8AFD819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6CADDC-8227-49EA-B6FE-9C4C661FA447}" type="doc">
      <dgm:prSet loTypeId="urn:microsoft.com/office/officeart/2005/8/layout/process2" loCatId="process" qsTypeId="urn:microsoft.com/office/officeart/2005/8/quickstyle/simple1" qsCatId="simple" csTypeId="urn:microsoft.com/office/officeart/2005/8/colors/accent1_2" csCatId="accent1" phldr="1"/>
      <dgm:spPr/>
    </dgm:pt>
    <dgm:pt modelId="{13BF120E-714F-403E-A255-108F4B395C41}">
      <dgm:prSet phldrT="[Text]"/>
      <dgm:spPr/>
      <dgm:t>
        <a:bodyPr/>
        <a:lstStyle/>
        <a:p>
          <a:r>
            <a:rPr lang="zh-CN" altLang="en-US" dirty="0" smtClean="0"/>
            <a:t>取</a:t>
          </a:r>
          <a:r>
            <a:rPr lang="zh-CN" altLang="en-US" dirty="0" smtClean="0"/>
            <a:t>得</a:t>
          </a:r>
          <a:r>
            <a:rPr lang="en-US" altLang="zh-CN" dirty="0" smtClean="0"/>
            <a:t>MSDS/SDS</a:t>
          </a:r>
          <a:endParaRPr lang="en-US" dirty="0"/>
        </a:p>
      </dgm:t>
    </dgm:pt>
    <dgm:pt modelId="{043E8F41-FB49-4497-8AE4-83AAF437F869}" type="parTrans" cxnId="{5481BE57-CAD2-43BE-82C8-71E92E78BB50}">
      <dgm:prSet/>
      <dgm:spPr/>
      <dgm:t>
        <a:bodyPr/>
        <a:lstStyle/>
        <a:p>
          <a:endParaRPr lang="en-US"/>
        </a:p>
      </dgm:t>
    </dgm:pt>
    <dgm:pt modelId="{8FF57681-7FCF-4A64-BD1C-97CADA6B01E4}" type="sibTrans" cxnId="{5481BE57-CAD2-43BE-82C8-71E92E78BB50}">
      <dgm:prSet/>
      <dgm:spPr/>
      <dgm:t>
        <a:bodyPr/>
        <a:lstStyle/>
        <a:p>
          <a:endParaRPr lang="en-US"/>
        </a:p>
      </dgm:t>
    </dgm:pt>
    <dgm:pt modelId="{A13E4266-EAA4-49A7-B0DF-18D53A878A63}">
      <dgm:prSet phldrT="[Text]"/>
      <dgm:spPr/>
      <dgm:t>
        <a:bodyPr/>
        <a:lstStyle/>
        <a:p>
          <a:r>
            <a:rPr lang="zh-CN" altLang="en-US" dirty="0" smtClean="0"/>
            <a:t>分析</a:t>
          </a:r>
          <a:r>
            <a:rPr lang="en-US" altLang="zh-CN" dirty="0" smtClean="0"/>
            <a:t>MSDS/SDS</a:t>
          </a:r>
          <a:endParaRPr lang="en-US" dirty="0"/>
        </a:p>
      </dgm:t>
    </dgm:pt>
    <dgm:pt modelId="{A683A0A1-5EE8-4DEA-9A98-4712C7F9CB25}" type="parTrans" cxnId="{400011CB-3937-4EE2-BCB7-591800BDD7F0}">
      <dgm:prSet/>
      <dgm:spPr/>
      <dgm:t>
        <a:bodyPr/>
        <a:lstStyle/>
        <a:p>
          <a:endParaRPr lang="en-US"/>
        </a:p>
      </dgm:t>
    </dgm:pt>
    <dgm:pt modelId="{D4761E0D-0CC0-45E5-BFB7-D5E694BE1D5D}" type="sibTrans" cxnId="{400011CB-3937-4EE2-BCB7-591800BDD7F0}">
      <dgm:prSet/>
      <dgm:spPr/>
      <dgm:t>
        <a:bodyPr/>
        <a:lstStyle/>
        <a:p>
          <a:endParaRPr lang="en-US"/>
        </a:p>
      </dgm:t>
    </dgm:pt>
    <dgm:pt modelId="{D23670C8-4BD4-4A7B-B579-D6621BF80112}">
      <dgm:prSet phldrT="[Text]"/>
      <dgm:spPr/>
      <dgm:t>
        <a:bodyPr/>
        <a:lstStyle/>
        <a:p>
          <a:r>
            <a:rPr lang="zh-CN" altLang="en-US" dirty="0" smtClean="0"/>
            <a:t>维护</a:t>
          </a:r>
          <a:r>
            <a:rPr lang="en-US" altLang="zh-CN" dirty="0" smtClean="0"/>
            <a:t>MSDS/SDS</a:t>
          </a:r>
          <a:endParaRPr lang="en-US" dirty="0"/>
        </a:p>
      </dgm:t>
    </dgm:pt>
    <dgm:pt modelId="{FD852938-3595-47F3-B11D-190B359D4D91}" type="parTrans" cxnId="{B493942F-6D71-47A4-A9C3-3D770078CB46}">
      <dgm:prSet/>
      <dgm:spPr/>
      <dgm:t>
        <a:bodyPr/>
        <a:lstStyle/>
        <a:p>
          <a:endParaRPr lang="en-US"/>
        </a:p>
      </dgm:t>
    </dgm:pt>
    <dgm:pt modelId="{2F7E7AFB-4B1B-4CCF-ABF9-DB197841FB47}" type="sibTrans" cxnId="{B493942F-6D71-47A4-A9C3-3D770078CB46}">
      <dgm:prSet/>
      <dgm:spPr/>
      <dgm:t>
        <a:bodyPr/>
        <a:lstStyle/>
        <a:p>
          <a:endParaRPr lang="en-US"/>
        </a:p>
      </dgm:t>
    </dgm:pt>
    <dgm:pt modelId="{B3DCD4C5-9B92-4501-BA57-C7BB3E821E2A}">
      <dgm:prSet phldrT="[Text]"/>
      <dgm:spPr/>
      <dgm:t>
        <a:bodyPr/>
        <a:lstStyle/>
        <a:p>
          <a:r>
            <a:rPr lang="zh-CN" altLang="en-US" dirty="0" smtClean="0"/>
            <a:t>使用</a:t>
          </a:r>
          <a:r>
            <a:rPr lang="en-US" altLang="zh-CN" dirty="0" smtClean="0"/>
            <a:t>MSDS/SDS</a:t>
          </a:r>
          <a:endParaRPr lang="en-US" dirty="0"/>
        </a:p>
      </dgm:t>
    </dgm:pt>
    <dgm:pt modelId="{3320217A-57D9-4703-8C00-CF7607D27E10}" type="parTrans" cxnId="{0543F9A8-631A-4B9B-9DBB-95F3387E2040}">
      <dgm:prSet/>
      <dgm:spPr/>
      <dgm:t>
        <a:bodyPr/>
        <a:lstStyle/>
        <a:p>
          <a:endParaRPr lang="en-US"/>
        </a:p>
      </dgm:t>
    </dgm:pt>
    <dgm:pt modelId="{CF343166-DA33-4CAC-8600-4187243B6322}" type="sibTrans" cxnId="{0543F9A8-631A-4B9B-9DBB-95F3387E2040}">
      <dgm:prSet/>
      <dgm:spPr/>
      <dgm:t>
        <a:bodyPr/>
        <a:lstStyle/>
        <a:p>
          <a:endParaRPr lang="en-US"/>
        </a:p>
      </dgm:t>
    </dgm:pt>
    <dgm:pt modelId="{8603193C-8B69-46F5-A0AA-CB031F90C64A}" type="pres">
      <dgm:prSet presAssocID="{7E6CADDC-8227-49EA-B6FE-9C4C661FA447}" presName="linearFlow" presStyleCnt="0">
        <dgm:presLayoutVars>
          <dgm:resizeHandles val="exact"/>
        </dgm:presLayoutVars>
      </dgm:prSet>
      <dgm:spPr/>
    </dgm:pt>
    <dgm:pt modelId="{2C668E64-FAD8-49EB-90DF-AAC938CB6C2C}" type="pres">
      <dgm:prSet presAssocID="{13BF120E-714F-403E-A255-108F4B395C41}" presName="node" presStyleLbl="node1" presStyleIdx="0" presStyleCnt="4">
        <dgm:presLayoutVars>
          <dgm:bulletEnabled val="1"/>
        </dgm:presLayoutVars>
      </dgm:prSet>
      <dgm:spPr/>
      <dgm:t>
        <a:bodyPr/>
        <a:lstStyle/>
        <a:p>
          <a:endParaRPr lang="en-US"/>
        </a:p>
      </dgm:t>
    </dgm:pt>
    <dgm:pt modelId="{9DBBBCD2-994B-46AD-AC2E-C9409B598ED4}" type="pres">
      <dgm:prSet presAssocID="{8FF57681-7FCF-4A64-BD1C-97CADA6B01E4}" presName="sibTrans" presStyleLbl="sibTrans2D1" presStyleIdx="0" presStyleCnt="3"/>
      <dgm:spPr/>
      <dgm:t>
        <a:bodyPr/>
        <a:lstStyle/>
        <a:p>
          <a:endParaRPr lang="en-US"/>
        </a:p>
      </dgm:t>
    </dgm:pt>
    <dgm:pt modelId="{2B9359DF-45A7-4705-9DD6-A0DB611C5176}" type="pres">
      <dgm:prSet presAssocID="{8FF57681-7FCF-4A64-BD1C-97CADA6B01E4}" presName="connectorText" presStyleLbl="sibTrans2D1" presStyleIdx="0" presStyleCnt="3"/>
      <dgm:spPr/>
      <dgm:t>
        <a:bodyPr/>
        <a:lstStyle/>
        <a:p>
          <a:endParaRPr lang="en-US"/>
        </a:p>
      </dgm:t>
    </dgm:pt>
    <dgm:pt modelId="{BFD5DE65-C2CD-43D2-B0F6-622D2586C8AF}" type="pres">
      <dgm:prSet presAssocID="{A13E4266-EAA4-49A7-B0DF-18D53A878A63}" presName="node" presStyleLbl="node1" presStyleIdx="1" presStyleCnt="4">
        <dgm:presLayoutVars>
          <dgm:bulletEnabled val="1"/>
        </dgm:presLayoutVars>
      </dgm:prSet>
      <dgm:spPr/>
      <dgm:t>
        <a:bodyPr/>
        <a:lstStyle/>
        <a:p>
          <a:endParaRPr lang="en-US"/>
        </a:p>
      </dgm:t>
    </dgm:pt>
    <dgm:pt modelId="{E75FEA8E-02C2-4E76-BDC0-A0913DE796D2}" type="pres">
      <dgm:prSet presAssocID="{D4761E0D-0CC0-45E5-BFB7-D5E694BE1D5D}" presName="sibTrans" presStyleLbl="sibTrans2D1" presStyleIdx="1" presStyleCnt="3"/>
      <dgm:spPr/>
      <dgm:t>
        <a:bodyPr/>
        <a:lstStyle/>
        <a:p>
          <a:endParaRPr lang="en-US"/>
        </a:p>
      </dgm:t>
    </dgm:pt>
    <dgm:pt modelId="{9A9168EA-86A0-4014-AEA8-D6C4F929713C}" type="pres">
      <dgm:prSet presAssocID="{D4761E0D-0CC0-45E5-BFB7-D5E694BE1D5D}" presName="connectorText" presStyleLbl="sibTrans2D1" presStyleIdx="1" presStyleCnt="3"/>
      <dgm:spPr/>
      <dgm:t>
        <a:bodyPr/>
        <a:lstStyle/>
        <a:p>
          <a:endParaRPr lang="en-US"/>
        </a:p>
      </dgm:t>
    </dgm:pt>
    <dgm:pt modelId="{3A1F1DA9-AFAB-476C-AED8-7ABEE69449B9}" type="pres">
      <dgm:prSet presAssocID="{B3DCD4C5-9B92-4501-BA57-C7BB3E821E2A}" presName="node" presStyleLbl="node1" presStyleIdx="2" presStyleCnt="4">
        <dgm:presLayoutVars>
          <dgm:bulletEnabled val="1"/>
        </dgm:presLayoutVars>
      </dgm:prSet>
      <dgm:spPr/>
      <dgm:t>
        <a:bodyPr/>
        <a:lstStyle/>
        <a:p>
          <a:endParaRPr lang="en-US"/>
        </a:p>
      </dgm:t>
    </dgm:pt>
    <dgm:pt modelId="{81F7A762-0242-4061-A3A0-C3549D30B380}" type="pres">
      <dgm:prSet presAssocID="{CF343166-DA33-4CAC-8600-4187243B6322}" presName="sibTrans" presStyleLbl="sibTrans2D1" presStyleIdx="2" presStyleCnt="3"/>
      <dgm:spPr/>
      <dgm:t>
        <a:bodyPr/>
        <a:lstStyle/>
        <a:p>
          <a:endParaRPr lang="en-US"/>
        </a:p>
      </dgm:t>
    </dgm:pt>
    <dgm:pt modelId="{A33621B7-6D43-4FB2-AFFF-51EA9B55DA34}" type="pres">
      <dgm:prSet presAssocID="{CF343166-DA33-4CAC-8600-4187243B6322}" presName="connectorText" presStyleLbl="sibTrans2D1" presStyleIdx="2" presStyleCnt="3"/>
      <dgm:spPr/>
      <dgm:t>
        <a:bodyPr/>
        <a:lstStyle/>
        <a:p>
          <a:endParaRPr lang="en-US"/>
        </a:p>
      </dgm:t>
    </dgm:pt>
    <dgm:pt modelId="{0B900091-8422-47B7-8E6F-B323609B9F55}" type="pres">
      <dgm:prSet presAssocID="{D23670C8-4BD4-4A7B-B579-D6621BF80112}" presName="node" presStyleLbl="node1" presStyleIdx="3" presStyleCnt="4">
        <dgm:presLayoutVars>
          <dgm:bulletEnabled val="1"/>
        </dgm:presLayoutVars>
      </dgm:prSet>
      <dgm:spPr/>
      <dgm:t>
        <a:bodyPr/>
        <a:lstStyle/>
        <a:p>
          <a:endParaRPr lang="en-US"/>
        </a:p>
      </dgm:t>
    </dgm:pt>
  </dgm:ptLst>
  <dgm:cxnLst>
    <dgm:cxn modelId="{400011CB-3937-4EE2-BCB7-591800BDD7F0}" srcId="{7E6CADDC-8227-49EA-B6FE-9C4C661FA447}" destId="{A13E4266-EAA4-49A7-B0DF-18D53A878A63}" srcOrd="1" destOrd="0" parTransId="{A683A0A1-5EE8-4DEA-9A98-4712C7F9CB25}" sibTransId="{D4761E0D-0CC0-45E5-BFB7-D5E694BE1D5D}"/>
    <dgm:cxn modelId="{F47732D4-04D9-479A-BA1E-BA25949E9301}" type="presOf" srcId="{D4761E0D-0CC0-45E5-BFB7-D5E694BE1D5D}" destId="{9A9168EA-86A0-4014-AEA8-D6C4F929713C}" srcOrd="1" destOrd="0" presId="urn:microsoft.com/office/officeart/2005/8/layout/process2"/>
    <dgm:cxn modelId="{B795533A-7708-47B5-A1E6-8C326E5ADA67}" type="presOf" srcId="{D23670C8-4BD4-4A7B-B579-D6621BF80112}" destId="{0B900091-8422-47B7-8E6F-B323609B9F55}" srcOrd="0" destOrd="0" presId="urn:microsoft.com/office/officeart/2005/8/layout/process2"/>
    <dgm:cxn modelId="{B493942F-6D71-47A4-A9C3-3D770078CB46}" srcId="{7E6CADDC-8227-49EA-B6FE-9C4C661FA447}" destId="{D23670C8-4BD4-4A7B-B579-D6621BF80112}" srcOrd="3" destOrd="0" parTransId="{FD852938-3595-47F3-B11D-190B359D4D91}" sibTransId="{2F7E7AFB-4B1B-4CCF-ABF9-DB197841FB47}"/>
    <dgm:cxn modelId="{3E36412A-AE86-4838-B47B-194B5232BAA1}" type="presOf" srcId="{A13E4266-EAA4-49A7-B0DF-18D53A878A63}" destId="{BFD5DE65-C2CD-43D2-B0F6-622D2586C8AF}" srcOrd="0" destOrd="0" presId="urn:microsoft.com/office/officeart/2005/8/layout/process2"/>
    <dgm:cxn modelId="{737C573B-B5E2-4ACB-9439-08A237268893}" type="presOf" srcId="{D4761E0D-0CC0-45E5-BFB7-D5E694BE1D5D}" destId="{E75FEA8E-02C2-4E76-BDC0-A0913DE796D2}" srcOrd="0" destOrd="0" presId="urn:microsoft.com/office/officeart/2005/8/layout/process2"/>
    <dgm:cxn modelId="{5481BE57-CAD2-43BE-82C8-71E92E78BB50}" srcId="{7E6CADDC-8227-49EA-B6FE-9C4C661FA447}" destId="{13BF120E-714F-403E-A255-108F4B395C41}" srcOrd="0" destOrd="0" parTransId="{043E8F41-FB49-4497-8AE4-83AAF437F869}" sibTransId="{8FF57681-7FCF-4A64-BD1C-97CADA6B01E4}"/>
    <dgm:cxn modelId="{DA798FC2-8A04-4D16-9243-127AE5C7308B}" type="presOf" srcId="{7E6CADDC-8227-49EA-B6FE-9C4C661FA447}" destId="{8603193C-8B69-46F5-A0AA-CB031F90C64A}" srcOrd="0" destOrd="0" presId="urn:microsoft.com/office/officeart/2005/8/layout/process2"/>
    <dgm:cxn modelId="{EB8D3572-9713-45FF-B847-B89F17E2D284}" type="presOf" srcId="{8FF57681-7FCF-4A64-BD1C-97CADA6B01E4}" destId="{2B9359DF-45A7-4705-9DD6-A0DB611C5176}" srcOrd="1" destOrd="0" presId="urn:microsoft.com/office/officeart/2005/8/layout/process2"/>
    <dgm:cxn modelId="{0543F9A8-631A-4B9B-9DBB-95F3387E2040}" srcId="{7E6CADDC-8227-49EA-B6FE-9C4C661FA447}" destId="{B3DCD4C5-9B92-4501-BA57-C7BB3E821E2A}" srcOrd="2" destOrd="0" parTransId="{3320217A-57D9-4703-8C00-CF7607D27E10}" sibTransId="{CF343166-DA33-4CAC-8600-4187243B6322}"/>
    <dgm:cxn modelId="{F46520B6-1786-4965-932C-51A921EABB1C}" type="presOf" srcId="{8FF57681-7FCF-4A64-BD1C-97CADA6B01E4}" destId="{9DBBBCD2-994B-46AD-AC2E-C9409B598ED4}" srcOrd="0" destOrd="0" presId="urn:microsoft.com/office/officeart/2005/8/layout/process2"/>
    <dgm:cxn modelId="{BAE01CD2-633C-4ABD-89A3-FC9F5725A9E2}" type="presOf" srcId="{B3DCD4C5-9B92-4501-BA57-C7BB3E821E2A}" destId="{3A1F1DA9-AFAB-476C-AED8-7ABEE69449B9}" srcOrd="0" destOrd="0" presId="urn:microsoft.com/office/officeart/2005/8/layout/process2"/>
    <dgm:cxn modelId="{7FEDE75F-9A83-4A61-967F-7A9BE87C236A}" type="presOf" srcId="{CF343166-DA33-4CAC-8600-4187243B6322}" destId="{A33621B7-6D43-4FB2-AFFF-51EA9B55DA34}" srcOrd="1" destOrd="0" presId="urn:microsoft.com/office/officeart/2005/8/layout/process2"/>
    <dgm:cxn modelId="{4AB8A690-9BC8-4493-9582-63186822AEB6}" type="presOf" srcId="{CF343166-DA33-4CAC-8600-4187243B6322}" destId="{81F7A762-0242-4061-A3A0-C3549D30B380}" srcOrd="0" destOrd="0" presId="urn:microsoft.com/office/officeart/2005/8/layout/process2"/>
    <dgm:cxn modelId="{9565CFD4-E1F2-4625-A21E-CDDE40B89329}" type="presOf" srcId="{13BF120E-714F-403E-A255-108F4B395C41}" destId="{2C668E64-FAD8-49EB-90DF-AAC938CB6C2C}" srcOrd="0" destOrd="0" presId="urn:microsoft.com/office/officeart/2005/8/layout/process2"/>
    <dgm:cxn modelId="{53F944F3-94B1-45FE-A1F5-F723CD9611EC}" type="presParOf" srcId="{8603193C-8B69-46F5-A0AA-CB031F90C64A}" destId="{2C668E64-FAD8-49EB-90DF-AAC938CB6C2C}" srcOrd="0" destOrd="0" presId="urn:microsoft.com/office/officeart/2005/8/layout/process2"/>
    <dgm:cxn modelId="{8BA9CAC9-9A63-4B0C-8F99-4A986AAFD239}" type="presParOf" srcId="{8603193C-8B69-46F5-A0AA-CB031F90C64A}" destId="{9DBBBCD2-994B-46AD-AC2E-C9409B598ED4}" srcOrd="1" destOrd="0" presId="urn:microsoft.com/office/officeart/2005/8/layout/process2"/>
    <dgm:cxn modelId="{800CE684-7854-4C85-BA74-8EAF0BDFD755}" type="presParOf" srcId="{9DBBBCD2-994B-46AD-AC2E-C9409B598ED4}" destId="{2B9359DF-45A7-4705-9DD6-A0DB611C5176}" srcOrd="0" destOrd="0" presId="urn:microsoft.com/office/officeart/2005/8/layout/process2"/>
    <dgm:cxn modelId="{1DFFE0CD-3832-418A-A695-415A578D46A7}" type="presParOf" srcId="{8603193C-8B69-46F5-A0AA-CB031F90C64A}" destId="{BFD5DE65-C2CD-43D2-B0F6-622D2586C8AF}" srcOrd="2" destOrd="0" presId="urn:microsoft.com/office/officeart/2005/8/layout/process2"/>
    <dgm:cxn modelId="{C9D98EE9-642B-4F14-BE90-25C5C53E57E0}" type="presParOf" srcId="{8603193C-8B69-46F5-A0AA-CB031F90C64A}" destId="{E75FEA8E-02C2-4E76-BDC0-A0913DE796D2}" srcOrd="3" destOrd="0" presId="urn:microsoft.com/office/officeart/2005/8/layout/process2"/>
    <dgm:cxn modelId="{8E4B4707-FE60-4F04-AA75-471F1DA4B02A}" type="presParOf" srcId="{E75FEA8E-02C2-4E76-BDC0-A0913DE796D2}" destId="{9A9168EA-86A0-4014-AEA8-D6C4F929713C}" srcOrd="0" destOrd="0" presId="urn:microsoft.com/office/officeart/2005/8/layout/process2"/>
    <dgm:cxn modelId="{9040D710-8F33-4F0E-A5B0-281361405A2F}" type="presParOf" srcId="{8603193C-8B69-46F5-A0AA-CB031F90C64A}" destId="{3A1F1DA9-AFAB-476C-AED8-7ABEE69449B9}" srcOrd="4" destOrd="0" presId="urn:microsoft.com/office/officeart/2005/8/layout/process2"/>
    <dgm:cxn modelId="{F632ECF6-9844-40E3-90E2-F2C72770B59F}" type="presParOf" srcId="{8603193C-8B69-46F5-A0AA-CB031F90C64A}" destId="{81F7A762-0242-4061-A3A0-C3549D30B380}" srcOrd="5" destOrd="0" presId="urn:microsoft.com/office/officeart/2005/8/layout/process2"/>
    <dgm:cxn modelId="{2E301C62-7A4A-4720-B508-C700B1375AA7}" type="presParOf" srcId="{81F7A762-0242-4061-A3A0-C3549D30B380}" destId="{A33621B7-6D43-4FB2-AFFF-51EA9B55DA34}" srcOrd="0" destOrd="0" presId="urn:microsoft.com/office/officeart/2005/8/layout/process2"/>
    <dgm:cxn modelId="{46321DD1-CFD4-40A9-A52E-B2C31DF8E290}" type="presParOf" srcId="{8603193C-8B69-46F5-A0AA-CB031F90C64A}" destId="{0B900091-8422-47B7-8E6F-B323609B9F55}" srcOrd="6"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8AB32-FFF4-4947-86DB-35EC11C54337}">
      <dsp:nvSpPr>
        <dsp:cNvPr id="0" name=""/>
        <dsp:cNvSpPr/>
      </dsp:nvSpPr>
      <dsp:spPr>
        <a:xfrm>
          <a:off x="-4271043" y="-655258"/>
          <a:ext cx="5088768" cy="5088768"/>
        </a:xfrm>
        <a:prstGeom prst="blockArc">
          <a:avLst>
            <a:gd name="adj1" fmla="val 18900000"/>
            <a:gd name="adj2" fmla="val 2700000"/>
            <a:gd name="adj3" fmla="val 424"/>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E1A71C-0191-4DF6-A5E4-D49643E9EA28}">
      <dsp:nvSpPr>
        <dsp:cNvPr id="0" name=""/>
        <dsp:cNvSpPr/>
      </dsp:nvSpPr>
      <dsp:spPr>
        <a:xfrm>
          <a:off x="428408" y="290471"/>
          <a:ext cx="8436317" cy="58124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1364" tIns="58420" rIns="58420" bIns="58420" numCol="1" spcCol="1270" anchor="ctr" anchorCtr="0">
          <a:noAutofit/>
        </a:bodyPr>
        <a:lstStyle/>
        <a:p>
          <a:pPr lvl="0" algn="l" defTabSz="1022350">
            <a:lnSpc>
              <a:spcPct val="90000"/>
            </a:lnSpc>
            <a:spcBef>
              <a:spcPct val="0"/>
            </a:spcBef>
            <a:spcAft>
              <a:spcPct val="35000"/>
            </a:spcAft>
          </a:pPr>
          <a:r>
            <a:rPr lang="zh-CN" altLang="en-US" sz="2300" kern="1200" dirty="0" smtClean="0"/>
            <a:t>化学品危害沟通</a:t>
          </a:r>
          <a:endParaRPr lang="en-US" sz="2300" kern="1200" dirty="0"/>
        </a:p>
      </dsp:txBody>
      <dsp:txXfrm>
        <a:off x="428408" y="290471"/>
        <a:ext cx="8436317" cy="581245"/>
      </dsp:txXfrm>
    </dsp:sp>
    <dsp:sp modelId="{01240F4F-925A-400E-BE28-90779CCE33F7}">
      <dsp:nvSpPr>
        <dsp:cNvPr id="0" name=""/>
        <dsp:cNvSpPr/>
      </dsp:nvSpPr>
      <dsp:spPr>
        <a:xfrm>
          <a:off x="65129" y="217816"/>
          <a:ext cx="726557" cy="726557"/>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19185B-59E5-4B6B-A93F-4ADE555209BC}">
      <dsp:nvSpPr>
        <dsp:cNvPr id="0" name=""/>
        <dsp:cNvSpPr/>
      </dsp:nvSpPr>
      <dsp:spPr>
        <a:xfrm>
          <a:off x="761650" y="1162491"/>
          <a:ext cx="8103076" cy="58124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1364" tIns="58420" rIns="58420" bIns="58420" numCol="1" spcCol="1270" anchor="ctr" anchorCtr="0">
          <a:noAutofit/>
        </a:bodyPr>
        <a:lstStyle/>
        <a:p>
          <a:pPr lvl="0" algn="l" defTabSz="1022350">
            <a:lnSpc>
              <a:spcPct val="90000"/>
            </a:lnSpc>
            <a:spcBef>
              <a:spcPct val="0"/>
            </a:spcBef>
            <a:spcAft>
              <a:spcPct val="35000"/>
            </a:spcAft>
          </a:pPr>
          <a:r>
            <a:rPr lang="zh-CN" altLang="en-US" sz="2300" kern="1200" dirty="0" smtClean="0"/>
            <a:t>国内法规标准</a:t>
          </a:r>
          <a:endParaRPr lang="en-US" sz="2300" kern="1200" dirty="0"/>
        </a:p>
      </dsp:txBody>
      <dsp:txXfrm>
        <a:off x="761650" y="1162491"/>
        <a:ext cx="8103076" cy="581245"/>
      </dsp:txXfrm>
    </dsp:sp>
    <dsp:sp modelId="{E24EEDBF-CCB1-45A7-85CA-03EB2288091F}">
      <dsp:nvSpPr>
        <dsp:cNvPr id="0" name=""/>
        <dsp:cNvSpPr/>
      </dsp:nvSpPr>
      <dsp:spPr>
        <a:xfrm>
          <a:off x="398371" y="1089836"/>
          <a:ext cx="726557" cy="726557"/>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547698-A95C-4E2A-96B5-7FA4012C3B19}">
      <dsp:nvSpPr>
        <dsp:cNvPr id="0" name=""/>
        <dsp:cNvSpPr/>
      </dsp:nvSpPr>
      <dsp:spPr>
        <a:xfrm>
          <a:off x="761650" y="2034512"/>
          <a:ext cx="8103076" cy="58124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1364"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MSDS/SDS</a:t>
          </a:r>
          <a:r>
            <a:rPr lang="zh-CN" altLang="en-US" sz="2300" kern="1200" dirty="0" smtClean="0"/>
            <a:t>内容及用途</a:t>
          </a:r>
          <a:endParaRPr lang="en-US" sz="2300" kern="1200" dirty="0"/>
        </a:p>
      </dsp:txBody>
      <dsp:txXfrm>
        <a:off x="761650" y="2034512"/>
        <a:ext cx="8103076" cy="581245"/>
      </dsp:txXfrm>
    </dsp:sp>
    <dsp:sp modelId="{3C29A2B0-E6B6-4FD2-8632-E8E6364D761D}">
      <dsp:nvSpPr>
        <dsp:cNvPr id="0" name=""/>
        <dsp:cNvSpPr/>
      </dsp:nvSpPr>
      <dsp:spPr>
        <a:xfrm>
          <a:off x="398371" y="1961856"/>
          <a:ext cx="726557" cy="726557"/>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8C1AE6-C1D7-45B9-8743-E7B31967EFC8}">
      <dsp:nvSpPr>
        <dsp:cNvPr id="0" name=""/>
        <dsp:cNvSpPr/>
      </dsp:nvSpPr>
      <dsp:spPr>
        <a:xfrm>
          <a:off x="428408" y="2906532"/>
          <a:ext cx="8436317" cy="58124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1364" tIns="58420" rIns="58420" bIns="58420" numCol="1" spcCol="1270" anchor="ctr" anchorCtr="0">
          <a:noAutofit/>
        </a:bodyPr>
        <a:lstStyle/>
        <a:p>
          <a:pPr lvl="0" algn="l" defTabSz="1022350">
            <a:lnSpc>
              <a:spcPct val="90000"/>
            </a:lnSpc>
            <a:spcBef>
              <a:spcPct val="0"/>
            </a:spcBef>
            <a:spcAft>
              <a:spcPct val="35000"/>
            </a:spcAft>
          </a:pPr>
          <a:r>
            <a:rPr lang="zh-CN" altLang="en-US" sz="2300" kern="1200" smtClean="0"/>
            <a:t>常见问题</a:t>
          </a:r>
          <a:endParaRPr lang="en-US" sz="2300" kern="1200" dirty="0"/>
        </a:p>
      </dsp:txBody>
      <dsp:txXfrm>
        <a:off x="428408" y="2906532"/>
        <a:ext cx="8436317" cy="581245"/>
      </dsp:txXfrm>
    </dsp:sp>
    <dsp:sp modelId="{9E95ADB9-F1CF-4617-A306-0C74EB49242F}">
      <dsp:nvSpPr>
        <dsp:cNvPr id="0" name=""/>
        <dsp:cNvSpPr/>
      </dsp:nvSpPr>
      <dsp:spPr>
        <a:xfrm>
          <a:off x="65129" y="2833876"/>
          <a:ext cx="726557" cy="726557"/>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7B4B1-7E84-4E38-B8B2-027293E88C9A}">
      <dsp:nvSpPr>
        <dsp:cNvPr id="0" name=""/>
        <dsp:cNvSpPr/>
      </dsp:nvSpPr>
      <dsp:spPr>
        <a:xfrm>
          <a:off x="1943100" y="1543050"/>
          <a:ext cx="1885950" cy="1885950"/>
        </a:xfrm>
        <a:prstGeom prst="gear9">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kern="1200" dirty="0" smtClean="0"/>
            <a:t>危害沟通</a:t>
          </a:r>
          <a:endParaRPr lang="en-US" altLang="zh-CN" sz="1000" kern="1200" dirty="0" smtClean="0"/>
        </a:p>
        <a:p>
          <a:pPr lvl="0" algn="ctr" defTabSz="444500">
            <a:lnSpc>
              <a:spcPct val="90000"/>
            </a:lnSpc>
            <a:spcBef>
              <a:spcPct val="0"/>
            </a:spcBef>
            <a:spcAft>
              <a:spcPct val="35000"/>
            </a:spcAft>
          </a:pPr>
          <a:r>
            <a:rPr lang="zh-CN" altLang="en-US" sz="1000" kern="1200" dirty="0" smtClean="0"/>
            <a:t>（危险性鉴别分类、</a:t>
          </a:r>
          <a:r>
            <a:rPr lang="en-US" sz="1000" kern="1200" dirty="0" smtClean="0"/>
            <a:t>MSDS/SDS</a:t>
          </a:r>
          <a:r>
            <a:rPr lang="zh-CN" altLang="en-US" sz="1000" kern="1200" dirty="0" smtClean="0"/>
            <a:t>、标签）</a:t>
          </a:r>
          <a:endParaRPr lang="en-US" sz="1000" kern="1200" dirty="0"/>
        </a:p>
      </dsp:txBody>
      <dsp:txXfrm>
        <a:off x="2322260" y="1984825"/>
        <a:ext cx="1127630" cy="969417"/>
      </dsp:txXfrm>
    </dsp:sp>
    <dsp:sp modelId="{FA2CCBDA-B13F-44A5-9DD1-26BF1A7AE2DA}">
      <dsp:nvSpPr>
        <dsp:cNvPr id="0" name=""/>
        <dsp:cNvSpPr/>
      </dsp:nvSpPr>
      <dsp:spPr>
        <a:xfrm>
          <a:off x="845820" y="1097280"/>
          <a:ext cx="1371600" cy="1371600"/>
        </a:xfrm>
        <a:prstGeom prst="gear6">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kern="1200" dirty="0" smtClean="0"/>
            <a:t>风险分析</a:t>
          </a:r>
          <a:r>
            <a:rPr lang="en-US" altLang="zh-CN" sz="1000" kern="1200" dirty="0" smtClean="0"/>
            <a:t>+</a:t>
          </a:r>
          <a:r>
            <a:rPr lang="zh-CN" altLang="en-US" sz="1000" kern="1200" dirty="0" smtClean="0"/>
            <a:t>操作实践</a:t>
          </a:r>
          <a:endParaRPr lang="en-US" sz="1000" kern="1200" dirty="0"/>
        </a:p>
      </dsp:txBody>
      <dsp:txXfrm>
        <a:off x="1191124" y="1444671"/>
        <a:ext cx="680992" cy="676818"/>
      </dsp:txXfrm>
    </dsp:sp>
    <dsp:sp modelId="{FFDC44AB-F123-430D-9D59-FAE5946BE048}">
      <dsp:nvSpPr>
        <dsp:cNvPr id="0" name=""/>
        <dsp:cNvSpPr/>
      </dsp:nvSpPr>
      <dsp:spPr>
        <a:xfrm rot="20700000">
          <a:off x="1614056" y="151015"/>
          <a:ext cx="1343888" cy="1343888"/>
        </a:xfrm>
        <a:prstGeom prst="gear6">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kern="1200" dirty="0" smtClean="0"/>
            <a:t>合规要求</a:t>
          </a:r>
          <a:endParaRPr lang="en-US" sz="1000" kern="1200" dirty="0"/>
        </a:p>
      </dsp:txBody>
      <dsp:txXfrm rot="-20700000">
        <a:off x="1908810" y="445770"/>
        <a:ext cx="754380" cy="754380"/>
      </dsp:txXfrm>
    </dsp:sp>
    <dsp:sp modelId="{8A210ABD-52C1-42C1-B282-20C34199D545}">
      <dsp:nvSpPr>
        <dsp:cNvPr id="0" name=""/>
        <dsp:cNvSpPr/>
      </dsp:nvSpPr>
      <dsp:spPr>
        <a:xfrm>
          <a:off x="1789863" y="1263108"/>
          <a:ext cx="2414016" cy="2414016"/>
        </a:xfrm>
        <a:prstGeom prst="circularArrow">
          <a:avLst>
            <a:gd name="adj1" fmla="val 4687"/>
            <a:gd name="adj2" fmla="val 299029"/>
            <a:gd name="adj3" fmla="val 2494759"/>
            <a:gd name="adj4" fmla="val 15908186"/>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26AF90-35B1-41FA-8C28-DB2D948B917D}">
      <dsp:nvSpPr>
        <dsp:cNvPr id="0" name=""/>
        <dsp:cNvSpPr/>
      </dsp:nvSpPr>
      <dsp:spPr>
        <a:xfrm>
          <a:off x="602912" y="797081"/>
          <a:ext cx="1753933" cy="175393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04A775-9CD1-4337-AC39-0FCAD796F4EC}">
      <dsp:nvSpPr>
        <dsp:cNvPr id="0" name=""/>
        <dsp:cNvSpPr/>
      </dsp:nvSpPr>
      <dsp:spPr>
        <a:xfrm>
          <a:off x="1303201" y="-140061"/>
          <a:ext cx="1891093" cy="189109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17186-1C67-4E32-8703-126137A08792}">
      <dsp:nvSpPr>
        <dsp:cNvPr id="0" name=""/>
        <dsp:cNvSpPr/>
      </dsp:nvSpPr>
      <dsp:spPr>
        <a:xfrm>
          <a:off x="0" y="0"/>
          <a:ext cx="8128000" cy="120950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altLang="en-US" sz="2100" kern="1200" dirty="0" smtClean="0"/>
            <a:t>危险化学品安全管理条例 国务院</a:t>
          </a:r>
          <a:r>
            <a:rPr lang="en-US" sz="2100" kern="1200" dirty="0" smtClean="0"/>
            <a:t>591</a:t>
          </a:r>
          <a:r>
            <a:rPr lang="zh-CN" altLang="en-US" sz="2100" kern="1200" dirty="0" smtClean="0"/>
            <a:t>号令</a:t>
          </a:r>
          <a:endParaRPr lang="en-US" altLang="zh-CN" sz="2100" kern="1200" dirty="0" smtClean="0"/>
        </a:p>
        <a:p>
          <a:pPr lvl="0" algn="ctr" defTabSz="933450">
            <a:lnSpc>
              <a:spcPct val="90000"/>
            </a:lnSpc>
            <a:spcBef>
              <a:spcPct val="0"/>
            </a:spcBef>
            <a:spcAft>
              <a:spcPct val="35000"/>
            </a:spcAft>
          </a:pPr>
          <a:r>
            <a:rPr lang="zh-CN" altLang="en-US" sz="2100" kern="1200" dirty="0" smtClean="0"/>
            <a:t>（总体管理框架）</a:t>
          </a:r>
          <a:endParaRPr lang="en-US" sz="2100" kern="1200" dirty="0"/>
        </a:p>
      </dsp:txBody>
      <dsp:txXfrm>
        <a:off x="0" y="0"/>
        <a:ext cx="8128000" cy="1209501"/>
      </dsp:txXfrm>
    </dsp:sp>
    <dsp:sp modelId="{FB604313-9522-4306-AFF5-553E431AF9BB}">
      <dsp:nvSpPr>
        <dsp:cNvPr id="0" name=""/>
        <dsp:cNvSpPr/>
      </dsp:nvSpPr>
      <dsp:spPr>
        <a:xfrm>
          <a:off x="0" y="1209501"/>
          <a:ext cx="2032000" cy="253995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n-US" altLang="zh-CN" sz="900" kern="1200" dirty="0" smtClean="0"/>
            <a:t>- </a:t>
          </a:r>
          <a:r>
            <a:rPr lang="zh-CN" altLang="en-US" sz="900" kern="1200" dirty="0" smtClean="0"/>
            <a:t>危险化学品目录 （</a:t>
          </a:r>
          <a:r>
            <a:rPr lang="en-US" altLang="zh-CN" sz="900" kern="1200" dirty="0" smtClean="0"/>
            <a:t>2015</a:t>
          </a:r>
          <a:r>
            <a:rPr lang="zh-CN" altLang="en-US" sz="900" kern="1200" dirty="0" smtClean="0"/>
            <a:t>版） （安监</a:t>
          </a:r>
          <a:r>
            <a:rPr lang="en-US" altLang="zh-CN" sz="900" kern="1200" dirty="0" smtClean="0"/>
            <a:t>2015 5</a:t>
          </a:r>
          <a:r>
            <a:rPr lang="zh-CN" altLang="en-US" sz="900" kern="1200" dirty="0" smtClean="0"/>
            <a:t>号令）</a:t>
          </a:r>
          <a:endParaRPr lang="en-US" altLang="zh-CN" sz="900" kern="1200" dirty="0" smtClean="0"/>
        </a:p>
        <a:p>
          <a:pPr lvl="0" algn="l" defTabSz="400050">
            <a:lnSpc>
              <a:spcPct val="90000"/>
            </a:lnSpc>
            <a:spcBef>
              <a:spcPct val="0"/>
            </a:spcBef>
            <a:spcAft>
              <a:spcPct val="35000"/>
            </a:spcAft>
          </a:pPr>
          <a:r>
            <a:rPr lang="en-US" altLang="zh-CN" sz="900" b="0" kern="1200" dirty="0" smtClean="0"/>
            <a:t>- </a:t>
          </a:r>
          <a:r>
            <a:rPr lang="zh-CN" sz="900" b="0" kern="1200" dirty="0" smtClean="0"/>
            <a:t>危险化学品目录（</a:t>
          </a:r>
          <a:r>
            <a:rPr lang="en-US" sz="900" b="0" kern="1200" dirty="0" smtClean="0"/>
            <a:t>2015</a:t>
          </a:r>
          <a:r>
            <a:rPr lang="zh-CN" sz="900" b="0" kern="1200" dirty="0" smtClean="0"/>
            <a:t>版）实施指南（试行）</a:t>
          </a:r>
          <a:r>
            <a:rPr lang="zh-CN" altLang="en-US" sz="900" b="0" kern="1200" dirty="0" smtClean="0"/>
            <a:t>（</a:t>
          </a:r>
          <a:r>
            <a:rPr lang="zh-CN" sz="900" kern="1200" dirty="0" smtClean="0"/>
            <a:t>安监总厅管三〔</a:t>
          </a:r>
          <a:r>
            <a:rPr lang="en-US" sz="900" kern="1200" dirty="0" smtClean="0"/>
            <a:t>2015</a:t>
          </a:r>
          <a:r>
            <a:rPr lang="zh-CN" sz="900" kern="1200" dirty="0" smtClean="0"/>
            <a:t>〕</a:t>
          </a:r>
          <a:r>
            <a:rPr lang="en-US" sz="900" kern="1200" dirty="0" smtClean="0"/>
            <a:t>80</a:t>
          </a:r>
          <a:r>
            <a:rPr lang="zh-CN" sz="900" kern="1200" dirty="0" smtClean="0"/>
            <a:t>号</a:t>
          </a:r>
          <a:r>
            <a:rPr lang="zh-CN" altLang="en-US" sz="900" kern="1200" dirty="0" smtClean="0"/>
            <a:t>）</a:t>
          </a:r>
          <a:endParaRPr lang="en-US" altLang="zh-CN" sz="900" b="0" kern="1200" dirty="0" smtClean="0"/>
        </a:p>
        <a:p>
          <a:pPr lvl="0" algn="l" defTabSz="400050">
            <a:lnSpc>
              <a:spcPct val="90000"/>
            </a:lnSpc>
            <a:spcBef>
              <a:spcPct val="0"/>
            </a:spcBef>
            <a:spcAft>
              <a:spcPct val="35000"/>
            </a:spcAft>
          </a:pPr>
          <a:r>
            <a:rPr lang="zh-CN" altLang="en-US" sz="900" kern="1200" dirty="0" smtClean="0">
              <a:solidFill>
                <a:schemeClr val="bg1">
                  <a:lumMod val="75000"/>
                </a:schemeClr>
              </a:solidFill>
            </a:rPr>
            <a:t>（危险化学品的界定）</a:t>
          </a:r>
          <a:endParaRPr lang="en-US" sz="900" kern="1200" dirty="0">
            <a:solidFill>
              <a:schemeClr val="bg1">
                <a:lumMod val="75000"/>
              </a:schemeClr>
            </a:solidFill>
          </a:endParaRPr>
        </a:p>
      </dsp:txBody>
      <dsp:txXfrm>
        <a:off x="0" y="1209501"/>
        <a:ext cx="2032000" cy="2539953"/>
      </dsp:txXfrm>
    </dsp:sp>
    <dsp:sp modelId="{7BC409E2-B629-4A6F-B94A-1972EA9DF7BB}">
      <dsp:nvSpPr>
        <dsp:cNvPr id="0" name=""/>
        <dsp:cNvSpPr/>
      </dsp:nvSpPr>
      <dsp:spPr>
        <a:xfrm>
          <a:off x="2032000" y="1209501"/>
          <a:ext cx="2032000" cy="253995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n-US" altLang="zh-CN" sz="900" kern="1200" dirty="0" smtClean="0">
              <a:solidFill>
                <a:schemeClr val="bg1"/>
              </a:solidFill>
            </a:rPr>
            <a:t>- </a:t>
          </a:r>
          <a:r>
            <a:rPr lang="zh-CN" sz="900" kern="1200" dirty="0" smtClean="0">
              <a:solidFill>
                <a:schemeClr val="bg1"/>
              </a:solidFill>
            </a:rPr>
            <a:t>危险化学品登记管理</a:t>
          </a:r>
          <a:r>
            <a:rPr lang="zh-CN" altLang="en-US" sz="900" kern="1200" dirty="0" smtClean="0">
              <a:solidFill>
                <a:schemeClr val="bg1"/>
              </a:solidFill>
            </a:rPr>
            <a:t>办法</a:t>
          </a:r>
          <a:r>
            <a:rPr lang="en-US" altLang="zh-CN" sz="900" kern="1200" dirty="0" smtClean="0">
              <a:solidFill>
                <a:schemeClr val="bg1"/>
              </a:solidFill>
            </a:rPr>
            <a:t> </a:t>
          </a:r>
          <a:r>
            <a:rPr lang="zh-CN" altLang="en-US" sz="900" kern="1200" dirty="0" smtClean="0">
              <a:solidFill>
                <a:schemeClr val="bg1"/>
              </a:solidFill>
            </a:rPr>
            <a:t>安监</a:t>
          </a:r>
          <a:r>
            <a:rPr lang="en-US" altLang="zh-CN" sz="900" kern="1200" dirty="0" smtClean="0">
              <a:solidFill>
                <a:schemeClr val="bg1"/>
              </a:solidFill>
            </a:rPr>
            <a:t>53</a:t>
          </a:r>
          <a:r>
            <a:rPr lang="zh-CN" altLang="en-US" sz="900" kern="1200" dirty="0" smtClean="0">
              <a:solidFill>
                <a:schemeClr val="bg1"/>
              </a:solidFill>
            </a:rPr>
            <a:t>号令</a:t>
          </a:r>
          <a:endParaRPr lang="en-US" altLang="zh-CN" sz="900" kern="1200" dirty="0" smtClean="0">
            <a:solidFill>
              <a:schemeClr val="bg1"/>
            </a:solidFill>
          </a:endParaRPr>
        </a:p>
        <a:p>
          <a:pPr lvl="0" algn="l" defTabSz="400050">
            <a:lnSpc>
              <a:spcPct val="90000"/>
            </a:lnSpc>
            <a:spcBef>
              <a:spcPct val="0"/>
            </a:spcBef>
            <a:spcAft>
              <a:spcPct val="35000"/>
            </a:spcAft>
          </a:pPr>
          <a:r>
            <a:rPr lang="zh-CN" altLang="en-US" sz="900" kern="1200" dirty="0" smtClean="0">
              <a:solidFill>
                <a:schemeClr val="bg1">
                  <a:lumMod val="75000"/>
                </a:schemeClr>
              </a:solidFill>
            </a:rPr>
            <a:t>（化学品登记要求</a:t>
          </a:r>
          <a:r>
            <a:rPr lang="en-US" altLang="zh-CN" sz="900" kern="1200" dirty="0" smtClean="0">
              <a:solidFill>
                <a:schemeClr val="bg1">
                  <a:lumMod val="75000"/>
                </a:schemeClr>
              </a:solidFill>
            </a:rPr>
            <a:t>-</a:t>
          </a:r>
          <a:r>
            <a:rPr lang="zh-CN" altLang="en-US" sz="900" kern="1200" dirty="0" smtClean="0">
              <a:solidFill>
                <a:schemeClr val="bg1">
                  <a:lumMod val="75000"/>
                </a:schemeClr>
              </a:solidFill>
            </a:rPr>
            <a:t>需要化学</a:t>
          </a:r>
          <a:r>
            <a:rPr lang="en-US" altLang="zh-CN" sz="900" kern="1200" dirty="0" smtClean="0">
              <a:solidFill>
                <a:schemeClr val="bg1">
                  <a:lumMod val="75000"/>
                </a:schemeClr>
              </a:solidFill>
            </a:rPr>
            <a:t>MSDS/</a:t>
          </a:r>
          <a:r>
            <a:rPr lang="zh-CN" altLang="en-US" sz="900" kern="1200" dirty="0" smtClean="0">
              <a:solidFill>
                <a:schemeClr val="bg1">
                  <a:lumMod val="75000"/>
                </a:schemeClr>
              </a:solidFill>
            </a:rPr>
            <a:t>标签，隐含的危险性鉴别分类和</a:t>
          </a:r>
          <a:r>
            <a:rPr lang="en-US" altLang="zh-CN" sz="900" kern="1200" dirty="0" smtClean="0">
              <a:solidFill>
                <a:schemeClr val="bg1">
                  <a:lumMod val="75000"/>
                </a:schemeClr>
              </a:solidFill>
            </a:rPr>
            <a:t>MSDS/</a:t>
          </a:r>
          <a:r>
            <a:rPr lang="zh-CN" altLang="en-US" sz="900" kern="1200" dirty="0" smtClean="0">
              <a:solidFill>
                <a:schemeClr val="bg1">
                  <a:lumMod val="75000"/>
                </a:schemeClr>
              </a:solidFill>
            </a:rPr>
            <a:t>标签合规要求）</a:t>
          </a:r>
          <a:endParaRPr lang="en-US" altLang="zh-CN" sz="900" kern="1200" dirty="0" smtClean="0">
            <a:solidFill>
              <a:schemeClr val="bg1">
                <a:lumMod val="75000"/>
              </a:schemeClr>
            </a:solidFill>
          </a:endParaRPr>
        </a:p>
        <a:p>
          <a:pPr lvl="0" algn="ctr" defTabSz="400050">
            <a:lnSpc>
              <a:spcPct val="90000"/>
            </a:lnSpc>
            <a:spcBef>
              <a:spcPct val="0"/>
            </a:spcBef>
            <a:spcAft>
              <a:spcPct val="35000"/>
            </a:spcAft>
          </a:pPr>
          <a:endParaRPr lang="en-US" altLang="zh-CN" sz="900" kern="1200" dirty="0" smtClean="0"/>
        </a:p>
        <a:p>
          <a:pPr lvl="0" algn="ctr" defTabSz="400050">
            <a:lnSpc>
              <a:spcPct val="90000"/>
            </a:lnSpc>
            <a:spcBef>
              <a:spcPct val="0"/>
            </a:spcBef>
            <a:spcAft>
              <a:spcPct val="35000"/>
            </a:spcAft>
          </a:pPr>
          <a:endParaRPr lang="en-US" sz="900" kern="1200" dirty="0"/>
        </a:p>
      </dsp:txBody>
      <dsp:txXfrm>
        <a:off x="2032000" y="1209501"/>
        <a:ext cx="2032000" cy="2539953"/>
      </dsp:txXfrm>
    </dsp:sp>
    <dsp:sp modelId="{294CFFB5-0125-4FCB-B4C4-995CEDAE443D}">
      <dsp:nvSpPr>
        <dsp:cNvPr id="0" name=""/>
        <dsp:cNvSpPr/>
      </dsp:nvSpPr>
      <dsp:spPr>
        <a:xfrm>
          <a:off x="4064000" y="1209501"/>
          <a:ext cx="2032000" cy="253995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n-US" altLang="zh-CN" sz="900" kern="1200" dirty="0" smtClean="0"/>
            <a:t>- </a:t>
          </a:r>
          <a:r>
            <a:rPr lang="zh-CN" altLang="en-US" sz="900" kern="1200" dirty="0" smtClean="0"/>
            <a:t>化学品物理危险性鉴定与分类管理办法 安监</a:t>
          </a:r>
          <a:r>
            <a:rPr lang="en-US" altLang="zh-CN" sz="900" kern="1200" dirty="0" smtClean="0"/>
            <a:t>60</a:t>
          </a:r>
          <a:r>
            <a:rPr lang="zh-CN" altLang="en-US" sz="900" kern="1200" dirty="0" smtClean="0"/>
            <a:t>号令</a:t>
          </a:r>
          <a:endParaRPr lang="en-US" altLang="zh-CN" sz="900" kern="1200" dirty="0" smtClean="0"/>
        </a:p>
        <a:p>
          <a:pPr lvl="0" algn="l" defTabSz="400050">
            <a:lnSpc>
              <a:spcPct val="90000"/>
            </a:lnSpc>
            <a:spcBef>
              <a:spcPct val="0"/>
            </a:spcBef>
            <a:spcAft>
              <a:spcPct val="35000"/>
            </a:spcAft>
          </a:pPr>
          <a:r>
            <a:rPr lang="zh-CN" altLang="en-US" sz="900" kern="1200" dirty="0" smtClean="0">
              <a:solidFill>
                <a:schemeClr val="bg1">
                  <a:lumMod val="75000"/>
                </a:schemeClr>
              </a:solidFill>
            </a:rPr>
            <a:t>（对于物理危害性和分类的鉴定要求，体现了国内管理危险化学品分类的思路</a:t>
          </a:r>
          <a:endParaRPr lang="en-US" altLang="zh-CN" sz="900" kern="1200" dirty="0" smtClean="0">
            <a:solidFill>
              <a:schemeClr val="bg1">
                <a:lumMod val="75000"/>
              </a:schemeClr>
            </a:solidFill>
          </a:endParaRPr>
        </a:p>
        <a:p>
          <a:pPr lvl="0" algn="l" defTabSz="400050">
            <a:lnSpc>
              <a:spcPct val="90000"/>
            </a:lnSpc>
            <a:spcBef>
              <a:spcPct val="0"/>
            </a:spcBef>
            <a:spcAft>
              <a:spcPct val="35000"/>
            </a:spcAft>
          </a:pPr>
          <a:r>
            <a:rPr lang="zh-CN" altLang="en-US" sz="900" kern="1200" dirty="0" smtClean="0">
              <a:solidFill>
                <a:schemeClr val="bg1">
                  <a:lumMod val="75000"/>
                </a:schemeClr>
              </a:solidFill>
            </a:rPr>
            <a:t>健康危害性，环境危害性相关办法尚无）</a:t>
          </a:r>
          <a:endParaRPr lang="en-US" sz="900" kern="1200" dirty="0">
            <a:solidFill>
              <a:schemeClr val="bg1">
                <a:lumMod val="75000"/>
              </a:schemeClr>
            </a:solidFill>
          </a:endParaRPr>
        </a:p>
      </dsp:txBody>
      <dsp:txXfrm>
        <a:off x="4064000" y="1209501"/>
        <a:ext cx="2032000" cy="2539953"/>
      </dsp:txXfrm>
    </dsp:sp>
    <dsp:sp modelId="{36E68F34-0474-4171-AFA0-8B2A5073EE3E}">
      <dsp:nvSpPr>
        <dsp:cNvPr id="0" name=""/>
        <dsp:cNvSpPr/>
      </dsp:nvSpPr>
      <dsp:spPr>
        <a:xfrm>
          <a:off x="6095999" y="1209501"/>
          <a:ext cx="2032000" cy="253995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n-US" altLang="zh-CN" sz="900" kern="1200" dirty="0" smtClean="0"/>
            <a:t>-</a:t>
          </a:r>
          <a:r>
            <a:rPr lang="zh-CN" sz="900" kern="1200" dirty="0" smtClean="0"/>
            <a:t>《化学品分类和标签规范》系列标准（</a:t>
          </a:r>
          <a:r>
            <a:rPr lang="en-US" sz="900" kern="1200" dirty="0" smtClean="0"/>
            <a:t>GB 30000.2-2013</a:t>
          </a:r>
          <a:r>
            <a:rPr lang="zh-CN" sz="900" kern="1200" dirty="0" smtClean="0"/>
            <a:t>～</a:t>
          </a:r>
          <a:r>
            <a:rPr lang="en-US" sz="900" kern="1200" dirty="0" smtClean="0"/>
            <a:t>GB 30000.29-2013</a:t>
          </a:r>
          <a:r>
            <a:rPr lang="zh-CN" altLang="en-US" sz="900" kern="1200" dirty="0" smtClean="0"/>
            <a:t>）</a:t>
          </a:r>
          <a:endParaRPr lang="en-US" altLang="zh-CN" sz="900" kern="1200" dirty="0" smtClean="0"/>
        </a:p>
        <a:p>
          <a:pPr lvl="0" algn="l" defTabSz="400050">
            <a:lnSpc>
              <a:spcPct val="90000"/>
            </a:lnSpc>
            <a:spcBef>
              <a:spcPct val="0"/>
            </a:spcBef>
            <a:spcAft>
              <a:spcPct val="35000"/>
            </a:spcAft>
          </a:pPr>
          <a:r>
            <a:rPr lang="en-US" altLang="zh-CN" sz="900" kern="1200" dirty="0" smtClean="0"/>
            <a:t>- </a:t>
          </a:r>
          <a:r>
            <a:rPr lang="zh-CN" sz="900" kern="1200" dirty="0" smtClean="0"/>
            <a:t>《化学品安全标签编写规定》（</a:t>
          </a:r>
          <a:r>
            <a:rPr lang="en-US" sz="900" kern="1200" dirty="0" smtClean="0"/>
            <a:t>GB 15258-2009</a:t>
          </a:r>
          <a:r>
            <a:rPr lang="zh-CN" sz="900" kern="1200" dirty="0" smtClean="0"/>
            <a:t>）</a:t>
          </a:r>
          <a:endParaRPr lang="en-US" altLang="zh-CN" sz="900" kern="1200" dirty="0" smtClean="0"/>
        </a:p>
        <a:p>
          <a:pPr lvl="0" defTabSz="400050">
            <a:lnSpc>
              <a:spcPct val="90000"/>
            </a:lnSpc>
            <a:spcBef>
              <a:spcPct val="0"/>
            </a:spcBef>
            <a:spcAft>
              <a:spcPct val="35000"/>
            </a:spcAft>
          </a:pPr>
          <a:r>
            <a:rPr lang="en-US" altLang="zh-CN" sz="900" kern="1200" dirty="0" smtClean="0"/>
            <a:t>-《</a:t>
          </a:r>
          <a:r>
            <a:rPr lang="zh-CN" altLang="zh-CN" sz="900" kern="1200" dirty="0" smtClean="0"/>
            <a:t>化学品安全技术说明书 内容和项目顺序</a:t>
          </a:r>
          <a:r>
            <a:rPr lang="en-US" altLang="zh-CN" sz="900" kern="1200" dirty="0" smtClean="0"/>
            <a:t>》</a:t>
          </a:r>
          <a:r>
            <a:rPr lang="zh-CN" altLang="en-US" sz="900" kern="1200" dirty="0" smtClean="0"/>
            <a:t>（</a:t>
          </a:r>
          <a:r>
            <a:rPr lang="en-US" altLang="zh-CN" sz="900" kern="1200" dirty="0" smtClean="0"/>
            <a:t>GB/T 16483—2008</a:t>
          </a:r>
          <a:r>
            <a:rPr lang="zh-CN" altLang="en-US" sz="900" kern="1200" dirty="0" smtClean="0"/>
            <a:t>）</a:t>
          </a:r>
          <a:endParaRPr lang="en-US" altLang="zh-CN" sz="900" kern="1200" dirty="0" smtClean="0"/>
        </a:p>
        <a:p>
          <a:pPr lvl="0" defTabSz="400050">
            <a:lnSpc>
              <a:spcPct val="90000"/>
            </a:lnSpc>
            <a:spcBef>
              <a:spcPct val="0"/>
            </a:spcBef>
            <a:spcAft>
              <a:spcPct val="35000"/>
            </a:spcAft>
          </a:pPr>
          <a:r>
            <a:rPr lang="en-US" altLang="zh-CN" sz="900" kern="1200" dirty="0" smtClean="0"/>
            <a:t>-《</a:t>
          </a:r>
          <a:r>
            <a:rPr lang="zh-CN" altLang="zh-CN" sz="900" kern="1200" dirty="0" smtClean="0"/>
            <a:t>化学品安全技术说明书编写指南</a:t>
          </a:r>
          <a:r>
            <a:rPr lang="en-US" altLang="zh-CN" sz="900" kern="1200" dirty="0" smtClean="0"/>
            <a:t>》</a:t>
          </a:r>
          <a:r>
            <a:rPr lang="zh-CN" altLang="zh-CN" sz="900" kern="1200" dirty="0" smtClean="0"/>
            <a:t>（</a:t>
          </a:r>
          <a:r>
            <a:rPr lang="en-US" altLang="zh-CN" sz="900" kern="1200" dirty="0" smtClean="0"/>
            <a:t>GB/T 17519-2013</a:t>
          </a:r>
          <a:r>
            <a:rPr lang="zh-CN" altLang="en-US" sz="900" kern="1200" dirty="0" smtClean="0"/>
            <a:t>）</a:t>
          </a:r>
          <a:endParaRPr lang="en-US" altLang="zh-CN" sz="900" kern="1200" dirty="0" smtClean="0"/>
        </a:p>
        <a:p>
          <a:pPr lvl="0" algn="l" defTabSz="400050">
            <a:lnSpc>
              <a:spcPct val="90000"/>
            </a:lnSpc>
            <a:spcBef>
              <a:spcPct val="0"/>
            </a:spcBef>
            <a:spcAft>
              <a:spcPct val="35000"/>
            </a:spcAft>
          </a:pPr>
          <a:r>
            <a:rPr lang="zh-CN" altLang="en-US" sz="900" kern="1200" dirty="0" smtClean="0">
              <a:solidFill>
                <a:schemeClr val="bg1">
                  <a:lumMod val="75000"/>
                </a:schemeClr>
              </a:solidFill>
            </a:rPr>
            <a:t>（进行危害性分类，</a:t>
          </a:r>
          <a:r>
            <a:rPr lang="en-US" altLang="zh-CN" sz="900" kern="1200" dirty="0" smtClean="0">
              <a:solidFill>
                <a:schemeClr val="bg1">
                  <a:lumMod val="75000"/>
                </a:schemeClr>
              </a:solidFill>
            </a:rPr>
            <a:t>MSDS/SDS, </a:t>
          </a:r>
          <a:r>
            <a:rPr lang="zh-CN" altLang="en-US" sz="900" kern="1200" dirty="0" smtClean="0">
              <a:solidFill>
                <a:schemeClr val="bg1">
                  <a:lumMod val="75000"/>
                </a:schemeClr>
              </a:solidFill>
            </a:rPr>
            <a:t>安全标</a:t>
          </a:r>
          <a:r>
            <a:rPr lang="zh-CN" altLang="en-US" sz="900" kern="1200" dirty="0" smtClean="0">
              <a:solidFill>
                <a:schemeClr val="bg1">
                  <a:lumMod val="75000"/>
                </a:schemeClr>
              </a:solidFill>
            </a:rPr>
            <a:t>签的技术标准）</a:t>
          </a:r>
          <a:r>
            <a:rPr lang="en-US" sz="900" kern="1200" dirty="0" smtClean="0">
              <a:solidFill>
                <a:schemeClr val="bg1">
                  <a:lumMod val="75000"/>
                </a:schemeClr>
              </a:solidFill>
            </a:rPr>
            <a:t> </a:t>
          </a:r>
          <a:endParaRPr lang="en-US" sz="900" kern="1200" dirty="0">
            <a:solidFill>
              <a:schemeClr val="bg1">
                <a:lumMod val="75000"/>
              </a:schemeClr>
            </a:solidFill>
          </a:endParaRPr>
        </a:p>
      </dsp:txBody>
      <dsp:txXfrm>
        <a:off x="6095999" y="1209501"/>
        <a:ext cx="2032000" cy="2539953"/>
      </dsp:txXfrm>
    </dsp:sp>
    <dsp:sp modelId="{E323C8D3-E826-423E-B770-8544AE8E993B}">
      <dsp:nvSpPr>
        <dsp:cNvPr id="0" name=""/>
        <dsp:cNvSpPr/>
      </dsp:nvSpPr>
      <dsp:spPr>
        <a:xfrm>
          <a:off x="0" y="3749455"/>
          <a:ext cx="8128000" cy="28221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70A9A-796A-472C-B1EE-60884A9F0AD4}">
      <dsp:nvSpPr>
        <dsp:cNvPr id="0" name=""/>
        <dsp:cNvSpPr/>
      </dsp:nvSpPr>
      <dsp:spPr>
        <a:xfrm>
          <a:off x="2958298" y="1456"/>
          <a:ext cx="1291725" cy="1291725"/>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zh-CN" altLang="en-US" sz="900" kern="1200" dirty="0" smtClean="0"/>
            <a:t>前期综合评估（法规要求</a:t>
          </a:r>
          <a:r>
            <a:rPr lang="en-US" altLang="zh-CN" sz="900" kern="1200" dirty="0" smtClean="0"/>
            <a:t>+</a:t>
          </a:r>
          <a:r>
            <a:rPr lang="zh-CN" altLang="en-US" sz="900" kern="1200" dirty="0" smtClean="0"/>
            <a:t>操作实践）</a:t>
          </a:r>
          <a:endParaRPr lang="en-US" sz="900" kern="1200" dirty="0"/>
        </a:p>
      </dsp:txBody>
      <dsp:txXfrm>
        <a:off x="3147467" y="190625"/>
        <a:ext cx="913387" cy="913387"/>
      </dsp:txXfrm>
    </dsp:sp>
    <dsp:sp modelId="{9FCBFFAF-653A-4C15-A630-0B6A461E3EEC}">
      <dsp:nvSpPr>
        <dsp:cNvPr id="0" name=""/>
        <dsp:cNvSpPr/>
      </dsp:nvSpPr>
      <dsp:spPr>
        <a:xfrm rot="1800000">
          <a:off x="4264224" y="909842"/>
          <a:ext cx="344380" cy="435957"/>
        </a:xfrm>
        <a:prstGeom prst="rightArrow">
          <a:avLst>
            <a:gd name="adj1" fmla="val 60000"/>
            <a:gd name="adj2" fmla="val 50000"/>
          </a:avLst>
        </a:prstGeom>
        <a:gradFill rotWithShape="0">
          <a:gsLst>
            <a:gs pos="0">
              <a:schemeClr val="accent1">
                <a:tint val="60000"/>
                <a:hueOff val="0"/>
                <a:satOff val="0"/>
                <a:lumOff val="0"/>
                <a:alphaOff val="0"/>
                <a:tint val="96000"/>
                <a:lumMod val="104000"/>
              </a:schemeClr>
            </a:gs>
            <a:gs pos="100000">
              <a:schemeClr val="accent1">
                <a:tint val="6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4271145" y="971205"/>
        <a:ext cx="241066" cy="261575"/>
      </dsp:txXfrm>
    </dsp:sp>
    <dsp:sp modelId="{51EE0C88-414A-4F1A-8711-428E30F9346D}">
      <dsp:nvSpPr>
        <dsp:cNvPr id="0" name=""/>
        <dsp:cNvSpPr/>
      </dsp:nvSpPr>
      <dsp:spPr>
        <a:xfrm>
          <a:off x="4639687" y="972206"/>
          <a:ext cx="1291725" cy="1291725"/>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zh-CN" altLang="en-US" sz="900" kern="1200" dirty="0" smtClean="0"/>
            <a:t>合规申请</a:t>
          </a:r>
          <a:endParaRPr lang="en-US" altLang="zh-CN" sz="900" kern="1200" dirty="0" smtClean="0"/>
        </a:p>
        <a:p>
          <a:pPr lvl="0" algn="ctr" defTabSz="400050">
            <a:lnSpc>
              <a:spcPct val="90000"/>
            </a:lnSpc>
            <a:spcBef>
              <a:spcPct val="0"/>
            </a:spcBef>
            <a:spcAft>
              <a:spcPct val="35000"/>
            </a:spcAft>
          </a:pPr>
          <a:r>
            <a:rPr lang="zh-CN" altLang="en-US" sz="900" kern="1200" dirty="0" smtClean="0"/>
            <a:t>（登记、许可、评</a:t>
          </a:r>
          <a:r>
            <a:rPr lang="zh-CN" altLang="en-US" sz="900" kern="1200" dirty="0" smtClean="0"/>
            <a:t>价 </a:t>
          </a:r>
          <a:r>
            <a:rPr lang="en-US" altLang="zh-CN" sz="900" kern="1200" dirty="0" smtClean="0"/>
            <a:t>2</a:t>
          </a:r>
          <a:r>
            <a:rPr lang="zh-CN" altLang="en-US" sz="900" kern="1200" dirty="0" smtClean="0"/>
            <a:t>，</a:t>
          </a:r>
          <a:r>
            <a:rPr lang="en-US" altLang="zh-CN" sz="900" kern="1200" dirty="0" smtClean="0"/>
            <a:t>3</a:t>
          </a:r>
          <a:r>
            <a:rPr lang="zh-CN" altLang="en-US" sz="900" kern="1200" dirty="0" smtClean="0"/>
            <a:t>，</a:t>
          </a:r>
          <a:r>
            <a:rPr lang="en-US" altLang="zh-CN" sz="900" kern="1200" dirty="0" smtClean="0"/>
            <a:t>15</a:t>
          </a:r>
          <a:r>
            <a:rPr lang="zh-CN" altLang="en-US" sz="900" kern="1200" dirty="0" smtClean="0"/>
            <a:t>）</a:t>
          </a:r>
          <a:endParaRPr lang="en-US" sz="900" kern="1200" dirty="0"/>
        </a:p>
      </dsp:txBody>
      <dsp:txXfrm>
        <a:off x="4828856" y="1161375"/>
        <a:ext cx="913387" cy="913387"/>
      </dsp:txXfrm>
    </dsp:sp>
    <dsp:sp modelId="{3E34E161-FD70-452B-8F77-C4C598B4C645}">
      <dsp:nvSpPr>
        <dsp:cNvPr id="0" name=""/>
        <dsp:cNvSpPr/>
      </dsp:nvSpPr>
      <dsp:spPr>
        <a:xfrm rot="5400000">
          <a:off x="5113360" y="2361094"/>
          <a:ext cx="344380" cy="435957"/>
        </a:xfrm>
        <a:prstGeom prst="rightArrow">
          <a:avLst>
            <a:gd name="adj1" fmla="val 60000"/>
            <a:gd name="adj2" fmla="val 50000"/>
          </a:avLst>
        </a:prstGeom>
        <a:gradFill rotWithShape="0">
          <a:gsLst>
            <a:gs pos="0">
              <a:schemeClr val="accent1">
                <a:tint val="60000"/>
                <a:hueOff val="0"/>
                <a:satOff val="0"/>
                <a:lumOff val="0"/>
                <a:alphaOff val="0"/>
                <a:tint val="96000"/>
                <a:lumMod val="104000"/>
              </a:schemeClr>
            </a:gs>
            <a:gs pos="100000">
              <a:schemeClr val="accent1">
                <a:tint val="6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5165017" y="2396628"/>
        <a:ext cx="241066" cy="261575"/>
      </dsp:txXfrm>
    </dsp:sp>
    <dsp:sp modelId="{58B6FA54-4783-4857-B830-86B4146BCCB8}">
      <dsp:nvSpPr>
        <dsp:cNvPr id="0" name=""/>
        <dsp:cNvSpPr/>
      </dsp:nvSpPr>
      <dsp:spPr>
        <a:xfrm>
          <a:off x="4639687" y="2913707"/>
          <a:ext cx="1291725" cy="1291725"/>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zh-CN" altLang="en-US" sz="900" kern="1200" dirty="0" smtClean="0"/>
            <a:t>化学品清单</a:t>
          </a:r>
          <a:r>
            <a:rPr lang="en-US" altLang="zh-CN" sz="900" kern="1200" dirty="0" smtClean="0"/>
            <a:t>+</a:t>
          </a:r>
          <a:r>
            <a:rPr lang="zh-CN" altLang="en-US" sz="900" kern="1200" dirty="0" smtClean="0"/>
            <a:t>信息保存</a:t>
          </a:r>
          <a:r>
            <a:rPr lang="en-US" altLang="zh-CN" sz="900" kern="1200" dirty="0" smtClean="0"/>
            <a:t>/</a:t>
          </a:r>
          <a:r>
            <a:rPr lang="zh-CN" altLang="en-US" sz="900" kern="1200" dirty="0" smtClean="0"/>
            <a:t>更新</a:t>
          </a:r>
          <a:endParaRPr lang="en-US" sz="900" kern="1200" dirty="0"/>
        </a:p>
      </dsp:txBody>
      <dsp:txXfrm>
        <a:off x="4828856" y="3102876"/>
        <a:ext cx="913387" cy="913387"/>
      </dsp:txXfrm>
    </dsp:sp>
    <dsp:sp modelId="{7F724456-FDF2-4A8B-97DD-2D1BDE644722}">
      <dsp:nvSpPr>
        <dsp:cNvPr id="0" name=""/>
        <dsp:cNvSpPr/>
      </dsp:nvSpPr>
      <dsp:spPr>
        <a:xfrm rot="9000000">
          <a:off x="4281106" y="3822093"/>
          <a:ext cx="344380" cy="435957"/>
        </a:xfrm>
        <a:prstGeom prst="rightArrow">
          <a:avLst>
            <a:gd name="adj1" fmla="val 60000"/>
            <a:gd name="adj2" fmla="val 50000"/>
          </a:avLst>
        </a:prstGeom>
        <a:gradFill rotWithShape="0">
          <a:gsLst>
            <a:gs pos="0">
              <a:schemeClr val="accent1">
                <a:tint val="60000"/>
                <a:hueOff val="0"/>
                <a:satOff val="0"/>
                <a:lumOff val="0"/>
                <a:alphaOff val="0"/>
                <a:tint val="96000"/>
                <a:lumMod val="104000"/>
              </a:schemeClr>
            </a:gs>
            <a:gs pos="100000">
              <a:schemeClr val="accent1">
                <a:tint val="6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4377499" y="3883456"/>
        <a:ext cx="241066" cy="261575"/>
      </dsp:txXfrm>
    </dsp:sp>
    <dsp:sp modelId="{53412E99-1118-44AF-B453-8DC139AAC541}">
      <dsp:nvSpPr>
        <dsp:cNvPr id="0" name=""/>
        <dsp:cNvSpPr/>
      </dsp:nvSpPr>
      <dsp:spPr>
        <a:xfrm>
          <a:off x="2958298" y="3884457"/>
          <a:ext cx="1291725" cy="1291725"/>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zh-CN" altLang="en-US" sz="900" kern="1200" dirty="0" smtClean="0"/>
            <a:t>员工</a:t>
          </a:r>
          <a:r>
            <a:rPr lang="en-US" altLang="zh-CN" sz="900" kern="1200" dirty="0" smtClean="0"/>
            <a:t>/</a:t>
          </a:r>
          <a:r>
            <a:rPr lang="zh-CN" altLang="en-US" sz="900" kern="1200" dirty="0" smtClean="0"/>
            <a:t>承包</a:t>
          </a:r>
          <a:r>
            <a:rPr lang="zh-CN" altLang="en-US" sz="900" kern="1200" dirty="0" smtClean="0"/>
            <a:t>商</a:t>
          </a:r>
          <a:r>
            <a:rPr lang="en-US" altLang="zh-CN" sz="900" kern="1200" dirty="0" smtClean="0"/>
            <a:t>/</a:t>
          </a:r>
          <a:r>
            <a:rPr lang="zh-CN" altLang="en-US" sz="900" kern="1200" dirty="0" smtClean="0"/>
            <a:t>相关方培</a:t>
          </a:r>
          <a:r>
            <a:rPr lang="zh-CN" altLang="en-US" sz="900" kern="1200" dirty="0" smtClean="0"/>
            <a:t>训沟通</a:t>
          </a:r>
          <a:endParaRPr lang="en-US" sz="900" kern="1200" dirty="0"/>
        </a:p>
      </dsp:txBody>
      <dsp:txXfrm>
        <a:off x="3147467" y="4073626"/>
        <a:ext cx="913387" cy="913387"/>
      </dsp:txXfrm>
    </dsp:sp>
    <dsp:sp modelId="{3EC861F3-B558-487A-BA19-7B8268DEC400}">
      <dsp:nvSpPr>
        <dsp:cNvPr id="0" name=""/>
        <dsp:cNvSpPr/>
      </dsp:nvSpPr>
      <dsp:spPr>
        <a:xfrm rot="12600000">
          <a:off x="2599717" y="3831840"/>
          <a:ext cx="344380" cy="435957"/>
        </a:xfrm>
        <a:prstGeom prst="rightArrow">
          <a:avLst>
            <a:gd name="adj1" fmla="val 60000"/>
            <a:gd name="adj2" fmla="val 50000"/>
          </a:avLst>
        </a:prstGeom>
        <a:gradFill rotWithShape="0">
          <a:gsLst>
            <a:gs pos="0">
              <a:schemeClr val="accent1">
                <a:tint val="60000"/>
                <a:hueOff val="0"/>
                <a:satOff val="0"/>
                <a:lumOff val="0"/>
                <a:alphaOff val="0"/>
                <a:tint val="96000"/>
                <a:lumMod val="104000"/>
              </a:schemeClr>
            </a:gs>
            <a:gs pos="100000">
              <a:schemeClr val="accent1">
                <a:tint val="6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2696110" y="3944860"/>
        <a:ext cx="241066" cy="261575"/>
      </dsp:txXfrm>
    </dsp:sp>
    <dsp:sp modelId="{D7BE0908-BD40-482F-95A3-C0763CFBD00D}">
      <dsp:nvSpPr>
        <dsp:cNvPr id="0" name=""/>
        <dsp:cNvSpPr/>
      </dsp:nvSpPr>
      <dsp:spPr>
        <a:xfrm>
          <a:off x="1276909" y="2913707"/>
          <a:ext cx="1291725" cy="1291725"/>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zh-CN" altLang="en-US" sz="900" kern="1200" dirty="0" smtClean="0"/>
            <a:t>操作指南 </a:t>
          </a:r>
          <a:r>
            <a:rPr lang="zh-CN" altLang="en-US" sz="900" kern="1200" dirty="0" smtClean="0"/>
            <a:t>（</a:t>
          </a:r>
          <a:r>
            <a:rPr lang="zh-CN" altLang="en-US" sz="900" kern="1200" smtClean="0"/>
            <a:t>存储，</a:t>
          </a:r>
          <a:r>
            <a:rPr lang="zh-CN" altLang="en-US" sz="900" kern="1200" dirty="0" smtClean="0"/>
            <a:t>使</a:t>
          </a:r>
          <a:r>
            <a:rPr lang="zh-CN" altLang="en-US" sz="900" kern="1200" smtClean="0"/>
            <a:t>用 </a:t>
          </a:r>
          <a:r>
            <a:rPr lang="en-US" altLang="zh-CN" sz="900" kern="1200" smtClean="0"/>
            <a:t>7</a:t>
          </a:r>
          <a:r>
            <a:rPr lang="zh-CN" altLang="en-US" sz="900" kern="1200" smtClean="0"/>
            <a:t>，</a:t>
          </a:r>
          <a:r>
            <a:rPr lang="zh-CN" altLang="en-US" sz="900" kern="1200" dirty="0" smtClean="0"/>
            <a:t>废</a:t>
          </a:r>
          <a:r>
            <a:rPr lang="zh-CN" altLang="en-US" sz="900" kern="1200" dirty="0" smtClean="0"/>
            <a:t>弃 </a:t>
          </a:r>
          <a:r>
            <a:rPr lang="en-US" altLang="zh-CN" sz="900" kern="1200" dirty="0" smtClean="0"/>
            <a:t>13</a:t>
          </a:r>
          <a:r>
            <a:rPr lang="zh-CN" altLang="en-US" sz="900" kern="1200" dirty="0" smtClean="0"/>
            <a:t>，运输</a:t>
          </a:r>
          <a:r>
            <a:rPr lang="en-US" altLang="zh-CN" sz="900" kern="1200" dirty="0" smtClean="0"/>
            <a:t>14</a:t>
          </a:r>
          <a:r>
            <a:rPr lang="zh-CN" altLang="en-US" sz="900" kern="1200" dirty="0" smtClean="0"/>
            <a:t>）</a:t>
          </a:r>
          <a:r>
            <a:rPr lang="en-US" altLang="zh-CN" sz="900" kern="1200" dirty="0" smtClean="0"/>
            <a:t>+ </a:t>
          </a:r>
          <a:r>
            <a:rPr lang="zh-CN" altLang="en-US" sz="900" kern="1200" dirty="0" smtClean="0"/>
            <a:t>应急处理（急救</a:t>
          </a:r>
          <a:r>
            <a:rPr lang="en-US" altLang="zh-CN" sz="900" kern="1200" dirty="0" smtClean="0"/>
            <a:t>4</a:t>
          </a:r>
          <a:r>
            <a:rPr lang="zh-CN" altLang="en-US" sz="900" kern="1200" dirty="0" smtClean="0"/>
            <a:t>，消防</a:t>
          </a:r>
          <a:r>
            <a:rPr lang="en-US" altLang="zh-CN" sz="900" kern="1200" dirty="0" smtClean="0"/>
            <a:t>5</a:t>
          </a:r>
          <a:r>
            <a:rPr lang="zh-CN" altLang="en-US" sz="900" kern="1200" dirty="0" smtClean="0"/>
            <a:t>，泄漏</a:t>
          </a:r>
          <a:r>
            <a:rPr lang="en-US" altLang="zh-CN" sz="900" kern="1200" dirty="0" smtClean="0"/>
            <a:t>6</a:t>
          </a:r>
          <a:r>
            <a:rPr lang="zh-CN" altLang="en-US" sz="900" kern="1200" dirty="0" smtClean="0"/>
            <a:t>）</a:t>
          </a:r>
          <a:endParaRPr lang="en-US" sz="900" kern="1200" dirty="0"/>
        </a:p>
      </dsp:txBody>
      <dsp:txXfrm>
        <a:off x="1466078" y="3102876"/>
        <a:ext cx="913387" cy="913387"/>
      </dsp:txXfrm>
    </dsp:sp>
    <dsp:sp modelId="{B6D58081-5ED4-43EB-BC18-0DF82915D50C}">
      <dsp:nvSpPr>
        <dsp:cNvPr id="0" name=""/>
        <dsp:cNvSpPr/>
      </dsp:nvSpPr>
      <dsp:spPr>
        <a:xfrm rot="16200000">
          <a:off x="1750582" y="2380587"/>
          <a:ext cx="344380" cy="435957"/>
        </a:xfrm>
        <a:prstGeom prst="rightArrow">
          <a:avLst>
            <a:gd name="adj1" fmla="val 60000"/>
            <a:gd name="adj2" fmla="val 50000"/>
          </a:avLst>
        </a:prstGeom>
        <a:gradFill rotWithShape="0">
          <a:gsLst>
            <a:gs pos="0">
              <a:schemeClr val="accent1">
                <a:tint val="60000"/>
                <a:hueOff val="0"/>
                <a:satOff val="0"/>
                <a:lumOff val="0"/>
                <a:alphaOff val="0"/>
                <a:tint val="96000"/>
                <a:lumMod val="104000"/>
              </a:schemeClr>
            </a:gs>
            <a:gs pos="100000">
              <a:schemeClr val="accent1">
                <a:tint val="6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1802239" y="2519435"/>
        <a:ext cx="241066" cy="261575"/>
      </dsp:txXfrm>
    </dsp:sp>
    <dsp:sp modelId="{DA2455E6-EE4E-4455-9B92-B48ED1071BDA}">
      <dsp:nvSpPr>
        <dsp:cNvPr id="0" name=""/>
        <dsp:cNvSpPr/>
      </dsp:nvSpPr>
      <dsp:spPr>
        <a:xfrm>
          <a:off x="1276909" y="972206"/>
          <a:ext cx="1291725" cy="1291725"/>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zh-CN" altLang="en-US" sz="900" kern="1200" dirty="0" smtClean="0"/>
            <a:t>定期回顾评估</a:t>
          </a:r>
          <a:endParaRPr lang="en-US" sz="900" kern="1200" dirty="0"/>
        </a:p>
      </dsp:txBody>
      <dsp:txXfrm>
        <a:off x="1466078" y="1161375"/>
        <a:ext cx="913387" cy="913387"/>
      </dsp:txXfrm>
    </dsp:sp>
    <dsp:sp modelId="{7700FADF-78A9-4872-9F79-07281EC03CF2}">
      <dsp:nvSpPr>
        <dsp:cNvPr id="0" name=""/>
        <dsp:cNvSpPr/>
      </dsp:nvSpPr>
      <dsp:spPr>
        <a:xfrm rot="19800000">
          <a:off x="2582835" y="919588"/>
          <a:ext cx="344380" cy="435957"/>
        </a:xfrm>
        <a:prstGeom prst="rightArrow">
          <a:avLst>
            <a:gd name="adj1" fmla="val 60000"/>
            <a:gd name="adj2" fmla="val 50000"/>
          </a:avLst>
        </a:prstGeom>
        <a:gradFill rotWithShape="0">
          <a:gsLst>
            <a:gs pos="0">
              <a:schemeClr val="accent1">
                <a:tint val="60000"/>
                <a:hueOff val="0"/>
                <a:satOff val="0"/>
                <a:lumOff val="0"/>
                <a:alphaOff val="0"/>
                <a:tint val="96000"/>
                <a:lumMod val="104000"/>
              </a:schemeClr>
            </a:gs>
            <a:gs pos="100000">
              <a:schemeClr val="accent1">
                <a:tint val="6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2589756" y="1032608"/>
        <a:ext cx="241066" cy="2615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68E64-FAD8-49EB-90DF-AAC938CB6C2C}">
      <dsp:nvSpPr>
        <dsp:cNvPr id="0" name=""/>
        <dsp:cNvSpPr/>
      </dsp:nvSpPr>
      <dsp:spPr>
        <a:xfrm>
          <a:off x="743412" y="1292"/>
          <a:ext cx="1559815" cy="48086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取</a:t>
          </a:r>
          <a:r>
            <a:rPr lang="zh-CN" altLang="en-US" sz="1600" kern="1200" dirty="0" smtClean="0"/>
            <a:t>得</a:t>
          </a:r>
          <a:r>
            <a:rPr lang="en-US" altLang="zh-CN" sz="1600" kern="1200" dirty="0" smtClean="0"/>
            <a:t>MSDS/SDS</a:t>
          </a:r>
          <a:endParaRPr lang="en-US" sz="1600" kern="1200" dirty="0"/>
        </a:p>
      </dsp:txBody>
      <dsp:txXfrm>
        <a:off x="757496" y="15376"/>
        <a:ext cx="1531647" cy="452700"/>
      </dsp:txXfrm>
    </dsp:sp>
    <dsp:sp modelId="{9DBBBCD2-994B-46AD-AC2E-C9409B598ED4}">
      <dsp:nvSpPr>
        <dsp:cNvPr id="0" name=""/>
        <dsp:cNvSpPr/>
      </dsp:nvSpPr>
      <dsp:spPr>
        <a:xfrm rot="5400000">
          <a:off x="1433157" y="494182"/>
          <a:ext cx="180325" cy="2163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1458403" y="512215"/>
        <a:ext cx="129834" cy="126228"/>
      </dsp:txXfrm>
    </dsp:sp>
    <dsp:sp modelId="{BFD5DE65-C2CD-43D2-B0F6-622D2586C8AF}">
      <dsp:nvSpPr>
        <dsp:cNvPr id="0" name=""/>
        <dsp:cNvSpPr/>
      </dsp:nvSpPr>
      <dsp:spPr>
        <a:xfrm>
          <a:off x="743412" y="722594"/>
          <a:ext cx="1559815" cy="48086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分析</a:t>
          </a:r>
          <a:r>
            <a:rPr lang="en-US" altLang="zh-CN" sz="1600" kern="1200" dirty="0" smtClean="0"/>
            <a:t>MSDS/SDS</a:t>
          </a:r>
          <a:endParaRPr lang="en-US" sz="1600" kern="1200" dirty="0"/>
        </a:p>
      </dsp:txBody>
      <dsp:txXfrm>
        <a:off x="757496" y="736678"/>
        <a:ext cx="1531647" cy="452700"/>
      </dsp:txXfrm>
    </dsp:sp>
    <dsp:sp modelId="{E75FEA8E-02C2-4E76-BDC0-A0913DE796D2}">
      <dsp:nvSpPr>
        <dsp:cNvPr id="0" name=""/>
        <dsp:cNvSpPr/>
      </dsp:nvSpPr>
      <dsp:spPr>
        <a:xfrm rot="5400000">
          <a:off x="1433157" y="1215484"/>
          <a:ext cx="180325" cy="2163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1458403" y="1233517"/>
        <a:ext cx="129834" cy="126228"/>
      </dsp:txXfrm>
    </dsp:sp>
    <dsp:sp modelId="{3A1F1DA9-AFAB-476C-AED8-7ABEE69449B9}">
      <dsp:nvSpPr>
        <dsp:cNvPr id="0" name=""/>
        <dsp:cNvSpPr/>
      </dsp:nvSpPr>
      <dsp:spPr>
        <a:xfrm>
          <a:off x="743412" y="1443897"/>
          <a:ext cx="1559815" cy="48086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使用</a:t>
          </a:r>
          <a:r>
            <a:rPr lang="en-US" altLang="zh-CN" sz="1600" kern="1200" dirty="0" smtClean="0"/>
            <a:t>MSDS/SDS</a:t>
          </a:r>
          <a:endParaRPr lang="en-US" sz="1600" kern="1200" dirty="0"/>
        </a:p>
      </dsp:txBody>
      <dsp:txXfrm>
        <a:off x="757496" y="1457981"/>
        <a:ext cx="1531647" cy="452700"/>
      </dsp:txXfrm>
    </dsp:sp>
    <dsp:sp modelId="{81F7A762-0242-4061-A3A0-C3549D30B380}">
      <dsp:nvSpPr>
        <dsp:cNvPr id="0" name=""/>
        <dsp:cNvSpPr/>
      </dsp:nvSpPr>
      <dsp:spPr>
        <a:xfrm rot="5400000">
          <a:off x="1433157" y="1936786"/>
          <a:ext cx="180325" cy="2163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1458403" y="1954819"/>
        <a:ext cx="129834" cy="126228"/>
      </dsp:txXfrm>
    </dsp:sp>
    <dsp:sp modelId="{0B900091-8422-47B7-8E6F-B323609B9F55}">
      <dsp:nvSpPr>
        <dsp:cNvPr id="0" name=""/>
        <dsp:cNvSpPr/>
      </dsp:nvSpPr>
      <dsp:spPr>
        <a:xfrm>
          <a:off x="743412" y="2165199"/>
          <a:ext cx="1559815" cy="48086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维护</a:t>
          </a:r>
          <a:r>
            <a:rPr lang="en-US" altLang="zh-CN" sz="1600" kern="1200" dirty="0" smtClean="0"/>
            <a:t>MSDS/SDS</a:t>
          </a:r>
          <a:endParaRPr lang="en-US" sz="1600" kern="1200" dirty="0"/>
        </a:p>
      </dsp:txBody>
      <dsp:txXfrm>
        <a:off x="757496" y="2179283"/>
        <a:ext cx="1531647" cy="4527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4F5259-FC69-4C00-9ADB-826B7BF56FD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9D3C67E-83FD-4BEA-A193-489D194F9FBA}" type="slidenum">
              <a:rPr lang="en-US" smtClean="0"/>
              <a:t>‹#›</a:t>
            </a:fld>
            <a:endParaRPr lang="en-US"/>
          </a:p>
        </p:txBody>
      </p:sp>
    </p:spTree>
    <p:extLst>
      <p:ext uri="{BB962C8B-B14F-4D97-AF65-F5344CB8AC3E}">
        <p14:creationId xmlns:p14="http://schemas.microsoft.com/office/powerpoint/2010/main" val="1014050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4F5259-FC69-4C00-9ADB-826B7BF56FD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9D3C67E-83FD-4BEA-A193-489D194F9FBA}" type="slidenum">
              <a:rPr lang="en-US" smtClean="0"/>
              <a:t>‹#›</a:t>
            </a:fld>
            <a:endParaRPr lang="en-US"/>
          </a:p>
        </p:txBody>
      </p:sp>
    </p:spTree>
    <p:extLst>
      <p:ext uri="{BB962C8B-B14F-4D97-AF65-F5344CB8AC3E}">
        <p14:creationId xmlns:p14="http://schemas.microsoft.com/office/powerpoint/2010/main" val="3537146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4F5259-FC69-4C00-9ADB-826B7BF56FD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9D3C67E-83FD-4BEA-A193-489D194F9FBA}"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09156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14F5259-FC69-4C00-9ADB-826B7BF56FD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9D3C67E-83FD-4BEA-A193-489D194F9FBA}" type="slidenum">
              <a:rPr lang="en-US" smtClean="0"/>
              <a:t>‹#›</a:t>
            </a:fld>
            <a:endParaRPr lang="en-US"/>
          </a:p>
        </p:txBody>
      </p:sp>
    </p:spTree>
    <p:extLst>
      <p:ext uri="{BB962C8B-B14F-4D97-AF65-F5344CB8AC3E}">
        <p14:creationId xmlns:p14="http://schemas.microsoft.com/office/powerpoint/2010/main" val="4016253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14F5259-FC69-4C00-9ADB-826B7BF56FD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9D3C67E-83FD-4BEA-A193-489D194F9FBA}"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08220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14F5259-FC69-4C00-9ADB-826B7BF56FD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9D3C67E-83FD-4BEA-A193-489D194F9FBA}" type="slidenum">
              <a:rPr lang="en-US" smtClean="0"/>
              <a:t>‹#›</a:t>
            </a:fld>
            <a:endParaRPr lang="en-US"/>
          </a:p>
        </p:txBody>
      </p:sp>
    </p:spTree>
    <p:extLst>
      <p:ext uri="{BB962C8B-B14F-4D97-AF65-F5344CB8AC3E}">
        <p14:creationId xmlns:p14="http://schemas.microsoft.com/office/powerpoint/2010/main" val="2856789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4F5259-FC69-4C00-9ADB-826B7BF56FD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9D3C67E-83FD-4BEA-A193-489D194F9FBA}" type="slidenum">
              <a:rPr lang="en-US" smtClean="0"/>
              <a:t>‹#›</a:t>
            </a:fld>
            <a:endParaRPr lang="en-US"/>
          </a:p>
        </p:txBody>
      </p:sp>
    </p:spTree>
    <p:extLst>
      <p:ext uri="{BB962C8B-B14F-4D97-AF65-F5344CB8AC3E}">
        <p14:creationId xmlns:p14="http://schemas.microsoft.com/office/powerpoint/2010/main" val="2518287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4F5259-FC69-4C00-9ADB-826B7BF56FD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9D3C67E-83FD-4BEA-A193-489D194F9FBA}" type="slidenum">
              <a:rPr lang="en-US" smtClean="0"/>
              <a:t>‹#›</a:t>
            </a:fld>
            <a:endParaRPr lang="en-US"/>
          </a:p>
        </p:txBody>
      </p:sp>
    </p:spTree>
    <p:extLst>
      <p:ext uri="{BB962C8B-B14F-4D97-AF65-F5344CB8AC3E}">
        <p14:creationId xmlns:p14="http://schemas.microsoft.com/office/powerpoint/2010/main" val="80671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4F5259-FC69-4C00-9ADB-826B7BF56FD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9D3C67E-83FD-4BEA-A193-489D194F9FBA}" type="slidenum">
              <a:rPr lang="en-US" smtClean="0"/>
              <a:t>‹#›</a:t>
            </a:fld>
            <a:endParaRPr lang="en-US"/>
          </a:p>
        </p:txBody>
      </p:sp>
    </p:spTree>
    <p:extLst>
      <p:ext uri="{BB962C8B-B14F-4D97-AF65-F5344CB8AC3E}">
        <p14:creationId xmlns:p14="http://schemas.microsoft.com/office/powerpoint/2010/main" val="895911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4F5259-FC69-4C00-9ADB-826B7BF56FD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9D3C67E-83FD-4BEA-A193-489D194F9FBA}" type="slidenum">
              <a:rPr lang="en-US" smtClean="0"/>
              <a:t>‹#›</a:t>
            </a:fld>
            <a:endParaRPr lang="en-US"/>
          </a:p>
        </p:txBody>
      </p:sp>
    </p:spTree>
    <p:extLst>
      <p:ext uri="{BB962C8B-B14F-4D97-AF65-F5344CB8AC3E}">
        <p14:creationId xmlns:p14="http://schemas.microsoft.com/office/powerpoint/2010/main" val="126824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4F5259-FC69-4C00-9ADB-826B7BF56FD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9D3C67E-83FD-4BEA-A193-489D194F9FBA}" type="slidenum">
              <a:rPr lang="en-US" smtClean="0"/>
              <a:t>‹#›</a:t>
            </a:fld>
            <a:endParaRPr lang="en-US"/>
          </a:p>
        </p:txBody>
      </p:sp>
    </p:spTree>
    <p:extLst>
      <p:ext uri="{BB962C8B-B14F-4D97-AF65-F5344CB8AC3E}">
        <p14:creationId xmlns:p14="http://schemas.microsoft.com/office/powerpoint/2010/main" val="711823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4F5259-FC69-4C00-9ADB-826B7BF56FD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9D3C67E-83FD-4BEA-A193-489D194F9FBA}" type="slidenum">
              <a:rPr lang="en-US" smtClean="0"/>
              <a:t>‹#›</a:t>
            </a:fld>
            <a:endParaRPr lang="en-US"/>
          </a:p>
        </p:txBody>
      </p:sp>
    </p:spTree>
    <p:extLst>
      <p:ext uri="{BB962C8B-B14F-4D97-AF65-F5344CB8AC3E}">
        <p14:creationId xmlns:p14="http://schemas.microsoft.com/office/powerpoint/2010/main" val="270177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4F5259-FC69-4C00-9ADB-826B7BF56FD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9D3C67E-83FD-4BEA-A193-489D194F9FBA}" type="slidenum">
              <a:rPr lang="en-US" smtClean="0"/>
              <a:t>‹#›</a:t>
            </a:fld>
            <a:endParaRPr lang="en-US"/>
          </a:p>
        </p:txBody>
      </p:sp>
    </p:spTree>
    <p:extLst>
      <p:ext uri="{BB962C8B-B14F-4D97-AF65-F5344CB8AC3E}">
        <p14:creationId xmlns:p14="http://schemas.microsoft.com/office/powerpoint/2010/main" val="1541406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4F5259-FC69-4C00-9ADB-826B7BF56FD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9D3C67E-83FD-4BEA-A193-489D194F9FBA}" type="slidenum">
              <a:rPr lang="en-US" smtClean="0"/>
              <a:t>‹#›</a:t>
            </a:fld>
            <a:endParaRPr lang="en-US"/>
          </a:p>
        </p:txBody>
      </p:sp>
    </p:spTree>
    <p:extLst>
      <p:ext uri="{BB962C8B-B14F-4D97-AF65-F5344CB8AC3E}">
        <p14:creationId xmlns:p14="http://schemas.microsoft.com/office/powerpoint/2010/main" val="977208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4F5259-FC69-4C00-9ADB-826B7BF56FD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9D3C67E-83FD-4BEA-A193-489D194F9FBA}" type="slidenum">
              <a:rPr lang="en-US" smtClean="0"/>
              <a:t>‹#›</a:t>
            </a:fld>
            <a:endParaRPr lang="en-US"/>
          </a:p>
        </p:txBody>
      </p:sp>
    </p:spTree>
    <p:extLst>
      <p:ext uri="{BB962C8B-B14F-4D97-AF65-F5344CB8AC3E}">
        <p14:creationId xmlns:p14="http://schemas.microsoft.com/office/powerpoint/2010/main" val="3303422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4F5259-FC69-4C00-9ADB-826B7BF56FD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9D3C67E-83FD-4BEA-A193-489D194F9FBA}" type="slidenum">
              <a:rPr lang="en-US" smtClean="0"/>
              <a:t>‹#›</a:t>
            </a:fld>
            <a:endParaRPr lang="en-US"/>
          </a:p>
        </p:txBody>
      </p:sp>
    </p:spTree>
    <p:extLst>
      <p:ext uri="{BB962C8B-B14F-4D97-AF65-F5344CB8AC3E}">
        <p14:creationId xmlns:p14="http://schemas.microsoft.com/office/powerpoint/2010/main" val="125964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14F5259-FC69-4C00-9ADB-826B7BF56FD4}" type="datetimeFigureOut">
              <a:rPr lang="en-US" smtClean="0"/>
              <a:t>5/29/2016</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9D3C67E-83FD-4BEA-A193-489D194F9FBA}" type="slidenum">
              <a:rPr lang="en-US" smtClean="0"/>
              <a:t>‹#›</a:t>
            </a:fld>
            <a:endParaRPr lang="en-US"/>
          </a:p>
        </p:txBody>
      </p:sp>
    </p:spTree>
    <p:extLst>
      <p:ext uri="{BB962C8B-B14F-4D97-AF65-F5344CB8AC3E}">
        <p14:creationId xmlns:p14="http://schemas.microsoft.com/office/powerpoint/2010/main" val="261597965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个人介绍 </a:t>
            </a:r>
            <a:r>
              <a:rPr lang="en-US" altLang="zh-CN" dirty="0" smtClean="0"/>
              <a:t/>
            </a:r>
            <a:br>
              <a:rPr lang="en-US" altLang="zh-CN" dirty="0" smtClean="0"/>
            </a:br>
            <a:r>
              <a:rPr lang="en-US" altLang="zh-CN" dirty="0" smtClean="0"/>
              <a:t>Catherine Chen</a:t>
            </a:r>
            <a:endParaRPr lang="en-US" dirty="0"/>
          </a:p>
        </p:txBody>
      </p:sp>
      <p:sp>
        <p:nvSpPr>
          <p:cNvPr id="3" name="TextBox 2"/>
          <p:cNvSpPr txBox="1"/>
          <p:nvPr/>
        </p:nvSpPr>
        <p:spPr>
          <a:xfrm>
            <a:off x="3748644" y="2434440"/>
            <a:ext cx="6970816" cy="3139321"/>
          </a:xfrm>
          <a:prstGeom prst="rect">
            <a:avLst/>
          </a:prstGeom>
          <a:noFill/>
        </p:spPr>
        <p:txBody>
          <a:bodyPr wrap="square" rtlCol="0">
            <a:spAutoFit/>
          </a:bodyPr>
          <a:lstStyle/>
          <a:p>
            <a:r>
              <a:rPr lang="en-US" altLang="zh-CN" dirty="0" smtClean="0"/>
              <a:t>18</a:t>
            </a:r>
            <a:r>
              <a:rPr lang="zh-CN" altLang="en-US" dirty="0" smtClean="0"/>
              <a:t>年</a:t>
            </a:r>
            <a:r>
              <a:rPr lang="en-US" altLang="zh-CN" dirty="0" smtClean="0"/>
              <a:t>EHS</a:t>
            </a:r>
            <a:r>
              <a:rPr lang="zh-CN" altLang="en-US" dirty="0" smtClean="0"/>
              <a:t>从业经验。曾先后在三间美资公司负责</a:t>
            </a:r>
            <a:r>
              <a:rPr lang="en-US" altLang="zh-CN" dirty="0" smtClean="0"/>
              <a:t>EHS</a:t>
            </a:r>
            <a:r>
              <a:rPr lang="zh-CN" altLang="en-US" dirty="0" smtClean="0"/>
              <a:t>相关工作，工作经历包括厂区</a:t>
            </a:r>
            <a:r>
              <a:rPr lang="en-US" altLang="zh-CN" dirty="0" smtClean="0"/>
              <a:t>EHS </a:t>
            </a:r>
            <a:r>
              <a:rPr lang="zh-CN" altLang="en-US" dirty="0" smtClean="0"/>
              <a:t>操作管理，供应商</a:t>
            </a:r>
            <a:r>
              <a:rPr lang="en-US" altLang="zh-CN" dirty="0" smtClean="0"/>
              <a:t>EHS</a:t>
            </a:r>
            <a:r>
              <a:rPr lang="zh-CN" altLang="en-US" dirty="0" smtClean="0"/>
              <a:t>管理，产品</a:t>
            </a:r>
            <a:r>
              <a:rPr lang="en-US" altLang="zh-CN" dirty="0" smtClean="0"/>
              <a:t>EHS </a:t>
            </a:r>
            <a:r>
              <a:rPr lang="zh-CN" altLang="en-US" dirty="0" smtClean="0"/>
              <a:t>管理，</a:t>
            </a:r>
            <a:r>
              <a:rPr lang="en-US" altLang="zh-CN" dirty="0" smtClean="0"/>
              <a:t>EHS</a:t>
            </a:r>
            <a:r>
              <a:rPr lang="zh-CN" altLang="en-US" dirty="0" smtClean="0"/>
              <a:t>合规事务。</a:t>
            </a:r>
            <a:endParaRPr lang="en-US" altLang="zh-CN" dirty="0" smtClean="0"/>
          </a:p>
          <a:p>
            <a:endParaRPr lang="en-US" altLang="zh-CN" dirty="0" smtClean="0"/>
          </a:p>
          <a:p>
            <a:r>
              <a:rPr lang="en-US" altLang="zh-CN" dirty="0" smtClean="0"/>
              <a:t>2003</a:t>
            </a:r>
            <a:r>
              <a:rPr lang="zh-CN" altLang="en-US" dirty="0" smtClean="0"/>
              <a:t>年负</a:t>
            </a:r>
            <a:r>
              <a:rPr lang="zh-CN" altLang="en-US" dirty="0" smtClean="0"/>
              <a:t>责公司</a:t>
            </a:r>
            <a:r>
              <a:rPr lang="en-US" altLang="zh-CN" dirty="0" smtClean="0"/>
              <a:t>EHS</a:t>
            </a:r>
            <a:r>
              <a:rPr lang="zh-CN" altLang="en-US" dirty="0" smtClean="0"/>
              <a:t>合规事</a:t>
            </a:r>
            <a:r>
              <a:rPr lang="zh-CN" altLang="en-US" dirty="0" smtClean="0"/>
              <a:t>务期间，</a:t>
            </a:r>
            <a:r>
              <a:rPr lang="zh-CN" altLang="en-US" dirty="0" smtClean="0"/>
              <a:t>作为中国项目负责人为公司获得了国内首张新化学物质登记证书。</a:t>
            </a:r>
            <a:endParaRPr lang="en-US" altLang="zh-CN" dirty="0" smtClean="0"/>
          </a:p>
          <a:p>
            <a:endParaRPr lang="en-US" altLang="zh-CN" dirty="0"/>
          </a:p>
          <a:p>
            <a:r>
              <a:rPr lang="en-US" altLang="zh-CN" dirty="0" smtClean="0"/>
              <a:t>2010</a:t>
            </a:r>
            <a:r>
              <a:rPr lang="zh-CN" altLang="en-US" dirty="0" smtClean="0"/>
              <a:t>年任</a:t>
            </a:r>
            <a:r>
              <a:rPr lang="zh-CN" altLang="en-US" dirty="0" smtClean="0"/>
              <a:t>厂区</a:t>
            </a:r>
            <a:r>
              <a:rPr lang="en-US" altLang="zh-CN" dirty="0" smtClean="0"/>
              <a:t>EHS</a:t>
            </a:r>
            <a:r>
              <a:rPr lang="zh-CN" altLang="en-US" dirty="0"/>
              <a:t>经</a:t>
            </a:r>
            <a:r>
              <a:rPr lang="zh-CN" altLang="en-US" dirty="0" smtClean="0"/>
              <a:t>理期间，所在企业曾获得全国安全文化示范单位称号，并且厂区安全工作曾被国家安全生产报报道。</a:t>
            </a:r>
            <a:endParaRPr lang="en-US" altLang="zh-CN" dirty="0" smtClean="0"/>
          </a:p>
          <a:p>
            <a:endParaRPr lang="en-US" dirty="0"/>
          </a:p>
          <a:p>
            <a:r>
              <a:rPr lang="zh-CN" altLang="en-US" dirty="0" smtClean="0"/>
              <a:t>目前在美资企业负责产品（化学品）亚太区合规事务。</a:t>
            </a:r>
            <a:endParaRPr lang="en-US"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9109" t="20794" r="34342" b="37704"/>
          <a:stretch/>
        </p:blipFill>
        <p:spPr>
          <a:xfrm>
            <a:off x="2206483" y="2434440"/>
            <a:ext cx="1251854" cy="1521227"/>
          </a:xfrm>
          <a:prstGeom prst="rect">
            <a:avLst/>
          </a:prstGeom>
        </p:spPr>
      </p:pic>
    </p:spTree>
    <p:extLst>
      <p:ext uri="{BB962C8B-B14F-4D97-AF65-F5344CB8AC3E}">
        <p14:creationId xmlns:p14="http://schemas.microsoft.com/office/powerpoint/2010/main" val="1186857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531" y="462185"/>
            <a:ext cx="9886950" cy="1280890"/>
          </a:xfrm>
        </p:spPr>
        <p:txBody>
          <a:bodyPr>
            <a:normAutofit/>
          </a:bodyPr>
          <a:lstStyle/>
          <a:p>
            <a:r>
              <a:rPr lang="en-US" altLang="zh-CN" sz="3200" dirty="0" smtClean="0"/>
              <a:t>GB/T 17519-2013 </a:t>
            </a:r>
            <a:r>
              <a:rPr lang="zh-CN" altLang="en-US" sz="3200" dirty="0" smtClean="0"/>
              <a:t>附录</a:t>
            </a:r>
            <a:r>
              <a:rPr lang="en-US" altLang="zh-CN" sz="3200" dirty="0" smtClean="0"/>
              <a:t>A </a:t>
            </a:r>
            <a:r>
              <a:rPr lang="zh-CN" altLang="en-US" sz="3200" dirty="0" smtClean="0"/>
              <a:t>化学品安全技术书样例 （续）</a:t>
            </a:r>
            <a:endParaRPr lang="en-US" sz="3200" dirty="0"/>
          </a:p>
        </p:txBody>
      </p:sp>
      <p:sp>
        <p:nvSpPr>
          <p:cNvPr id="4" name="Rectangle 3"/>
          <p:cNvSpPr/>
          <p:nvPr/>
        </p:nvSpPr>
        <p:spPr>
          <a:xfrm>
            <a:off x="2165337" y="1027493"/>
            <a:ext cx="4664088" cy="5478423"/>
          </a:xfrm>
          <a:prstGeom prst="rect">
            <a:avLst/>
          </a:prstGeom>
          <a:ln>
            <a:solidFill>
              <a:schemeClr val="tx1"/>
            </a:solidFill>
          </a:ln>
        </p:spPr>
        <p:txBody>
          <a:bodyPr wrap="square">
            <a:spAutoFit/>
          </a:bodyPr>
          <a:lstStyle/>
          <a:p>
            <a:r>
              <a:rPr lang="en-US" altLang="zh-CN" sz="1000" dirty="0" smtClean="0">
                <a:solidFill>
                  <a:srgbClr val="000000"/>
                </a:solidFill>
                <a:latin typeface="+mj-ea"/>
                <a:ea typeface="+mj-ea"/>
              </a:rPr>
              <a:t>·</a:t>
            </a:r>
            <a:r>
              <a:rPr lang="zh-CN" altLang="en-US" sz="1000" dirty="0">
                <a:solidFill>
                  <a:srgbClr val="000000"/>
                </a:solidFill>
                <a:latin typeface="+mj-ea"/>
                <a:ea typeface="+mj-ea"/>
              </a:rPr>
              <a:t>安全储存：</a:t>
            </a:r>
          </a:p>
          <a:p>
            <a:r>
              <a:rPr lang="en-US" altLang="zh-CN" sz="1000" dirty="0">
                <a:solidFill>
                  <a:srgbClr val="000000"/>
                </a:solidFill>
                <a:latin typeface="+mj-ea"/>
                <a:ea typeface="+mj-ea"/>
              </a:rPr>
              <a:t>——</a:t>
            </a:r>
            <a:r>
              <a:rPr lang="zh-CN" altLang="en-US" sz="1000" dirty="0">
                <a:solidFill>
                  <a:srgbClr val="000000"/>
                </a:solidFill>
                <a:latin typeface="+mj-ea"/>
                <a:ea typeface="+mj-ea"/>
              </a:rPr>
              <a:t>在阴凉、通风良好处储存。</a:t>
            </a:r>
          </a:p>
          <a:p>
            <a:r>
              <a:rPr lang="en-US" altLang="zh-CN" sz="1000" dirty="0">
                <a:solidFill>
                  <a:srgbClr val="000000"/>
                </a:solidFill>
                <a:latin typeface="+mj-ea"/>
                <a:ea typeface="+mj-ea"/>
              </a:rPr>
              <a:t>——</a:t>
            </a:r>
            <a:r>
              <a:rPr lang="zh-CN" altLang="en-US" sz="1000" dirty="0">
                <a:solidFill>
                  <a:srgbClr val="000000"/>
                </a:solidFill>
                <a:latin typeface="+mj-ea"/>
                <a:ea typeface="+mj-ea"/>
              </a:rPr>
              <a:t>上锁保管。</a:t>
            </a:r>
          </a:p>
          <a:p>
            <a:r>
              <a:rPr lang="en-US" altLang="zh-CN" sz="1000" dirty="0">
                <a:solidFill>
                  <a:srgbClr val="000000"/>
                </a:solidFill>
                <a:latin typeface="+mj-ea"/>
                <a:ea typeface="+mj-ea"/>
              </a:rPr>
              <a:t>·</a:t>
            </a:r>
            <a:r>
              <a:rPr lang="zh-CN" altLang="en-US" sz="1000" dirty="0">
                <a:solidFill>
                  <a:srgbClr val="000000"/>
                </a:solidFill>
                <a:latin typeface="+mj-ea"/>
                <a:ea typeface="+mj-ea"/>
              </a:rPr>
              <a:t>废弃处置：</a:t>
            </a:r>
          </a:p>
          <a:p>
            <a:r>
              <a:rPr lang="en-US" altLang="zh-CN" sz="1000" dirty="0">
                <a:solidFill>
                  <a:srgbClr val="000000"/>
                </a:solidFill>
                <a:latin typeface="+mj-ea"/>
                <a:ea typeface="+mj-ea"/>
              </a:rPr>
              <a:t>——</a:t>
            </a:r>
            <a:r>
              <a:rPr lang="zh-CN" altLang="en-US" sz="1000" dirty="0">
                <a:solidFill>
                  <a:srgbClr val="000000"/>
                </a:solidFill>
                <a:latin typeface="+mj-ea"/>
                <a:ea typeface="+mj-ea"/>
              </a:rPr>
              <a:t>本品或其容器采用焚烧法处置。</a:t>
            </a:r>
          </a:p>
          <a:p>
            <a:r>
              <a:rPr lang="zh-CN" altLang="en-US" sz="1000" dirty="0">
                <a:solidFill>
                  <a:srgbClr val="000000"/>
                </a:solidFill>
                <a:latin typeface="+mj-ea"/>
                <a:ea typeface="+mj-ea"/>
              </a:rPr>
              <a:t>物理和化学危险：易燃液体和蒸气。其蒸气与空气混合，能形成爆炸性混合物。遇明火、高热能引起燃烧爆炸。与强氧化剂能发生强烈反应。流速过快，容易产生和积聚静电。其蒸气比空气重，能在较低处扩散到相当远的地方，遇火源会着火回燃。</a:t>
            </a:r>
          </a:p>
          <a:p>
            <a:r>
              <a:rPr lang="zh-CN" altLang="en-US" sz="1000" dirty="0">
                <a:solidFill>
                  <a:srgbClr val="000000"/>
                </a:solidFill>
                <a:latin typeface="+mj-ea"/>
                <a:ea typeface="+mj-ea"/>
              </a:rPr>
              <a:t>健康危害：</a:t>
            </a:r>
          </a:p>
          <a:p>
            <a:r>
              <a:rPr lang="zh-CN" altLang="en-US" sz="1000" dirty="0">
                <a:solidFill>
                  <a:srgbClr val="000000"/>
                </a:solidFill>
                <a:latin typeface="+mj-ea"/>
                <a:ea typeface="+mj-ea"/>
              </a:rPr>
              <a:t>急性中毒：短期内吸入大量苯蒸气引起急性中毒。轻者出现头晕、头痛、恶心、呕吐、黏膜刺激症状，伴有轻度意识障碍。重度中毒出现中、重度意识障碍或呼吸循环衰竭、猝死。可发生心室纤颤</a:t>
            </a:r>
            <a:r>
              <a:rPr lang="zh-CN" altLang="en-US" sz="1000" dirty="0" smtClean="0">
                <a:solidFill>
                  <a:srgbClr val="000000"/>
                </a:solidFill>
                <a:latin typeface="+mj-ea"/>
                <a:ea typeface="+mj-ea"/>
              </a:rPr>
              <a:t>。</a:t>
            </a:r>
            <a:endParaRPr lang="en-US" altLang="zh-CN" sz="1000" dirty="0" smtClean="0">
              <a:solidFill>
                <a:srgbClr val="000000"/>
              </a:solidFill>
              <a:latin typeface="+mj-ea"/>
              <a:ea typeface="+mj-ea"/>
            </a:endParaRPr>
          </a:p>
          <a:p>
            <a:r>
              <a:rPr lang="zh-CN" altLang="en-US" sz="1000" dirty="0" smtClean="0"/>
              <a:t>慢</a:t>
            </a:r>
            <a:r>
              <a:rPr lang="zh-CN" altLang="en-US" sz="1000" dirty="0"/>
              <a:t>性中毒：长期接触可引起慢性中毒。可有头晕、头痛、乏力、失眠、记忆力减退；造血系统改变有白细胞减少（计数低于</a:t>
            </a:r>
            <a:r>
              <a:rPr lang="en-US" altLang="zh-CN" sz="1000" dirty="0"/>
              <a:t>4×109/L</a:t>
            </a:r>
            <a:r>
              <a:rPr lang="zh-CN" altLang="en-US" sz="1000" dirty="0"/>
              <a:t>）、血小板减少，重者出现再生障碍性</a:t>
            </a:r>
            <a:r>
              <a:rPr lang="zh-CN" altLang="en-US" sz="1000" dirty="0" smtClean="0"/>
              <a:t>贫血</a:t>
            </a:r>
            <a:r>
              <a:rPr lang="zh-CN" altLang="en-US" sz="1000" dirty="0"/>
              <a:t>；并有易感染和</a:t>
            </a:r>
            <a:r>
              <a:rPr lang="en-US" altLang="zh-CN" sz="1000" dirty="0"/>
              <a:t>(</a:t>
            </a:r>
            <a:r>
              <a:rPr lang="zh-CN" altLang="en-US" sz="1000" dirty="0"/>
              <a:t>或</a:t>
            </a:r>
            <a:r>
              <a:rPr lang="en-US" altLang="zh-CN" sz="1000" dirty="0"/>
              <a:t>)</a:t>
            </a:r>
            <a:r>
              <a:rPr lang="zh-CN" altLang="en-US" sz="1000" dirty="0"/>
              <a:t>出血倾向。少数病例在慢性中毒后可发生白血病</a:t>
            </a:r>
            <a:r>
              <a:rPr lang="en-US" altLang="zh-CN" sz="1000" dirty="0"/>
              <a:t>( </a:t>
            </a:r>
            <a:r>
              <a:rPr lang="zh-CN" altLang="en-US" sz="1000" dirty="0"/>
              <a:t>以急性粒细胞性为多见 </a:t>
            </a:r>
            <a:r>
              <a:rPr lang="en-US" altLang="zh-CN" sz="1000" dirty="0"/>
              <a:t>)</a:t>
            </a:r>
            <a:r>
              <a:rPr lang="zh-CN" altLang="en-US" sz="1000" dirty="0"/>
              <a:t>。 </a:t>
            </a:r>
          </a:p>
          <a:p>
            <a:r>
              <a:rPr lang="zh-CN" altLang="en-US" sz="1000" dirty="0"/>
              <a:t>皮肤损害有脱脂、干燥、皲裂、皮炎。 </a:t>
            </a:r>
          </a:p>
          <a:p>
            <a:r>
              <a:rPr lang="zh-CN" altLang="en-US" sz="1000" dirty="0"/>
              <a:t>环境危害：对水生生物有毒，有长期持续影响。 </a:t>
            </a:r>
            <a:endParaRPr lang="en-US" altLang="zh-CN" sz="1000" dirty="0" smtClean="0"/>
          </a:p>
          <a:p>
            <a:endParaRPr lang="en-US" sz="1000" dirty="0">
              <a:solidFill>
                <a:srgbClr val="000000"/>
              </a:solidFill>
              <a:latin typeface="+mj-ea"/>
              <a:ea typeface="+mj-ea"/>
            </a:endParaRPr>
          </a:p>
          <a:p>
            <a:r>
              <a:rPr lang="zh-CN" altLang="en-US" sz="1000" b="1" dirty="0">
                <a:solidFill>
                  <a:srgbClr val="0070C0"/>
                </a:solidFill>
              </a:rPr>
              <a:t>第</a:t>
            </a:r>
            <a:r>
              <a:rPr lang="en-US" altLang="zh-CN" sz="1000" b="1" dirty="0">
                <a:solidFill>
                  <a:srgbClr val="0070C0"/>
                </a:solidFill>
              </a:rPr>
              <a:t>3</a:t>
            </a:r>
            <a:r>
              <a:rPr lang="zh-CN" altLang="en-US" sz="1000" b="1" dirty="0">
                <a:solidFill>
                  <a:srgbClr val="0070C0"/>
                </a:solidFill>
              </a:rPr>
              <a:t>部分 成分</a:t>
            </a:r>
            <a:r>
              <a:rPr lang="en-US" altLang="zh-CN" sz="1000" b="1" dirty="0">
                <a:solidFill>
                  <a:srgbClr val="0070C0"/>
                </a:solidFill>
              </a:rPr>
              <a:t>/</a:t>
            </a:r>
            <a:r>
              <a:rPr lang="zh-CN" altLang="en-US" sz="1000" b="1" dirty="0">
                <a:solidFill>
                  <a:srgbClr val="0070C0"/>
                </a:solidFill>
              </a:rPr>
              <a:t>组成信息 </a:t>
            </a:r>
          </a:p>
          <a:p>
            <a:r>
              <a:rPr lang="zh-CN" altLang="en-US" sz="1000" dirty="0"/>
              <a:t>组分 浓度或浓度范围 </a:t>
            </a:r>
            <a:r>
              <a:rPr lang="en-US" sz="1000" dirty="0"/>
              <a:t>CAS No</a:t>
            </a:r>
            <a:r>
              <a:rPr lang="en-US" sz="1000" b="1" dirty="0"/>
              <a:t>. </a:t>
            </a:r>
            <a:endParaRPr lang="en-US" sz="1000" dirty="0"/>
          </a:p>
          <a:p>
            <a:r>
              <a:rPr lang="zh-CN" altLang="en-US" sz="1000" dirty="0"/>
              <a:t>苯 </a:t>
            </a:r>
            <a:r>
              <a:rPr lang="en-US" altLang="zh-CN" sz="1000" dirty="0"/>
              <a:t>99</a:t>
            </a:r>
            <a:r>
              <a:rPr lang="zh-CN" altLang="en-US" sz="1000" dirty="0"/>
              <a:t>（质量分数，</a:t>
            </a:r>
            <a:r>
              <a:rPr lang="en-US" altLang="zh-CN" sz="1000" dirty="0"/>
              <a:t>%</a:t>
            </a:r>
            <a:r>
              <a:rPr lang="zh-CN" altLang="en-US" sz="1000" dirty="0"/>
              <a:t>） </a:t>
            </a:r>
            <a:r>
              <a:rPr lang="en-US" altLang="zh-CN" sz="1000" dirty="0"/>
              <a:t>71-43-2 </a:t>
            </a:r>
            <a:endParaRPr lang="en-US" altLang="zh-CN" sz="1000" dirty="0" smtClean="0"/>
          </a:p>
          <a:p>
            <a:endParaRPr lang="en-US" sz="1000" dirty="0">
              <a:solidFill>
                <a:srgbClr val="000000"/>
              </a:solidFill>
              <a:latin typeface="+mj-ea"/>
              <a:ea typeface="+mj-ea"/>
            </a:endParaRPr>
          </a:p>
          <a:p>
            <a:r>
              <a:rPr lang="zh-CN" altLang="en-US" sz="1000" b="1" dirty="0">
                <a:solidFill>
                  <a:srgbClr val="0070C0"/>
                </a:solidFill>
              </a:rPr>
              <a:t>第</a:t>
            </a:r>
            <a:r>
              <a:rPr lang="en-US" altLang="zh-CN" sz="1000" b="1" dirty="0">
                <a:solidFill>
                  <a:srgbClr val="0070C0"/>
                </a:solidFill>
              </a:rPr>
              <a:t>4</a:t>
            </a:r>
            <a:r>
              <a:rPr lang="zh-CN" altLang="en-US" sz="1000" b="1" dirty="0">
                <a:solidFill>
                  <a:srgbClr val="0070C0"/>
                </a:solidFill>
              </a:rPr>
              <a:t>部分 急救措施</a:t>
            </a:r>
            <a:r>
              <a:rPr lang="zh-CN" altLang="en-US" sz="1000" dirty="0"/>
              <a:t> </a:t>
            </a:r>
          </a:p>
          <a:p>
            <a:r>
              <a:rPr lang="zh-CN" altLang="en-US" sz="1000" dirty="0"/>
              <a:t>急 救： </a:t>
            </a:r>
          </a:p>
          <a:p>
            <a:r>
              <a:rPr lang="zh-CN" altLang="en-US" sz="1000" dirty="0"/>
              <a:t>吸 入：迅速脱离现场至空气新鲜处。保持呼吸道通畅。如呼吸困难，给输氧。呼吸心跳停止，立即进行心肺复苏术。立即就医。 </a:t>
            </a:r>
          </a:p>
          <a:p>
            <a:r>
              <a:rPr lang="zh-CN" altLang="en-US" sz="1000" dirty="0"/>
              <a:t>皮肤接触：脱去污染的衣着，用肥皂水和清水彻底冲洗皮肤。如有不适感，就医。 </a:t>
            </a:r>
          </a:p>
          <a:p>
            <a:r>
              <a:rPr lang="zh-CN" altLang="en-US" sz="1000" dirty="0"/>
              <a:t>眼睛接触：分开眼睑，用流动清水或生理盐水冲洗。如有不适感，就医。 </a:t>
            </a:r>
          </a:p>
          <a:p>
            <a:r>
              <a:rPr lang="zh-CN" altLang="en-US" sz="1000" dirty="0"/>
              <a:t>食 入：漱口，饮水，禁止催吐。就医。 </a:t>
            </a:r>
          </a:p>
          <a:p>
            <a:r>
              <a:rPr lang="zh-CN" altLang="en-US" sz="1000" dirty="0"/>
              <a:t>对保护施救者的忠告：进入事故现场应佩戴携气式呼吸防护器。 </a:t>
            </a:r>
          </a:p>
          <a:p>
            <a:r>
              <a:rPr lang="zh-CN" altLang="en-US" sz="1000" dirty="0"/>
              <a:t>对医生的特别提示：急性中毒可用葡萄糖醛酸内酯；忌用肾上腺素，以免发生心室纤颤。 </a:t>
            </a:r>
            <a:endParaRPr lang="en-US" sz="1000" dirty="0" smtClean="0">
              <a:solidFill>
                <a:srgbClr val="000000"/>
              </a:solidFill>
              <a:latin typeface="+mj-ea"/>
              <a:ea typeface="+mj-ea"/>
            </a:endParaRPr>
          </a:p>
        </p:txBody>
      </p:sp>
      <p:sp>
        <p:nvSpPr>
          <p:cNvPr id="5" name="Rectangle 4"/>
          <p:cNvSpPr/>
          <p:nvPr/>
        </p:nvSpPr>
        <p:spPr>
          <a:xfrm>
            <a:off x="7391400" y="1104438"/>
            <a:ext cx="4505325" cy="5170646"/>
          </a:xfrm>
          <a:prstGeom prst="rect">
            <a:avLst/>
          </a:prstGeom>
          <a:ln>
            <a:solidFill>
              <a:schemeClr val="tx1"/>
            </a:solidFill>
          </a:ln>
        </p:spPr>
        <p:txBody>
          <a:bodyPr wrap="square">
            <a:spAutoFit/>
          </a:bodyPr>
          <a:lstStyle/>
          <a:p>
            <a:r>
              <a:rPr lang="zh-CN" altLang="en-US" sz="1000" b="1" dirty="0">
                <a:solidFill>
                  <a:srgbClr val="0070C0"/>
                </a:solidFill>
              </a:rPr>
              <a:t>第</a:t>
            </a:r>
            <a:r>
              <a:rPr lang="en-US" altLang="zh-CN" sz="1000" b="1" dirty="0">
                <a:solidFill>
                  <a:srgbClr val="0070C0"/>
                </a:solidFill>
              </a:rPr>
              <a:t>5</a:t>
            </a:r>
            <a:r>
              <a:rPr lang="zh-CN" altLang="en-US" sz="1000" b="1" dirty="0">
                <a:solidFill>
                  <a:srgbClr val="0070C0"/>
                </a:solidFill>
              </a:rPr>
              <a:t>部分 消防措施 </a:t>
            </a:r>
          </a:p>
          <a:p>
            <a:r>
              <a:rPr lang="zh-CN" altLang="en-US" sz="1000" dirty="0"/>
              <a:t>灭火剂</a:t>
            </a:r>
            <a:r>
              <a:rPr lang="zh-CN" altLang="en-US" sz="1000" dirty="0" smtClean="0"/>
              <a:t>：</a:t>
            </a:r>
            <a:r>
              <a:rPr lang="zh-CN" altLang="en-US" sz="1000" dirty="0"/>
              <a:t>用水雾、干粉、泡沫或二氧化碳灭火剂灭火。 </a:t>
            </a:r>
          </a:p>
          <a:p>
            <a:r>
              <a:rPr lang="zh-CN" altLang="en-US" sz="1000" dirty="0"/>
              <a:t>避免使用直流水灭火，直流水可能导致可燃性液体的飞溅，使火势扩散。 </a:t>
            </a:r>
          </a:p>
          <a:p>
            <a:r>
              <a:rPr lang="zh-CN" altLang="en-US" sz="1000" dirty="0"/>
              <a:t>特别危险性： </a:t>
            </a:r>
          </a:p>
          <a:p>
            <a:r>
              <a:rPr lang="zh-CN" altLang="en-US" sz="1000" dirty="0"/>
              <a:t>易燃液体和蒸气。燃烧会产生一氧化碳、二氧化碳、醛类和酮类等有毒气体。 </a:t>
            </a:r>
          </a:p>
          <a:p>
            <a:r>
              <a:rPr lang="zh-CN" altLang="en-US" sz="1000" dirty="0"/>
              <a:t>在火场中，容器内压增大有开裂和爆炸的危险。 </a:t>
            </a:r>
          </a:p>
          <a:p>
            <a:r>
              <a:rPr lang="zh-CN" altLang="en-US" sz="1000" dirty="0"/>
              <a:t>灭火注意事项及防护措施： </a:t>
            </a:r>
          </a:p>
          <a:p>
            <a:r>
              <a:rPr lang="zh-CN" altLang="en-US" sz="1000" dirty="0"/>
              <a:t>消防人员须佩戴携气式呼吸器，穿全身消防服，在上风向灭火。 </a:t>
            </a:r>
          </a:p>
          <a:p>
            <a:r>
              <a:rPr lang="zh-CN" altLang="en-US" sz="1000" dirty="0"/>
              <a:t>尽可能将容器从火场移至空旷处。 </a:t>
            </a:r>
          </a:p>
          <a:p>
            <a:r>
              <a:rPr lang="zh-CN" altLang="en-US" sz="1000" dirty="0"/>
              <a:t>喷水保持火场容器冷却，直至灭火结束。 </a:t>
            </a:r>
          </a:p>
          <a:p>
            <a:r>
              <a:rPr lang="zh-CN" altLang="en-US" sz="1000" dirty="0"/>
              <a:t>处在火场中的容器若已变色或从安全泄压装置中发出声音，必须马上撤离。 </a:t>
            </a:r>
          </a:p>
          <a:p>
            <a:r>
              <a:rPr lang="zh-CN" altLang="en-US" sz="1000" dirty="0"/>
              <a:t>隔离事故现场，禁止无关人员进入。 </a:t>
            </a:r>
          </a:p>
          <a:p>
            <a:r>
              <a:rPr lang="zh-CN" altLang="en-US" sz="1000" dirty="0"/>
              <a:t>收容和处理消防水，防止污染环境。 </a:t>
            </a:r>
            <a:endParaRPr lang="en-US" altLang="zh-CN" sz="1000" dirty="0" smtClean="0"/>
          </a:p>
          <a:p>
            <a:endParaRPr lang="en-US" altLang="zh-CN" sz="1000" dirty="0"/>
          </a:p>
          <a:p>
            <a:r>
              <a:rPr lang="zh-CN" altLang="en-US" sz="1000" b="1" dirty="0">
                <a:solidFill>
                  <a:srgbClr val="0070C0"/>
                </a:solidFill>
              </a:rPr>
              <a:t>第</a:t>
            </a:r>
            <a:r>
              <a:rPr lang="en-US" altLang="zh-CN" sz="1000" b="1" dirty="0">
                <a:solidFill>
                  <a:srgbClr val="0070C0"/>
                </a:solidFill>
              </a:rPr>
              <a:t>6</a:t>
            </a:r>
            <a:r>
              <a:rPr lang="zh-CN" altLang="en-US" sz="1000" b="1" dirty="0">
                <a:solidFill>
                  <a:srgbClr val="0070C0"/>
                </a:solidFill>
              </a:rPr>
              <a:t>部分 泄漏应急处理 </a:t>
            </a:r>
          </a:p>
          <a:p>
            <a:r>
              <a:rPr lang="zh-CN" altLang="en-US" sz="1000" dirty="0"/>
              <a:t>作业人员防护措施、防护装备和应急处置程序： </a:t>
            </a:r>
          </a:p>
          <a:p>
            <a:r>
              <a:rPr lang="zh-CN" altLang="en-US" sz="1000" dirty="0"/>
              <a:t>建议应急处理人员戴携气式呼吸器，穿防静电服，戴橡胶耐油手套。 </a:t>
            </a:r>
          </a:p>
          <a:p>
            <a:r>
              <a:rPr lang="zh-CN" altLang="en-US" sz="1000" dirty="0"/>
              <a:t>禁止接触或跨越泄漏物。 </a:t>
            </a:r>
          </a:p>
          <a:p>
            <a:r>
              <a:rPr lang="zh-CN" altLang="en-US" sz="1000" dirty="0"/>
              <a:t>作业时使用的所有设备应接地。 </a:t>
            </a:r>
          </a:p>
          <a:p>
            <a:r>
              <a:rPr lang="zh-CN" altLang="en-US" sz="1000" dirty="0"/>
              <a:t>尽可能切断泄漏源。 </a:t>
            </a:r>
          </a:p>
          <a:p>
            <a:r>
              <a:rPr lang="zh-CN" altLang="en-US" sz="1000" dirty="0"/>
              <a:t>消除所有点火源。 </a:t>
            </a:r>
          </a:p>
          <a:p>
            <a:r>
              <a:rPr lang="zh-CN" altLang="en-US" sz="1000" dirty="0"/>
              <a:t>根据液体流动和蒸气扩散的影响区域划定警戒区，无关人员从侧风、上风向撤离至安全区。 </a:t>
            </a:r>
          </a:p>
          <a:p>
            <a:r>
              <a:rPr lang="zh-CN" altLang="en-US" sz="1000" dirty="0"/>
              <a:t>环境保护措施：收容泄漏物，避免污染环境。防止泄漏物进入下水道、地表水和地下水。 </a:t>
            </a:r>
          </a:p>
          <a:p>
            <a:r>
              <a:rPr lang="zh-CN" altLang="en-US" sz="1000" dirty="0"/>
              <a:t>泄漏化学品的收容、清除方法及所使用的处置材料： </a:t>
            </a:r>
          </a:p>
          <a:p>
            <a:r>
              <a:rPr lang="zh-CN" altLang="en-US" sz="1000" dirty="0"/>
              <a:t>小量泄漏：尽可能将泄漏液体收集在可密闭的容器中。用沙土、活性炭或其他惰性材料吸收，并转移至安全场所。禁止冲入下水道</a:t>
            </a:r>
            <a:r>
              <a:rPr lang="zh-CN" altLang="en-US" sz="1000" dirty="0" smtClean="0"/>
              <a:t>。</a:t>
            </a:r>
            <a:endParaRPr lang="en-US" altLang="zh-CN" sz="1000" dirty="0" smtClean="0"/>
          </a:p>
          <a:p>
            <a:r>
              <a:rPr lang="zh-CN" altLang="en-US" sz="1000" dirty="0" smtClean="0"/>
              <a:t>大</a:t>
            </a:r>
            <a:r>
              <a:rPr lang="zh-CN" altLang="en-US" sz="1000" dirty="0"/>
              <a:t>量泄漏：构筑围堤或挖坑收容。封闭排水管道。用泡沫覆盖，抑制蒸发。用防爆泵转移至槽车或专用收集器内，回收或运至废物处理场所处置</a:t>
            </a:r>
            <a:r>
              <a:rPr lang="zh-CN" altLang="en-US" sz="1000" dirty="0" smtClean="0"/>
              <a:t>。</a:t>
            </a:r>
            <a:endParaRPr lang="en-US" altLang="zh-CN" sz="1000" dirty="0" smtClean="0"/>
          </a:p>
          <a:p>
            <a:endParaRPr lang="en-US" altLang="zh-CN" sz="1000" dirty="0" smtClean="0"/>
          </a:p>
          <a:p>
            <a:r>
              <a:rPr lang="zh-CN" altLang="en-US" sz="1000" dirty="0" smtClean="0"/>
              <a:t> </a:t>
            </a:r>
            <a:endParaRPr lang="en-US" altLang="zh-CN" sz="1000" dirty="0"/>
          </a:p>
          <a:p>
            <a:r>
              <a:rPr lang="zh-CN" altLang="en-US" sz="1000" dirty="0" smtClean="0"/>
              <a:t> </a:t>
            </a:r>
            <a:endParaRPr lang="zh-CN" altLang="en-US" sz="1000" dirty="0"/>
          </a:p>
        </p:txBody>
      </p:sp>
    </p:spTree>
    <p:extLst>
      <p:ext uri="{BB962C8B-B14F-4D97-AF65-F5344CB8AC3E}">
        <p14:creationId xmlns:p14="http://schemas.microsoft.com/office/powerpoint/2010/main" val="2298723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531" y="462185"/>
            <a:ext cx="9886950" cy="1280890"/>
          </a:xfrm>
        </p:spPr>
        <p:txBody>
          <a:bodyPr>
            <a:normAutofit/>
          </a:bodyPr>
          <a:lstStyle/>
          <a:p>
            <a:r>
              <a:rPr lang="en-US" altLang="zh-CN" sz="3200" dirty="0" smtClean="0"/>
              <a:t>GB/T 17519-2013 </a:t>
            </a:r>
            <a:r>
              <a:rPr lang="zh-CN" altLang="en-US" sz="3200" dirty="0" smtClean="0"/>
              <a:t>附录</a:t>
            </a:r>
            <a:r>
              <a:rPr lang="en-US" altLang="zh-CN" sz="3200" dirty="0" smtClean="0"/>
              <a:t>A </a:t>
            </a:r>
            <a:r>
              <a:rPr lang="zh-CN" altLang="en-US" sz="3200" dirty="0" smtClean="0"/>
              <a:t>化学品安全技术书样例 （续）</a:t>
            </a:r>
            <a:endParaRPr lang="en-US" sz="3200" dirty="0"/>
          </a:p>
        </p:txBody>
      </p:sp>
      <p:sp>
        <p:nvSpPr>
          <p:cNvPr id="4" name="Rectangle 3"/>
          <p:cNvSpPr/>
          <p:nvPr/>
        </p:nvSpPr>
        <p:spPr>
          <a:xfrm>
            <a:off x="1984767" y="1037018"/>
            <a:ext cx="4721239" cy="5632311"/>
          </a:xfrm>
          <a:prstGeom prst="rect">
            <a:avLst/>
          </a:prstGeom>
          <a:ln>
            <a:solidFill>
              <a:schemeClr val="tx1"/>
            </a:solidFill>
          </a:ln>
        </p:spPr>
        <p:txBody>
          <a:bodyPr wrap="square">
            <a:spAutoFit/>
          </a:bodyPr>
          <a:lstStyle/>
          <a:p>
            <a:r>
              <a:rPr lang="zh-CN" altLang="en-US" sz="1000" b="1" dirty="0" smtClean="0">
                <a:solidFill>
                  <a:srgbClr val="0070C0"/>
                </a:solidFill>
              </a:rPr>
              <a:t>第</a:t>
            </a:r>
            <a:r>
              <a:rPr lang="en-US" altLang="zh-CN" sz="1000" b="1" dirty="0" smtClean="0">
                <a:solidFill>
                  <a:srgbClr val="0070C0"/>
                </a:solidFill>
              </a:rPr>
              <a:t>7</a:t>
            </a:r>
            <a:r>
              <a:rPr lang="zh-CN" altLang="en-US" sz="1000" b="1" dirty="0" smtClean="0">
                <a:solidFill>
                  <a:srgbClr val="0070C0"/>
                </a:solidFill>
              </a:rPr>
              <a:t>部分 操作处置与储存 </a:t>
            </a:r>
          </a:p>
          <a:p>
            <a:r>
              <a:rPr lang="zh-CN" altLang="en-US" sz="1000" dirty="0" smtClean="0"/>
              <a:t>操作注意事项： </a:t>
            </a:r>
          </a:p>
          <a:p>
            <a:r>
              <a:rPr lang="zh-CN" altLang="en-US" sz="1000" dirty="0" smtClean="0"/>
              <a:t>操作人员应经过专门培训，严格遵守操作规程。 </a:t>
            </a:r>
          </a:p>
          <a:p>
            <a:r>
              <a:rPr lang="zh-CN" altLang="en-US" sz="1000" dirty="0" smtClean="0"/>
              <a:t>操作处置应在具备局部通风或全面通风换气设施的场所进行。 </a:t>
            </a:r>
          </a:p>
          <a:p>
            <a:r>
              <a:rPr lang="zh-CN" altLang="en-US" sz="1000" dirty="0" smtClean="0"/>
              <a:t>避免眼和皮肤的接触，避免吸入蒸气。个体防护措施参见第</a:t>
            </a:r>
            <a:r>
              <a:rPr lang="en-US" altLang="zh-CN" sz="1000" dirty="0" smtClean="0"/>
              <a:t>8</a:t>
            </a:r>
            <a:r>
              <a:rPr lang="zh-CN" altLang="en-US" sz="1000" dirty="0" smtClean="0"/>
              <a:t>部分。 </a:t>
            </a:r>
          </a:p>
          <a:p>
            <a:r>
              <a:rPr lang="zh-CN" altLang="en-US" sz="1000" dirty="0" smtClean="0"/>
              <a:t>远离火种、热源，工作场所严禁吸烟。 </a:t>
            </a:r>
          </a:p>
          <a:p>
            <a:r>
              <a:rPr lang="zh-CN" altLang="en-US" sz="1000" dirty="0" smtClean="0"/>
              <a:t>使用防爆型的通风系统和设备。 </a:t>
            </a:r>
          </a:p>
          <a:p>
            <a:r>
              <a:rPr lang="zh-CN" altLang="en-US" sz="1000" dirty="0" smtClean="0"/>
              <a:t>灌装时应控制流速，且有接地装置，防止静电积聚。 </a:t>
            </a:r>
          </a:p>
          <a:p>
            <a:r>
              <a:rPr lang="zh-CN" altLang="en-US" sz="1000" dirty="0" smtClean="0"/>
              <a:t>避免与氧化剂等禁配物接触（禁配物参见第</a:t>
            </a:r>
            <a:r>
              <a:rPr lang="en-US" altLang="zh-CN" sz="1000" dirty="0" smtClean="0"/>
              <a:t>10</a:t>
            </a:r>
            <a:r>
              <a:rPr lang="zh-CN" altLang="en-US" sz="1000" dirty="0" smtClean="0"/>
              <a:t>部分）。 </a:t>
            </a:r>
          </a:p>
          <a:p>
            <a:r>
              <a:rPr lang="zh-CN" altLang="en-US" sz="1000" dirty="0" smtClean="0"/>
              <a:t>搬运时要轻装轻卸，防止包装及容器损坏。 </a:t>
            </a:r>
          </a:p>
          <a:p>
            <a:r>
              <a:rPr lang="zh-CN" altLang="en-US" sz="1000" dirty="0" smtClean="0"/>
              <a:t>倒空的容器可能残留有害物。 </a:t>
            </a:r>
          </a:p>
          <a:p>
            <a:r>
              <a:rPr lang="zh-CN" altLang="en-US" sz="1000" dirty="0" smtClean="0"/>
              <a:t>使用后洗手，禁止在工作场所进饮食。 </a:t>
            </a:r>
          </a:p>
          <a:p>
            <a:r>
              <a:rPr lang="zh-CN" altLang="en-US" sz="1000" dirty="0" smtClean="0"/>
              <a:t>配备相应品种和数量的消防器材及泄漏应急处理设备。</a:t>
            </a:r>
            <a:endParaRPr lang="en-US" altLang="zh-CN" sz="1000" dirty="0" smtClean="0"/>
          </a:p>
          <a:p>
            <a:r>
              <a:rPr lang="zh-CN" altLang="en-US" sz="1000" dirty="0" smtClean="0"/>
              <a:t>储存注意事项： </a:t>
            </a:r>
          </a:p>
          <a:p>
            <a:r>
              <a:rPr lang="zh-CN" altLang="en-US" sz="1000" dirty="0" smtClean="0"/>
              <a:t>储存于阴凉、通风的库房。 </a:t>
            </a:r>
          </a:p>
          <a:p>
            <a:r>
              <a:rPr lang="zh-CN" altLang="en-US" sz="1000" dirty="0" smtClean="0"/>
              <a:t>库温不宜超过</a:t>
            </a:r>
            <a:r>
              <a:rPr lang="en-US" altLang="zh-CN" sz="1000" dirty="0" smtClean="0"/>
              <a:t>37℃</a:t>
            </a:r>
            <a:r>
              <a:rPr lang="zh-CN" altLang="en-US" sz="1000" dirty="0" smtClean="0"/>
              <a:t>。 </a:t>
            </a:r>
          </a:p>
          <a:p>
            <a:r>
              <a:rPr lang="zh-CN" altLang="en-US" sz="1000" dirty="0" smtClean="0"/>
              <a:t>应与氧化剂、食用化学品分开存放，切忌混储（禁配物参见第</a:t>
            </a:r>
            <a:r>
              <a:rPr lang="en-US" altLang="zh-CN" sz="1000" dirty="0" smtClean="0"/>
              <a:t>10</a:t>
            </a:r>
            <a:r>
              <a:rPr lang="zh-CN" altLang="en-US" sz="1000" dirty="0" smtClean="0"/>
              <a:t>部分）。 </a:t>
            </a:r>
          </a:p>
          <a:p>
            <a:r>
              <a:rPr lang="zh-CN" altLang="en-US" sz="1000" dirty="0" smtClean="0"/>
              <a:t>保持容器密封。 </a:t>
            </a:r>
          </a:p>
          <a:p>
            <a:r>
              <a:rPr lang="zh-CN" altLang="en-US" sz="1000" dirty="0" smtClean="0"/>
              <a:t>远离火种、热源。 </a:t>
            </a:r>
          </a:p>
          <a:p>
            <a:r>
              <a:rPr lang="zh-CN" altLang="en-US" sz="1000" dirty="0" smtClean="0"/>
              <a:t>库房必须安装避雷设备。 </a:t>
            </a:r>
          </a:p>
          <a:p>
            <a:r>
              <a:rPr lang="zh-CN" altLang="en-US" sz="1000" dirty="0" smtClean="0"/>
              <a:t>排风系统应设有导除静电的接地装置。 </a:t>
            </a:r>
          </a:p>
          <a:p>
            <a:r>
              <a:rPr lang="zh-CN" altLang="en-US" sz="1000" dirty="0" smtClean="0"/>
              <a:t>采用防爆型照明、通风设施。 </a:t>
            </a:r>
            <a:endParaRPr lang="en-US" altLang="zh-CN" sz="1000" dirty="0" smtClean="0"/>
          </a:p>
          <a:p>
            <a:r>
              <a:rPr lang="zh-CN" altLang="en-US" sz="1000" dirty="0" smtClean="0"/>
              <a:t>禁</a:t>
            </a:r>
            <a:r>
              <a:rPr lang="zh-CN" altLang="en-US" sz="1000" dirty="0"/>
              <a:t>止使用易产生火花的设备和工具。 </a:t>
            </a:r>
          </a:p>
          <a:p>
            <a:r>
              <a:rPr lang="zh-CN" altLang="en-US" sz="1000" dirty="0"/>
              <a:t>储区应备有泄漏应急处理设备和合适的收容材料。 </a:t>
            </a:r>
            <a:endParaRPr lang="en-US" altLang="zh-CN" sz="1000" dirty="0" smtClean="0"/>
          </a:p>
          <a:p>
            <a:endParaRPr lang="en-US" sz="1000" dirty="0">
              <a:solidFill>
                <a:srgbClr val="000000"/>
              </a:solidFill>
              <a:latin typeface="+mj-ea"/>
              <a:ea typeface="+mj-ea"/>
            </a:endParaRPr>
          </a:p>
          <a:p>
            <a:r>
              <a:rPr lang="zh-CN" altLang="en-US" sz="1000" b="1" dirty="0">
                <a:solidFill>
                  <a:srgbClr val="0070C0"/>
                </a:solidFill>
              </a:rPr>
              <a:t>第</a:t>
            </a:r>
            <a:r>
              <a:rPr lang="en-US" altLang="zh-CN" sz="1000" b="1" dirty="0">
                <a:solidFill>
                  <a:srgbClr val="0070C0"/>
                </a:solidFill>
              </a:rPr>
              <a:t>8</a:t>
            </a:r>
            <a:r>
              <a:rPr lang="zh-CN" altLang="en-US" sz="1000" b="1" dirty="0">
                <a:solidFill>
                  <a:srgbClr val="0070C0"/>
                </a:solidFill>
              </a:rPr>
              <a:t>部分 接触控制</a:t>
            </a:r>
            <a:r>
              <a:rPr lang="en-US" altLang="zh-CN" sz="1000" b="1" dirty="0">
                <a:solidFill>
                  <a:srgbClr val="0070C0"/>
                </a:solidFill>
              </a:rPr>
              <a:t>/</a:t>
            </a:r>
            <a:r>
              <a:rPr lang="zh-CN" altLang="en-US" sz="1000" b="1" dirty="0">
                <a:solidFill>
                  <a:srgbClr val="0070C0"/>
                </a:solidFill>
              </a:rPr>
              <a:t>个体防护</a:t>
            </a:r>
            <a:r>
              <a:rPr lang="zh-CN" altLang="en-US" sz="1000" dirty="0"/>
              <a:t> </a:t>
            </a:r>
          </a:p>
          <a:p>
            <a:r>
              <a:rPr lang="zh-CN" altLang="en-US" sz="1000" dirty="0"/>
              <a:t>职业接触限值： </a:t>
            </a:r>
            <a:endParaRPr lang="en-US" altLang="zh-CN" sz="1000" dirty="0" smtClean="0"/>
          </a:p>
          <a:p>
            <a:r>
              <a:rPr lang="zh-CN" altLang="en-US" sz="1000" dirty="0" smtClean="0"/>
              <a:t>组</a:t>
            </a:r>
            <a:r>
              <a:rPr lang="zh-CN" altLang="en-US" sz="1000" dirty="0"/>
              <a:t>分名</a:t>
            </a:r>
            <a:r>
              <a:rPr lang="zh-CN" altLang="en-US" sz="1000" dirty="0" smtClean="0"/>
              <a:t>称    标</a:t>
            </a:r>
            <a:r>
              <a:rPr lang="zh-CN" altLang="en-US" sz="1000" dirty="0"/>
              <a:t>准来源 </a:t>
            </a:r>
            <a:r>
              <a:rPr lang="zh-CN" altLang="en-US" sz="1000" dirty="0" smtClean="0"/>
              <a:t>     类 </a:t>
            </a:r>
            <a:r>
              <a:rPr lang="zh-CN" altLang="en-US" sz="1000" dirty="0"/>
              <a:t>型 	</a:t>
            </a:r>
            <a:r>
              <a:rPr lang="zh-CN" altLang="en-US" sz="1000" dirty="0" smtClean="0"/>
              <a:t>       标</a:t>
            </a:r>
            <a:r>
              <a:rPr lang="zh-CN" altLang="en-US" sz="1000" dirty="0"/>
              <a:t>准值 	</a:t>
            </a:r>
            <a:r>
              <a:rPr lang="zh-CN" altLang="en-US" sz="1000" dirty="0" smtClean="0"/>
              <a:t>    备 </a:t>
            </a:r>
            <a:r>
              <a:rPr lang="zh-CN" altLang="en-US" sz="1000" dirty="0"/>
              <a:t>注 	</a:t>
            </a:r>
          </a:p>
          <a:p>
            <a:r>
              <a:rPr lang="zh-CN" altLang="en-US" sz="1000" dirty="0"/>
              <a:t>苯 </a:t>
            </a:r>
            <a:r>
              <a:rPr lang="zh-CN" altLang="en-US" sz="1000" dirty="0" smtClean="0"/>
              <a:t>          </a:t>
            </a:r>
            <a:r>
              <a:rPr lang="en-US" sz="1000" dirty="0" smtClean="0"/>
              <a:t>GBZ2.1-2007 </a:t>
            </a:r>
            <a:r>
              <a:rPr lang="en-US" sz="1000" dirty="0"/>
              <a:t> </a:t>
            </a:r>
            <a:r>
              <a:rPr lang="en-US" sz="1000" dirty="0" smtClean="0"/>
              <a:t>PC-TWA     6 </a:t>
            </a:r>
            <a:r>
              <a:rPr lang="en-US" sz="1000" dirty="0"/>
              <a:t>mg/m3 	</a:t>
            </a:r>
            <a:r>
              <a:rPr lang="zh-CN" altLang="en-US" sz="1000" dirty="0"/>
              <a:t>皮</a:t>
            </a:r>
            <a:r>
              <a:rPr lang="en-US" sz="1000" dirty="0"/>
              <a:t>a，G1b 	</a:t>
            </a:r>
          </a:p>
          <a:p>
            <a:r>
              <a:rPr lang="en-US" sz="1000" dirty="0" smtClean="0"/>
              <a:t>                                      PC-STEL </a:t>
            </a:r>
            <a:r>
              <a:rPr lang="en-US" sz="1000" dirty="0"/>
              <a:t>	</a:t>
            </a:r>
            <a:r>
              <a:rPr lang="en-US" sz="1000" dirty="0" smtClean="0"/>
              <a:t>    10 </a:t>
            </a:r>
            <a:r>
              <a:rPr lang="en-US" sz="1000" dirty="0"/>
              <a:t>mg/m3 	</a:t>
            </a:r>
          </a:p>
          <a:p>
            <a:r>
              <a:rPr lang="en-US" altLang="zh-CN" sz="1000" dirty="0" smtClean="0"/>
              <a:t>a </a:t>
            </a:r>
            <a:r>
              <a:rPr lang="zh-CN" altLang="en-US" sz="1000" dirty="0" smtClean="0"/>
              <a:t>皮</a:t>
            </a:r>
            <a:r>
              <a:rPr lang="en-US" altLang="zh-CN" sz="1000" dirty="0"/>
              <a:t>——</a:t>
            </a:r>
            <a:r>
              <a:rPr lang="zh-CN" altLang="en-US" sz="1000" dirty="0"/>
              <a:t>通过完整的皮肤吸收引起全身效应 </a:t>
            </a:r>
          </a:p>
          <a:p>
            <a:r>
              <a:rPr lang="en-US" altLang="zh-CN" sz="1000" dirty="0"/>
              <a:t>b G1——IARC</a:t>
            </a:r>
            <a:r>
              <a:rPr lang="zh-CN" altLang="en-US" sz="1000" dirty="0"/>
              <a:t>致癌性分类：确认人类致癌物 	</a:t>
            </a:r>
          </a:p>
          <a:p>
            <a:r>
              <a:rPr lang="zh-CN" altLang="en-US" sz="1000" dirty="0"/>
              <a:t>生物限值</a:t>
            </a:r>
            <a:r>
              <a:rPr lang="zh-CN" altLang="en-US" sz="1000" dirty="0" smtClean="0"/>
              <a:t>：</a:t>
            </a:r>
            <a:endParaRPr lang="en-US" altLang="zh-CN" sz="1000" dirty="0" smtClean="0"/>
          </a:p>
          <a:p>
            <a:r>
              <a:rPr lang="zh-CN" altLang="en-US" sz="1000" dirty="0" smtClean="0"/>
              <a:t>组</a:t>
            </a:r>
            <a:r>
              <a:rPr lang="zh-CN" altLang="en-US" sz="1000" dirty="0"/>
              <a:t>分名称 </a:t>
            </a:r>
            <a:r>
              <a:rPr lang="zh-CN" altLang="en-US" sz="1000" dirty="0" smtClean="0"/>
              <a:t>   标准</a:t>
            </a:r>
            <a:r>
              <a:rPr lang="zh-CN" altLang="en-US" sz="1000" dirty="0"/>
              <a:t>来源 </a:t>
            </a:r>
            <a:r>
              <a:rPr lang="zh-CN" altLang="en-US" sz="1000" dirty="0" smtClean="0"/>
              <a:t>        生</a:t>
            </a:r>
            <a:r>
              <a:rPr lang="zh-CN" altLang="en-US" sz="1000" dirty="0"/>
              <a:t>物监测指标 </a:t>
            </a:r>
            <a:r>
              <a:rPr lang="zh-CN" altLang="en-US" sz="1000" dirty="0" smtClean="0"/>
              <a:t>           生</a:t>
            </a:r>
            <a:r>
              <a:rPr lang="zh-CN" altLang="en-US" sz="1000" dirty="0"/>
              <a:t>物限值 </a:t>
            </a:r>
            <a:r>
              <a:rPr lang="zh-CN" altLang="en-US" sz="1000" dirty="0" smtClean="0"/>
              <a:t>     采</a:t>
            </a:r>
            <a:r>
              <a:rPr lang="zh-CN" altLang="en-US" sz="1000" dirty="0"/>
              <a:t>样时</a:t>
            </a:r>
            <a:r>
              <a:rPr lang="zh-CN" altLang="en-US" sz="1000" dirty="0" smtClean="0"/>
              <a:t>间</a:t>
            </a:r>
            <a:endParaRPr lang="zh-CN" altLang="en-US" sz="1000" dirty="0"/>
          </a:p>
          <a:p>
            <a:r>
              <a:rPr lang="zh-CN" altLang="en-US" sz="1000" dirty="0"/>
              <a:t>苯 </a:t>
            </a:r>
            <a:r>
              <a:rPr lang="zh-CN" altLang="en-US" sz="1000" dirty="0" smtClean="0"/>
              <a:t>      </a:t>
            </a:r>
            <a:r>
              <a:rPr lang="en-US" sz="1000" dirty="0" smtClean="0"/>
              <a:t>ACGIH（2009</a:t>
            </a:r>
            <a:r>
              <a:rPr lang="en-US" sz="1000" dirty="0"/>
              <a:t>） </a:t>
            </a:r>
            <a:r>
              <a:rPr lang="zh-CN" altLang="en-US" sz="1000" dirty="0" smtClean="0"/>
              <a:t>尿</a:t>
            </a:r>
            <a:r>
              <a:rPr lang="zh-CN" altLang="en-US" sz="1000" dirty="0"/>
              <a:t>中</a:t>
            </a:r>
            <a:r>
              <a:rPr lang="en-US" sz="1000" dirty="0"/>
              <a:t>S-</a:t>
            </a:r>
            <a:r>
              <a:rPr lang="zh-CN" altLang="en-US" sz="1000" dirty="0"/>
              <a:t>苯巯基尿酸 </a:t>
            </a:r>
            <a:r>
              <a:rPr lang="zh-CN" altLang="en-US" sz="1000" dirty="0" smtClean="0"/>
              <a:t> </a:t>
            </a:r>
            <a:r>
              <a:rPr lang="en-US" altLang="zh-CN" sz="1000" dirty="0" smtClean="0"/>
              <a:t>25</a:t>
            </a:r>
            <a:r>
              <a:rPr lang="el-GR" sz="1000" dirty="0"/>
              <a:t>μ</a:t>
            </a:r>
            <a:r>
              <a:rPr lang="en-US" sz="1000" dirty="0"/>
              <a:t>g/g(</a:t>
            </a:r>
            <a:r>
              <a:rPr lang="zh-CN" altLang="en-US" sz="1000" dirty="0"/>
              <a:t>肌酐</a:t>
            </a:r>
            <a:r>
              <a:rPr lang="en-US" altLang="zh-CN" sz="1000" dirty="0"/>
              <a:t>) </a:t>
            </a:r>
            <a:r>
              <a:rPr lang="en-US" altLang="zh-CN" sz="1000" dirty="0" smtClean="0"/>
              <a:t>    </a:t>
            </a:r>
            <a:r>
              <a:rPr lang="zh-CN" altLang="en-US" sz="1000" dirty="0" smtClean="0"/>
              <a:t>班</a:t>
            </a:r>
            <a:r>
              <a:rPr lang="zh-CN" altLang="en-US" sz="1000" dirty="0"/>
              <a:t>末 </a:t>
            </a:r>
          </a:p>
          <a:p>
            <a:r>
              <a:rPr lang="zh-CN" altLang="en-US" sz="1000" dirty="0" smtClean="0"/>
              <a:t>                                        尿</a:t>
            </a:r>
            <a:r>
              <a:rPr lang="zh-CN" altLang="en-US" sz="1000" dirty="0"/>
              <a:t>中</a:t>
            </a:r>
            <a:r>
              <a:rPr lang="en-US" sz="1000" dirty="0" err="1"/>
              <a:t>t,t</a:t>
            </a:r>
            <a:r>
              <a:rPr lang="en-US" sz="1000" dirty="0"/>
              <a:t>-</a:t>
            </a:r>
            <a:r>
              <a:rPr lang="zh-CN" altLang="en-US" sz="1000" dirty="0"/>
              <a:t>黏糠酸 </a:t>
            </a:r>
            <a:r>
              <a:rPr lang="zh-CN" altLang="en-US" sz="1000" dirty="0" smtClean="0"/>
              <a:t>     </a:t>
            </a:r>
            <a:r>
              <a:rPr lang="en-US" altLang="zh-CN" sz="1000" dirty="0" smtClean="0"/>
              <a:t>500</a:t>
            </a:r>
            <a:r>
              <a:rPr lang="el-GR" sz="1000" dirty="0"/>
              <a:t>μ</a:t>
            </a:r>
            <a:r>
              <a:rPr lang="en-US" sz="1000" dirty="0"/>
              <a:t>g/g(</a:t>
            </a:r>
            <a:r>
              <a:rPr lang="zh-CN" altLang="en-US" sz="1000" dirty="0"/>
              <a:t>肌酐</a:t>
            </a:r>
            <a:r>
              <a:rPr lang="en-US" altLang="zh-CN" sz="1000" dirty="0" smtClean="0"/>
              <a:t>)</a:t>
            </a:r>
            <a:endParaRPr lang="en-US" sz="1000" dirty="0">
              <a:solidFill>
                <a:srgbClr val="000000"/>
              </a:solidFill>
              <a:latin typeface="+mj-ea"/>
              <a:ea typeface="+mj-ea"/>
            </a:endParaRPr>
          </a:p>
        </p:txBody>
      </p:sp>
      <p:sp>
        <p:nvSpPr>
          <p:cNvPr id="5" name="Rectangle 4"/>
          <p:cNvSpPr/>
          <p:nvPr/>
        </p:nvSpPr>
        <p:spPr>
          <a:xfrm>
            <a:off x="7218376" y="1037017"/>
            <a:ext cx="4326330" cy="5632311"/>
          </a:xfrm>
          <a:prstGeom prst="rect">
            <a:avLst/>
          </a:prstGeom>
          <a:ln>
            <a:solidFill>
              <a:schemeClr val="tx1"/>
            </a:solidFill>
          </a:ln>
        </p:spPr>
        <p:txBody>
          <a:bodyPr wrap="square">
            <a:spAutoFit/>
          </a:bodyPr>
          <a:lstStyle/>
          <a:p>
            <a:r>
              <a:rPr lang="zh-CN" altLang="en-US" sz="1000" dirty="0"/>
              <a:t>监测方法： </a:t>
            </a:r>
          </a:p>
          <a:p>
            <a:r>
              <a:rPr lang="zh-CN" altLang="en-US" sz="1000" dirty="0"/>
              <a:t>工作场所空气有毒物质测定方法：</a:t>
            </a:r>
            <a:r>
              <a:rPr lang="en-US" altLang="zh-CN" sz="1000" dirty="0"/>
              <a:t>GB/T 160.42——</a:t>
            </a:r>
            <a:r>
              <a:rPr lang="zh-CN" altLang="en-US" sz="1000" dirty="0"/>
              <a:t>溶剂解析</a:t>
            </a:r>
            <a:r>
              <a:rPr lang="en-US" altLang="zh-CN" sz="1000" dirty="0"/>
              <a:t>-</a:t>
            </a:r>
            <a:r>
              <a:rPr lang="zh-CN" altLang="en-US" sz="1000" dirty="0"/>
              <a:t>气相色谱法、热解析</a:t>
            </a:r>
            <a:r>
              <a:rPr lang="en-US" altLang="zh-CN" sz="1000" dirty="0"/>
              <a:t>-</a:t>
            </a:r>
            <a:r>
              <a:rPr lang="zh-CN" altLang="en-US" sz="1000" dirty="0"/>
              <a:t>气相色谱法、无泵型采样</a:t>
            </a:r>
            <a:r>
              <a:rPr lang="en-US" altLang="zh-CN" sz="1000" dirty="0"/>
              <a:t>-</a:t>
            </a:r>
            <a:r>
              <a:rPr lang="zh-CN" altLang="en-US" sz="1000" dirty="0"/>
              <a:t>气相色谱法。 </a:t>
            </a:r>
          </a:p>
          <a:p>
            <a:r>
              <a:rPr lang="zh-CN" altLang="en-US" sz="1000" dirty="0"/>
              <a:t>生物监测检验方法：</a:t>
            </a:r>
            <a:r>
              <a:rPr lang="en-US" altLang="zh-CN" sz="1000" dirty="0"/>
              <a:t>ACGIH——</a:t>
            </a:r>
            <a:r>
              <a:rPr lang="zh-CN" altLang="en-US" sz="1000" dirty="0"/>
              <a:t>尿中</a:t>
            </a:r>
            <a:r>
              <a:rPr lang="en-US" altLang="zh-CN" sz="1000" dirty="0" err="1"/>
              <a:t>t,t</a:t>
            </a:r>
            <a:r>
              <a:rPr lang="en-US" altLang="zh-CN" sz="1000" dirty="0"/>
              <a:t>-</a:t>
            </a:r>
            <a:r>
              <a:rPr lang="zh-CN" altLang="en-US" sz="1000" dirty="0"/>
              <a:t>黏糠酸</a:t>
            </a:r>
            <a:r>
              <a:rPr lang="en-US" altLang="zh-CN" sz="1000" dirty="0"/>
              <a:t>——</a:t>
            </a:r>
            <a:r>
              <a:rPr lang="zh-CN" altLang="en-US" sz="1000" dirty="0"/>
              <a:t>高效液相色谱法；尿中</a:t>
            </a:r>
            <a:r>
              <a:rPr lang="en-US" altLang="zh-CN" sz="1000" dirty="0"/>
              <a:t>S-</a:t>
            </a:r>
            <a:r>
              <a:rPr lang="zh-CN" altLang="en-US" sz="1000" dirty="0"/>
              <a:t>苯巯基尿酸</a:t>
            </a:r>
            <a:r>
              <a:rPr lang="en-US" altLang="zh-CN" sz="1000" dirty="0"/>
              <a:t>——</a:t>
            </a:r>
            <a:r>
              <a:rPr lang="zh-CN" altLang="en-US" sz="1000" dirty="0"/>
              <a:t>气相色谱</a:t>
            </a:r>
            <a:r>
              <a:rPr lang="en-US" altLang="zh-CN" sz="1000" dirty="0"/>
              <a:t>/</a:t>
            </a:r>
            <a:r>
              <a:rPr lang="zh-CN" altLang="en-US" sz="1000" dirty="0"/>
              <a:t>质谱法。 </a:t>
            </a:r>
          </a:p>
          <a:p>
            <a:r>
              <a:rPr lang="zh-CN" altLang="en-US" sz="1000" dirty="0"/>
              <a:t>工程控制： </a:t>
            </a:r>
          </a:p>
          <a:p>
            <a:r>
              <a:rPr lang="zh-CN" altLang="en-US" sz="1000" dirty="0"/>
              <a:t>本品属高毒物品，作业场所应与其他作业场所分开。 </a:t>
            </a:r>
          </a:p>
          <a:p>
            <a:r>
              <a:rPr lang="zh-CN" altLang="en-US" sz="1000" dirty="0"/>
              <a:t>密闭操作，防止蒸气泄漏到工作场所空气中。 </a:t>
            </a:r>
          </a:p>
          <a:p>
            <a:r>
              <a:rPr lang="zh-CN" altLang="en-US" sz="1000" dirty="0"/>
              <a:t>加强通风，保持空气中的浓度低于职业接触限值。 </a:t>
            </a:r>
          </a:p>
          <a:p>
            <a:r>
              <a:rPr lang="zh-CN" altLang="en-US" sz="1000" dirty="0"/>
              <a:t>设置自动报警装置和事故通风设施。 </a:t>
            </a:r>
          </a:p>
          <a:p>
            <a:r>
              <a:rPr lang="zh-CN" altLang="en-US" sz="1000" dirty="0"/>
              <a:t>设置应急撤离通道和必要的泻险区。 </a:t>
            </a:r>
          </a:p>
          <a:p>
            <a:r>
              <a:rPr lang="zh-CN" altLang="en-US" sz="1000" dirty="0"/>
              <a:t>设置红色区域警示线、警示标识和中文警示说明，并设置通讯报警系统</a:t>
            </a:r>
            <a:r>
              <a:rPr lang="zh-CN" altLang="en-US" sz="1000" dirty="0" smtClean="0"/>
              <a:t>。</a:t>
            </a:r>
            <a:endParaRPr lang="en-US" altLang="zh-CN" sz="1000" dirty="0" smtClean="0"/>
          </a:p>
          <a:p>
            <a:r>
              <a:rPr lang="zh-CN" altLang="en-US" sz="1000" dirty="0" smtClean="0"/>
              <a:t>提</a:t>
            </a:r>
            <a:r>
              <a:rPr lang="zh-CN" altLang="en-US" sz="1000" dirty="0"/>
              <a:t>供安全淋浴和洗眼设备。 </a:t>
            </a:r>
          </a:p>
          <a:p>
            <a:r>
              <a:rPr lang="zh-CN" altLang="en-US" sz="1000" dirty="0"/>
              <a:t>个体防护装备： </a:t>
            </a:r>
          </a:p>
          <a:p>
            <a:r>
              <a:rPr lang="zh-CN" altLang="en-US" sz="1000" dirty="0"/>
              <a:t>呼吸系统防护：空气中浓度超标时，佩戴过滤式防毒面具</a:t>
            </a:r>
            <a:r>
              <a:rPr lang="en-US" altLang="zh-CN" sz="1000" dirty="0"/>
              <a:t>(</a:t>
            </a:r>
            <a:r>
              <a:rPr lang="zh-CN" altLang="en-US" sz="1000" dirty="0"/>
              <a:t>半面罩</a:t>
            </a:r>
            <a:r>
              <a:rPr lang="en-US" altLang="zh-CN" sz="1000" dirty="0"/>
              <a:t>)</a:t>
            </a:r>
            <a:r>
              <a:rPr lang="zh-CN" altLang="en-US" sz="1000" dirty="0"/>
              <a:t>。紧急事态抢救或撤离时，应该佩戴携气式呼吸器。 </a:t>
            </a:r>
          </a:p>
          <a:p>
            <a:r>
              <a:rPr lang="zh-CN" altLang="en-US" sz="1000" dirty="0"/>
              <a:t>手防护：戴橡胶耐油手套。 </a:t>
            </a:r>
          </a:p>
          <a:p>
            <a:r>
              <a:rPr lang="zh-CN" altLang="en-US" sz="1000" dirty="0"/>
              <a:t>眼睛防护：戴化学安全防护眼镜。 </a:t>
            </a:r>
          </a:p>
          <a:p>
            <a:r>
              <a:rPr lang="zh-CN" altLang="en-US" sz="1000" dirty="0"/>
              <a:t>皮肤和身体防护：穿防毒物渗透工作服</a:t>
            </a:r>
            <a:r>
              <a:rPr lang="zh-CN" altLang="en-US" sz="1000" dirty="0" smtClean="0"/>
              <a:t>。</a:t>
            </a:r>
            <a:endParaRPr lang="en-US" altLang="zh-CN" sz="1000" dirty="0" smtClean="0"/>
          </a:p>
          <a:p>
            <a:endParaRPr lang="en-US" altLang="zh-CN" sz="1000" dirty="0" smtClean="0"/>
          </a:p>
          <a:p>
            <a:r>
              <a:rPr lang="zh-CN" altLang="en-US" sz="1000" b="1" dirty="0">
                <a:solidFill>
                  <a:srgbClr val="0070C0"/>
                </a:solidFill>
              </a:rPr>
              <a:t>第</a:t>
            </a:r>
            <a:r>
              <a:rPr lang="en-US" altLang="zh-CN" sz="1000" b="1" dirty="0">
                <a:solidFill>
                  <a:srgbClr val="0070C0"/>
                </a:solidFill>
              </a:rPr>
              <a:t>9</a:t>
            </a:r>
            <a:r>
              <a:rPr lang="zh-CN" altLang="en-US" sz="1000" b="1" dirty="0">
                <a:solidFill>
                  <a:srgbClr val="0070C0"/>
                </a:solidFill>
              </a:rPr>
              <a:t>部分 理化特性 </a:t>
            </a:r>
          </a:p>
          <a:p>
            <a:r>
              <a:rPr lang="zh-CN" altLang="en-US" sz="1000" dirty="0"/>
              <a:t>外观与性状：无色透明液体，有强烈芳香味。 </a:t>
            </a:r>
            <a:r>
              <a:rPr lang="en-US" altLang="zh-CN" sz="1000" dirty="0"/>
              <a:t>pH</a:t>
            </a:r>
            <a:r>
              <a:rPr lang="zh-CN" altLang="en-US" sz="1000" dirty="0"/>
              <a:t>值</a:t>
            </a:r>
            <a:r>
              <a:rPr lang="en-US" altLang="zh-CN" sz="1000" dirty="0"/>
              <a:t>: </a:t>
            </a:r>
            <a:r>
              <a:rPr lang="zh-CN" altLang="en-US" sz="1000" dirty="0"/>
              <a:t>无资料 </a:t>
            </a:r>
            <a:endParaRPr lang="en-US" altLang="zh-CN" sz="1000" dirty="0" smtClean="0"/>
          </a:p>
          <a:p>
            <a:r>
              <a:rPr lang="zh-CN" altLang="en-US" sz="1000" dirty="0" smtClean="0"/>
              <a:t>临</a:t>
            </a:r>
            <a:r>
              <a:rPr lang="zh-CN" altLang="en-US" sz="1000" dirty="0"/>
              <a:t>界温度</a:t>
            </a:r>
            <a:r>
              <a:rPr lang="en-US" altLang="zh-CN" sz="1000" dirty="0"/>
              <a:t>(℃): 288.9 	</a:t>
            </a:r>
          </a:p>
          <a:p>
            <a:r>
              <a:rPr lang="zh-CN" altLang="en-US" sz="1000" dirty="0"/>
              <a:t>熔点</a:t>
            </a:r>
            <a:r>
              <a:rPr lang="en-US" altLang="zh-CN" sz="1000" dirty="0"/>
              <a:t>(℃): 5.5 	</a:t>
            </a:r>
            <a:r>
              <a:rPr lang="zh-CN" altLang="en-US" sz="1000" dirty="0"/>
              <a:t>临界压力</a:t>
            </a:r>
            <a:r>
              <a:rPr lang="en-US" altLang="zh-CN" sz="1000" dirty="0"/>
              <a:t>(MPa): 4.92 	</a:t>
            </a:r>
          </a:p>
          <a:p>
            <a:r>
              <a:rPr lang="zh-CN" altLang="en-US" sz="1000" dirty="0"/>
              <a:t>沸点</a:t>
            </a:r>
            <a:r>
              <a:rPr lang="en-US" altLang="zh-CN" sz="1000" dirty="0"/>
              <a:t>(℃): 80 	</a:t>
            </a:r>
            <a:r>
              <a:rPr lang="zh-CN" altLang="en-US" sz="1000" dirty="0"/>
              <a:t>自燃温度（℃）：</a:t>
            </a:r>
            <a:r>
              <a:rPr lang="en-US" altLang="zh-CN" sz="1000" dirty="0"/>
              <a:t>498 	</a:t>
            </a:r>
          </a:p>
          <a:p>
            <a:r>
              <a:rPr lang="zh-CN" altLang="en-US" sz="1000" dirty="0"/>
              <a:t>闪点</a:t>
            </a:r>
            <a:r>
              <a:rPr lang="en-US" altLang="zh-CN" sz="1000" dirty="0"/>
              <a:t>(℃): -11</a:t>
            </a:r>
            <a:r>
              <a:rPr lang="zh-CN" altLang="en-US" sz="1000" dirty="0"/>
              <a:t>（闭杯） 	分解温度（℃）：无资料 	</a:t>
            </a:r>
          </a:p>
          <a:p>
            <a:r>
              <a:rPr lang="zh-CN" altLang="en-US" sz="1000" dirty="0"/>
              <a:t>爆炸上限</a:t>
            </a:r>
            <a:r>
              <a:rPr lang="en-US" altLang="zh-CN" sz="1000" dirty="0"/>
              <a:t>[</a:t>
            </a:r>
            <a:r>
              <a:rPr lang="zh-CN" altLang="en-US" sz="1000" dirty="0"/>
              <a:t>％</a:t>
            </a:r>
            <a:r>
              <a:rPr lang="en-US" altLang="zh-CN" sz="1000" dirty="0"/>
              <a:t>(</a:t>
            </a:r>
            <a:r>
              <a:rPr lang="zh-CN" altLang="en-US" sz="1000" dirty="0"/>
              <a:t>体积分数</a:t>
            </a:r>
            <a:r>
              <a:rPr lang="en-US" altLang="zh-CN" sz="1000" dirty="0"/>
              <a:t>)]: 8.0 	</a:t>
            </a:r>
            <a:r>
              <a:rPr lang="zh-CN" altLang="en-US" sz="1000" dirty="0"/>
              <a:t>燃烧热</a:t>
            </a:r>
            <a:r>
              <a:rPr lang="en-US" altLang="zh-CN" sz="1000" dirty="0"/>
              <a:t>(kJ/</a:t>
            </a:r>
            <a:r>
              <a:rPr lang="en-US" altLang="zh-CN" sz="1000" dirty="0" err="1"/>
              <a:t>mol</a:t>
            </a:r>
            <a:r>
              <a:rPr lang="en-US" altLang="zh-CN" sz="1000" dirty="0"/>
              <a:t>): 3264.4 	</a:t>
            </a:r>
          </a:p>
          <a:p>
            <a:r>
              <a:rPr lang="zh-CN" altLang="en-US" sz="1000" dirty="0"/>
              <a:t>爆炸下限</a:t>
            </a:r>
            <a:r>
              <a:rPr lang="en-US" altLang="zh-CN" sz="1000" dirty="0"/>
              <a:t>[</a:t>
            </a:r>
            <a:r>
              <a:rPr lang="zh-CN" altLang="en-US" sz="1000" dirty="0"/>
              <a:t>％</a:t>
            </a:r>
            <a:r>
              <a:rPr lang="en-US" altLang="zh-CN" sz="1000" dirty="0"/>
              <a:t>(</a:t>
            </a:r>
            <a:r>
              <a:rPr lang="zh-CN" altLang="en-US" sz="1000" dirty="0"/>
              <a:t>体积分数</a:t>
            </a:r>
            <a:r>
              <a:rPr lang="en-US" altLang="zh-CN" sz="1000" dirty="0"/>
              <a:t>)]: 1.2 	</a:t>
            </a:r>
            <a:r>
              <a:rPr lang="zh-CN" altLang="en-US" sz="1000" dirty="0"/>
              <a:t>蒸发速率：</a:t>
            </a:r>
            <a:r>
              <a:rPr lang="en-US" altLang="zh-CN" sz="1000" dirty="0"/>
              <a:t>5.1 [</a:t>
            </a:r>
            <a:r>
              <a:rPr lang="zh-CN" altLang="en-US" sz="1000" dirty="0"/>
              <a:t>乙酸（正）丁酯 </a:t>
            </a:r>
            <a:r>
              <a:rPr lang="en-US" altLang="zh-CN" sz="1000" dirty="0"/>
              <a:t>= 1] </a:t>
            </a:r>
          </a:p>
          <a:p>
            <a:r>
              <a:rPr lang="zh-CN" altLang="en-US" sz="1000" dirty="0"/>
              <a:t>饱和蒸气压</a:t>
            </a:r>
            <a:r>
              <a:rPr lang="en-US" altLang="zh-CN" sz="1000" dirty="0"/>
              <a:t>(</a:t>
            </a:r>
            <a:r>
              <a:rPr lang="en-US" altLang="zh-CN" sz="1000" dirty="0" err="1"/>
              <a:t>kPa</a:t>
            </a:r>
            <a:r>
              <a:rPr lang="en-US" altLang="zh-CN" sz="1000" dirty="0"/>
              <a:t>): 10</a:t>
            </a:r>
            <a:r>
              <a:rPr lang="zh-CN" altLang="en-US" sz="1000" dirty="0"/>
              <a:t>（</a:t>
            </a:r>
            <a:r>
              <a:rPr lang="en-US" altLang="zh-CN" sz="1000" dirty="0"/>
              <a:t>20℃</a:t>
            </a:r>
            <a:r>
              <a:rPr lang="zh-CN" altLang="en-US" sz="1000" dirty="0"/>
              <a:t>） 	易燃性（固体、气体）：不适用 	</a:t>
            </a:r>
          </a:p>
          <a:p>
            <a:r>
              <a:rPr lang="zh-CN" altLang="en-US" sz="1000" dirty="0"/>
              <a:t>相对密度</a:t>
            </a:r>
            <a:r>
              <a:rPr lang="en-US" altLang="zh-CN" sz="1000" dirty="0"/>
              <a:t>(</a:t>
            </a:r>
            <a:r>
              <a:rPr lang="zh-CN" altLang="en-US" sz="1000" dirty="0"/>
              <a:t>水</a:t>
            </a:r>
            <a:r>
              <a:rPr lang="en-US" altLang="zh-CN" sz="1000" dirty="0"/>
              <a:t>=1): 0.88 	</a:t>
            </a:r>
            <a:r>
              <a:rPr lang="zh-CN" altLang="en-US" sz="1000" dirty="0"/>
              <a:t>黏度（</a:t>
            </a:r>
            <a:r>
              <a:rPr lang="en-US" altLang="zh-CN" sz="1000" dirty="0" err="1"/>
              <a:t>mPa.s</a:t>
            </a:r>
            <a:r>
              <a:rPr lang="zh-CN" altLang="en-US" sz="1000" dirty="0"/>
              <a:t>）：</a:t>
            </a:r>
            <a:r>
              <a:rPr lang="en-US" altLang="zh-CN" sz="1000" dirty="0"/>
              <a:t>0.604</a:t>
            </a:r>
            <a:r>
              <a:rPr lang="zh-CN" altLang="en-US" sz="1000" dirty="0"/>
              <a:t>（</a:t>
            </a:r>
            <a:r>
              <a:rPr lang="en-US" altLang="zh-CN" sz="1000" dirty="0"/>
              <a:t>25℃</a:t>
            </a:r>
            <a:r>
              <a:rPr lang="zh-CN" altLang="en-US" sz="1000" dirty="0"/>
              <a:t>） </a:t>
            </a:r>
          </a:p>
          <a:p>
            <a:r>
              <a:rPr lang="zh-CN" altLang="en-US" sz="1000" dirty="0"/>
              <a:t>相对蒸气密度</a:t>
            </a:r>
            <a:r>
              <a:rPr lang="en-US" altLang="zh-CN" sz="1000" dirty="0"/>
              <a:t>(</a:t>
            </a:r>
            <a:r>
              <a:rPr lang="zh-CN" altLang="en-US" sz="1000" dirty="0"/>
              <a:t>空气</a:t>
            </a:r>
            <a:r>
              <a:rPr lang="en-US" altLang="zh-CN" sz="1000" dirty="0"/>
              <a:t>=1):2.7 	</a:t>
            </a:r>
            <a:r>
              <a:rPr lang="zh-CN" altLang="en-US" sz="1000" dirty="0"/>
              <a:t>气味阈值（</a:t>
            </a:r>
            <a:r>
              <a:rPr lang="en-US" altLang="zh-CN" sz="1000" dirty="0"/>
              <a:t>mg/m3</a:t>
            </a:r>
            <a:r>
              <a:rPr lang="zh-CN" altLang="en-US" sz="1000" dirty="0"/>
              <a:t>）：</a:t>
            </a:r>
            <a:r>
              <a:rPr lang="en-US" altLang="zh-CN" sz="1000" dirty="0"/>
              <a:t>15</a:t>
            </a:r>
            <a:r>
              <a:rPr lang="zh-CN" altLang="en-US" sz="1000" dirty="0"/>
              <a:t>（</a:t>
            </a:r>
            <a:r>
              <a:rPr lang="en-US" altLang="zh-CN" sz="1000" dirty="0"/>
              <a:t>4.68 </a:t>
            </a:r>
            <a:r>
              <a:rPr lang="en-US" altLang="zh-CN" sz="1000" dirty="0" smtClean="0"/>
              <a:t>ppm</a:t>
            </a:r>
            <a:r>
              <a:rPr lang="zh-CN" altLang="en-US" sz="1000" dirty="0" smtClean="0"/>
              <a:t>） </a:t>
            </a:r>
            <a:endParaRPr lang="zh-CN" altLang="en-US" sz="1000" dirty="0"/>
          </a:p>
          <a:p>
            <a:r>
              <a:rPr lang="zh-CN" altLang="en-US" sz="1000" dirty="0"/>
              <a:t>辛醇</a:t>
            </a:r>
            <a:r>
              <a:rPr lang="en-US" altLang="zh-CN" sz="1000" dirty="0"/>
              <a:t>/</a:t>
            </a:r>
            <a:r>
              <a:rPr lang="zh-CN" altLang="en-US" sz="1000" dirty="0"/>
              <a:t>水分配系数（</a:t>
            </a:r>
            <a:r>
              <a:rPr lang="en-US" sz="1000" dirty="0"/>
              <a:t>log P）: 2.13 </a:t>
            </a:r>
            <a:endParaRPr lang="en-US" sz="1000" dirty="0" smtClean="0"/>
          </a:p>
          <a:p>
            <a:endParaRPr lang="en-US" altLang="zh-CN" sz="1000" b="1" dirty="0">
              <a:solidFill>
                <a:srgbClr val="0070C0"/>
              </a:solidFill>
            </a:endParaRPr>
          </a:p>
          <a:p>
            <a:r>
              <a:rPr lang="zh-CN" altLang="en-US" sz="1000" b="1" dirty="0" smtClean="0">
                <a:solidFill>
                  <a:srgbClr val="0070C0"/>
                </a:solidFill>
              </a:rPr>
              <a:t>第</a:t>
            </a:r>
            <a:r>
              <a:rPr lang="en-US" altLang="zh-CN" sz="1000" b="1" dirty="0">
                <a:solidFill>
                  <a:srgbClr val="0070C0"/>
                </a:solidFill>
              </a:rPr>
              <a:t>10</a:t>
            </a:r>
            <a:r>
              <a:rPr lang="zh-CN" altLang="en-US" sz="1000" b="1" dirty="0">
                <a:solidFill>
                  <a:srgbClr val="0070C0"/>
                </a:solidFill>
              </a:rPr>
              <a:t>部分 稳定性和反应性</a:t>
            </a:r>
            <a:r>
              <a:rPr lang="zh-CN" altLang="en-US" sz="1000" dirty="0"/>
              <a:t> </a:t>
            </a:r>
          </a:p>
          <a:p>
            <a:r>
              <a:rPr lang="zh-CN" altLang="en-US" sz="1000" dirty="0"/>
              <a:t>稳定性：在正常环境温度下储存和使用，本品稳定。 </a:t>
            </a:r>
          </a:p>
          <a:p>
            <a:r>
              <a:rPr lang="zh-CN" altLang="en-US" sz="1000" dirty="0"/>
              <a:t>危险反应：与强氧化剂等禁配物接触，有发生火灾和爆炸的危险</a:t>
            </a:r>
            <a:r>
              <a:rPr lang="zh-CN" altLang="en-US" sz="1000" dirty="0" smtClean="0"/>
              <a:t>。</a:t>
            </a:r>
            <a:endParaRPr lang="zh-CN" altLang="en-US" sz="1000" dirty="0"/>
          </a:p>
        </p:txBody>
      </p:sp>
    </p:spTree>
    <p:extLst>
      <p:ext uri="{BB962C8B-B14F-4D97-AF65-F5344CB8AC3E}">
        <p14:creationId xmlns:p14="http://schemas.microsoft.com/office/powerpoint/2010/main" val="621475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531" y="462185"/>
            <a:ext cx="9886950" cy="1280890"/>
          </a:xfrm>
        </p:spPr>
        <p:txBody>
          <a:bodyPr>
            <a:normAutofit/>
          </a:bodyPr>
          <a:lstStyle/>
          <a:p>
            <a:r>
              <a:rPr lang="en-US" altLang="zh-CN" sz="3200" dirty="0" smtClean="0"/>
              <a:t>GB/T 17519-2013 </a:t>
            </a:r>
            <a:r>
              <a:rPr lang="zh-CN" altLang="en-US" sz="3200" dirty="0" smtClean="0"/>
              <a:t>附录</a:t>
            </a:r>
            <a:r>
              <a:rPr lang="en-US" altLang="zh-CN" sz="3200" dirty="0" smtClean="0"/>
              <a:t>A </a:t>
            </a:r>
            <a:r>
              <a:rPr lang="zh-CN" altLang="en-US" sz="3200" dirty="0" smtClean="0"/>
              <a:t>化学品安全技术书样例 （续）</a:t>
            </a:r>
            <a:endParaRPr lang="en-US" sz="3200" dirty="0"/>
          </a:p>
        </p:txBody>
      </p:sp>
      <p:sp>
        <p:nvSpPr>
          <p:cNvPr id="4" name="Rectangle 3"/>
          <p:cNvSpPr/>
          <p:nvPr/>
        </p:nvSpPr>
        <p:spPr>
          <a:xfrm>
            <a:off x="1984767" y="1037018"/>
            <a:ext cx="4721239" cy="5632311"/>
          </a:xfrm>
          <a:prstGeom prst="rect">
            <a:avLst/>
          </a:prstGeom>
          <a:ln>
            <a:solidFill>
              <a:schemeClr val="tx1"/>
            </a:solidFill>
          </a:ln>
        </p:spPr>
        <p:txBody>
          <a:bodyPr wrap="square">
            <a:spAutoFit/>
          </a:bodyPr>
          <a:lstStyle/>
          <a:p>
            <a:r>
              <a:rPr lang="zh-CN" altLang="en-US" sz="1000" dirty="0"/>
              <a:t>避免接触的条件：静电放电、热等。 </a:t>
            </a:r>
          </a:p>
          <a:p>
            <a:r>
              <a:rPr lang="zh-CN" altLang="en-US" sz="1000" dirty="0"/>
              <a:t>禁配物：氯、硝酸、过氧化氢、过氧化钠、过氧化钾、三氧化铬、高锰酸、臭氧、二氟化二氧、六氟化铀、液氧、过</a:t>
            </a:r>
            <a:r>
              <a:rPr lang="en-US" altLang="zh-CN" sz="1000" dirty="0"/>
              <a:t>(</a:t>
            </a:r>
            <a:r>
              <a:rPr lang="zh-CN" altLang="en-US" sz="1000" dirty="0"/>
              <a:t>二</a:t>
            </a:r>
            <a:r>
              <a:rPr lang="en-US" altLang="zh-CN" sz="1000" dirty="0"/>
              <a:t>)</a:t>
            </a:r>
            <a:r>
              <a:rPr lang="zh-CN" altLang="en-US" sz="1000" dirty="0"/>
              <a:t>硫酸、过一硫酸、乙硼烷、高氯酸盐（如高氯酸银）、高氯酸硝酰盐、卤间化合物等。 </a:t>
            </a:r>
          </a:p>
          <a:p>
            <a:r>
              <a:rPr lang="zh-CN" altLang="en-US" sz="1000" dirty="0"/>
              <a:t>危险的分解产物：无资料</a:t>
            </a:r>
            <a:r>
              <a:rPr lang="zh-CN" altLang="en-US" sz="1000" dirty="0" smtClean="0"/>
              <a:t>。</a:t>
            </a:r>
            <a:endParaRPr lang="en-US" altLang="zh-CN" sz="1000" dirty="0" smtClean="0"/>
          </a:p>
          <a:p>
            <a:endParaRPr lang="en-US" altLang="zh-CN" sz="1000" b="1" dirty="0">
              <a:solidFill>
                <a:srgbClr val="0070C0"/>
              </a:solidFill>
            </a:endParaRPr>
          </a:p>
          <a:p>
            <a:r>
              <a:rPr lang="zh-CN" altLang="en-US" sz="1000" b="1" dirty="0">
                <a:solidFill>
                  <a:srgbClr val="0070C0"/>
                </a:solidFill>
              </a:rPr>
              <a:t>第</a:t>
            </a:r>
            <a:r>
              <a:rPr lang="en-US" altLang="zh-CN" sz="1000" b="1" dirty="0">
                <a:solidFill>
                  <a:srgbClr val="0070C0"/>
                </a:solidFill>
              </a:rPr>
              <a:t>11</a:t>
            </a:r>
            <a:r>
              <a:rPr lang="zh-CN" altLang="en-US" sz="1000" b="1" dirty="0">
                <a:solidFill>
                  <a:srgbClr val="0070C0"/>
                </a:solidFill>
              </a:rPr>
              <a:t>部分 毒理学信息 </a:t>
            </a:r>
          </a:p>
          <a:p>
            <a:r>
              <a:rPr lang="zh-CN" altLang="en-US" sz="1000" dirty="0"/>
              <a:t>急性毒性： </a:t>
            </a:r>
          </a:p>
          <a:p>
            <a:r>
              <a:rPr lang="zh-CN" altLang="en-US" sz="1000" dirty="0"/>
              <a:t>大鼠经口</a:t>
            </a:r>
            <a:r>
              <a:rPr lang="en-US" altLang="zh-CN" sz="1000" dirty="0"/>
              <a:t>LD50</a:t>
            </a:r>
            <a:r>
              <a:rPr lang="zh-CN" altLang="en-US" sz="1000" dirty="0"/>
              <a:t>范围为</a:t>
            </a:r>
            <a:r>
              <a:rPr lang="en-US" altLang="zh-CN" sz="1000" dirty="0"/>
              <a:t>810</a:t>
            </a:r>
            <a:r>
              <a:rPr lang="zh-CN" altLang="en-US" sz="1000" dirty="0"/>
              <a:t>～</a:t>
            </a:r>
            <a:r>
              <a:rPr lang="en-US" altLang="zh-CN" sz="1000" dirty="0"/>
              <a:t>10016mg/kg</a:t>
            </a:r>
            <a:r>
              <a:rPr lang="zh-CN" altLang="en-US" sz="1000" dirty="0"/>
              <a:t>。大鼠使用数量较大试验的结果显示经口</a:t>
            </a:r>
            <a:r>
              <a:rPr lang="en-US" altLang="zh-CN" sz="1000" dirty="0"/>
              <a:t>LD50 </a:t>
            </a:r>
            <a:r>
              <a:rPr lang="zh-CN" altLang="en-US" sz="1000" dirty="0"/>
              <a:t>大于</a:t>
            </a:r>
            <a:r>
              <a:rPr lang="en-US" altLang="zh-CN" sz="1000" dirty="0"/>
              <a:t>2000 mg/kg[1]</a:t>
            </a:r>
            <a:r>
              <a:rPr lang="zh-CN" altLang="en-US" sz="1000" dirty="0"/>
              <a:t>。 </a:t>
            </a:r>
          </a:p>
          <a:p>
            <a:r>
              <a:rPr lang="zh-CN" altLang="en-US" sz="1000" dirty="0"/>
              <a:t>兔经皮</a:t>
            </a:r>
            <a:r>
              <a:rPr lang="en-US" sz="1000" dirty="0"/>
              <a:t>LD50：≥8200 mg/kg[2]。 </a:t>
            </a:r>
          </a:p>
          <a:p>
            <a:r>
              <a:rPr lang="zh-CN" altLang="en-US" sz="1000" dirty="0"/>
              <a:t>大鼠吸入</a:t>
            </a:r>
            <a:r>
              <a:rPr lang="en-US" sz="1000" dirty="0"/>
              <a:t>LC50: 44.6mg/L(4h) [3]。 </a:t>
            </a:r>
          </a:p>
          <a:p>
            <a:r>
              <a:rPr lang="zh-CN" altLang="en-US" sz="1000" dirty="0"/>
              <a:t>皮肤刺激或腐蚀： </a:t>
            </a:r>
          </a:p>
          <a:p>
            <a:r>
              <a:rPr lang="zh-CN" altLang="en-US" sz="1000" dirty="0"/>
              <a:t>兔标准德瑞兹试验：</a:t>
            </a:r>
            <a:r>
              <a:rPr lang="en-US" altLang="zh-CN" sz="1000" dirty="0"/>
              <a:t>20mg</a:t>
            </a:r>
            <a:r>
              <a:rPr lang="zh-CN" altLang="en-US" sz="1000" dirty="0"/>
              <a:t>（</a:t>
            </a:r>
            <a:r>
              <a:rPr lang="en-US" altLang="zh-CN" sz="1000" dirty="0"/>
              <a:t>24h</a:t>
            </a:r>
            <a:r>
              <a:rPr lang="zh-CN" altLang="en-US" sz="1000" dirty="0"/>
              <a:t>），中度皮肤刺激</a:t>
            </a:r>
            <a:r>
              <a:rPr lang="en-US" altLang="zh-CN" sz="1000" dirty="0"/>
              <a:t>[4]</a:t>
            </a:r>
            <a:r>
              <a:rPr lang="zh-CN" altLang="en-US" sz="1000" dirty="0"/>
              <a:t>。 </a:t>
            </a:r>
          </a:p>
          <a:p>
            <a:r>
              <a:rPr lang="zh-CN" altLang="en-US" sz="1000" dirty="0"/>
              <a:t>兔皮肤刺激试验：</a:t>
            </a:r>
            <a:r>
              <a:rPr lang="en-US" altLang="zh-CN" sz="1000" dirty="0"/>
              <a:t>0.5mL</a:t>
            </a:r>
            <a:r>
              <a:rPr lang="zh-CN" altLang="en-US" sz="1000" dirty="0"/>
              <a:t>（未稀释，</a:t>
            </a:r>
            <a:r>
              <a:rPr lang="en-US" altLang="zh-CN" sz="1000" dirty="0"/>
              <a:t>4h</a:t>
            </a:r>
            <a:r>
              <a:rPr lang="zh-CN" altLang="en-US" sz="1000" dirty="0"/>
              <a:t>），中度皮肤刺激</a:t>
            </a:r>
            <a:r>
              <a:rPr lang="en-US" altLang="zh-CN" sz="1000" dirty="0"/>
              <a:t>[5]</a:t>
            </a:r>
            <a:r>
              <a:rPr lang="zh-CN" altLang="en-US" sz="1000" dirty="0"/>
              <a:t>。 </a:t>
            </a:r>
          </a:p>
          <a:p>
            <a:r>
              <a:rPr lang="zh-CN" altLang="en-US" sz="1000" dirty="0"/>
              <a:t>眼睛刺激或腐蚀： </a:t>
            </a:r>
          </a:p>
          <a:p>
            <a:r>
              <a:rPr lang="zh-CN" altLang="en-US" sz="1000" dirty="0"/>
              <a:t>兔眼内滴入</a:t>
            </a:r>
            <a:r>
              <a:rPr lang="en-US" altLang="zh-CN" sz="1000" dirty="0"/>
              <a:t>1</a:t>
            </a:r>
            <a:r>
              <a:rPr lang="zh-CN" altLang="en-US" sz="1000" dirty="0"/>
              <a:t>～</a:t>
            </a:r>
            <a:r>
              <a:rPr lang="en-US" altLang="zh-CN" sz="1000" dirty="0"/>
              <a:t>2</a:t>
            </a:r>
            <a:r>
              <a:rPr lang="zh-CN" altLang="en-US" sz="1000" dirty="0"/>
              <a:t>滴未稀释液苯，引起结膜中度刺激和角膜一过性轻度损伤</a:t>
            </a:r>
            <a:r>
              <a:rPr lang="en-US" altLang="zh-CN" sz="1000" dirty="0"/>
              <a:t>[2,3]</a:t>
            </a:r>
            <a:r>
              <a:rPr lang="zh-CN" altLang="en-US" sz="1000" dirty="0"/>
              <a:t>。 </a:t>
            </a:r>
          </a:p>
          <a:p>
            <a:r>
              <a:rPr lang="zh-CN" altLang="en-US" sz="1000" dirty="0"/>
              <a:t>呼吸或皮肤过敏： </a:t>
            </a:r>
          </a:p>
          <a:p>
            <a:r>
              <a:rPr lang="zh-CN" altLang="en-US" sz="1000" dirty="0"/>
              <a:t>未见苯对皮肤和呼吸系统有致敏作用的报道</a:t>
            </a:r>
            <a:r>
              <a:rPr lang="en-US" altLang="zh-CN" sz="1000" dirty="0"/>
              <a:t>[1</a:t>
            </a:r>
            <a:r>
              <a:rPr lang="zh-CN" altLang="en-US" sz="1000" dirty="0"/>
              <a:t>，</a:t>
            </a:r>
            <a:r>
              <a:rPr lang="en-US" altLang="zh-CN" sz="1000" dirty="0"/>
              <a:t>2]</a:t>
            </a:r>
            <a:r>
              <a:rPr lang="zh-CN" altLang="en-US" sz="1000" dirty="0"/>
              <a:t>。从苯的化学结构分析，本品不可能引起与呼吸道和皮肤过敏有关的免疫性改变</a:t>
            </a:r>
            <a:r>
              <a:rPr lang="en-US" altLang="zh-CN" sz="1000" dirty="0"/>
              <a:t>[1]</a:t>
            </a:r>
            <a:r>
              <a:rPr lang="zh-CN" altLang="en-US" sz="1000" dirty="0"/>
              <a:t>。 </a:t>
            </a:r>
          </a:p>
          <a:p>
            <a:r>
              <a:rPr lang="zh-CN" altLang="en-US" sz="1000" dirty="0"/>
              <a:t>生殖细胞突变性： </a:t>
            </a:r>
          </a:p>
          <a:p>
            <a:r>
              <a:rPr lang="zh-CN" altLang="en-US" sz="1000" dirty="0"/>
              <a:t>体内研究显示，苯对哺乳动物和人有明显的体细胞致突变作用。有关生殖细胞致突变的显性死试验没有得出明确的结论。根据苯对精原细胞的遗传效应的阳性数据及其毒物代谢动力学特点，苯有到达性腺并导致生殖细胞发生突变的潜在能力</a:t>
            </a:r>
            <a:r>
              <a:rPr lang="en-US" altLang="zh-CN" sz="1000" dirty="0"/>
              <a:t>[1]</a:t>
            </a:r>
            <a:r>
              <a:rPr lang="zh-CN" altLang="en-US" sz="1000" dirty="0"/>
              <a:t>。 </a:t>
            </a:r>
          </a:p>
          <a:p>
            <a:r>
              <a:rPr lang="zh-CN" altLang="en-US" sz="1000" dirty="0"/>
              <a:t>致癌性： </a:t>
            </a:r>
          </a:p>
          <a:p>
            <a:r>
              <a:rPr lang="zh-CN" altLang="en-US" sz="1000" dirty="0"/>
              <a:t>苯所致白血病已列入</a:t>
            </a:r>
            <a:r>
              <a:rPr lang="en-US" altLang="zh-CN" sz="1000" dirty="0"/>
              <a:t>《</a:t>
            </a:r>
            <a:r>
              <a:rPr lang="zh-CN" altLang="en-US" sz="1000" dirty="0"/>
              <a:t>职业病目录</a:t>
            </a:r>
            <a:r>
              <a:rPr lang="en-US" altLang="zh-CN" sz="1000" dirty="0"/>
              <a:t>》</a:t>
            </a:r>
            <a:r>
              <a:rPr lang="zh-CN" altLang="en-US" sz="1000" dirty="0"/>
              <a:t>，属职业性肿瘤</a:t>
            </a:r>
            <a:r>
              <a:rPr lang="zh-CN" altLang="en-US" sz="1000" dirty="0" smtClean="0"/>
              <a:t>。</a:t>
            </a:r>
            <a:endParaRPr lang="en-US" altLang="zh-CN" sz="1000" dirty="0" smtClean="0"/>
          </a:p>
          <a:p>
            <a:r>
              <a:rPr lang="en-US" altLang="zh-CN" sz="1000" dirty="0"/>
              <a:t>IARC</a:t>
            </a:r>
            <a:r>
              <a:rPr lang="zh-CN" altLang="en-US" sz="1000" dirty="0"/>
              <a:t>对本品的致癌性分类：</a:t>
            </a:r>
            <a:r>
              <a:rPr lang="en-US" altLang="zh-CN" sz="1000" dirty="0"/>
              <a:t>G1——</a:t>
            </a:r>
            <a:r>
              <a:rPr lang="zh-CN" altLang="en-US" sz="1000" dirty="0"/>
              <a:t>确认人类致癌物</a:t>
            </a:r>
            <a:r>
              <a:rPr lang="en-US" altLang="zh-CN" sz="1000" dirty="0"/>
              <a:t>[6]</a:t>
            </a:r>
            <a:r>
              <a:rPr lang="zh-CN" altLang="en-US" sz="1000" dirty="0"/>
              <a:t>。 </a:t>
            </a:r>
          </a:p>
          <a:p>
            <a:r>
              <a:rPr lang="zh-CN" altLang="en-US" sz="1000" dirty="0"/>
              <a:t>生殖毒性： </a:t>
            </a:r>
          </a:p>
          <a:p>
            <a:r>
              <a:rPr lang="zh-CN" altLang="en-US" sz="1000" dirty="0"/>
              <a:t>动物实验结果显示，苯在对母体产生毒性的剂量下出现胚胎毒性</a:t>
            </a:r>
            <a:r>
              <a:rPr lang="en-US" altLang="zh-CN" sz="1000" dirty="0"/>
              <a:t>[7</a:t>
            </a:r>
            <a:r>
              <a:rPr lang="zh-CN" altLang="en-US" sz="1000" dirty="0"/>
              <a:t>，</a:t>
            </a:r>
            <a:r>
              <a:rPr lang="en-US" altLang="zh-CN" sz="1000" dirty="0"/>
              <a:t>8]</a:t>
            </a:r>
            <a:r>
              <a:rPr lang="zh-CN" altLang="en-US" sz="1000" dirty="0"/>
              <a:t>。 </a:t>
            </a:r>
          </a:p>
          <a:p>
            <a:r>
              <a:rPr lang="zh-CN" altLang="en-US" sz="1000" dirty="0"/>
              <a:t>特异性靶器官系统毒性 一次接触： </a:t>
            </a:r>
          </a:p>
          <a:p>
            <a:r>
              <a:rPr lang="zh-CN" altLang="en-US" sz="1000" dirty="0"/>
              <a:t>大鼠经口和小鼠吸入苯后出现麻醉作用；吸入麻醉作用的阈值约为</a:t>
            </a:r>
            <a:r>
              <a:rPr lang="en-US" altLang="zh-CN" sz="1000" dirty="0"/>
              <a:t>13000 mg/m3[3]</a:t>
            </a:r>
            <a:r>
              <a:rPr lang="zh-CN" altLang="en-US" sz="1000" dirty="0"/>
              <a:t>。 </a:t>
            </a:r>
          </a:p>
          <a:p>
            <a:r>
              <a:rPr lang="zh-CN" altLang="en-US" sz="1000" dirty="0"/>
              <a:t>人吸入高浓度或口服大剂量苯引起急性中毒，表现为中枢神经系统抑制，甚至死亡。急性中毒的原因主要是工业事故或为追求欣快感而故意吸入含苯产品引起。除非发生死亡，接触停止后中枢神经系统的抑制症状可逆</a:t>
            </a:r>
            <a:r>
              <a:rPr lang="en-US" altLang="zh-CN" sz="1000" dirty="0"/>
              <a:t>[2</a:t>
            </a:r>
            <a:r>
              <a:rPr lang="zh-CN" altLang="en-US" sz="1000" dirty="0"/>
              <a:t>，</a:t>
            </a:r>
            <a:r>
              <a:rPr lang="en-US" altLang="zh-CN" sz="1000" dirty="0"/>
              <a:t>3]</a:t>
            </a:r>
            <a:r>
              <a:rPr lang="zh-CN" altLang="en-US" sz="1000" dirty="0"/>
              <a:t>。 </a:t>
            </a:r>
          </a:p>
        </p:txBody>
      </p:sp>
      <p:sp>
        <p:nvSpPr>
          <p:cNvPr id="5" name="Rectangle 4"/>
          <p:cNvSpPr/>
          <p:nvPr/>
        </p:nvSpPr>
        <p:spPr>
          <a:xfrm>
            <a:off x="7218375" y="1037017"/>
            <a:ext cx="4431105" cy="5786199"/>
          </a:xfrm>
          <a:prstGeom prst="rect">
            <a:avLst/>
          </a:prstGeom>
          <a:ln>
            <a:solidFill>
              <a:schemeClr val="tx1"/>
            </a:solidFill>
          </a:ln>
        </p:spPr>
        <p:txBody>
          <a:bodyPr wrap="square">
            <a:spAutoFit/>
          </a:bodyPr>
          <a:lstStyle/>
          <a:p>
            <a:r>
              <a:rPr lang="zh-CN" altLang="en-US" sz="1000" dirty="0"/>
              <a:t>特异性靶器官系统毒性 反复接触： </a:t>
            </a:r>
          </a:p>
          <a:p>
            <a:r>
              <a:rPr lang="zh-CN" altLang="en-US" sz="1000" dirty="0"/>
              <a:t>大鼠吸入最低中毒浓度（</a:t>
            </a:r>
            <a:r>
              <a:rPr lang="en-US" altLang="zh-CN" sz="1000" dirty="0" err="1"/>
              <a:t>TCLo</a:t>
            </a:r>
            <a:r>
              <a:rPr lang="zh-CN" altLang="en-US" sz="1000" dirty="0"/>
              <a:t>）</a:t>
            </a:r>
            <a:r>
              <a:rPr lang="en-US" altLang="zh-CN" sz="1000" dirty="0"/>
              <a:t>:300ppm</a:t>
            </a:r>
            <a:r>
              <a:rPr lang="zh-CN" altLang="en-US" sz="1000" dirty="0"/>
              <a:t>（每天</a:t>
            </a:r>
            <a:r>
              <a:rPr lang="en-US" altLang="zh-CN" sz="1000" dirty="0"/>
              <a:t>6h</a:t>
            </a:r>
            <a:r>
              <a:rPr lang="zh-CN" altLang="en-US" sz="1000" dirty="0"/>
              <a:t>，共</a:t>
            </a:r>
            <a:r>
              <a:rPr lang="en-US" altLang="zh-CN" sz="1000" dirty="0"/>
              <a:t>13</a:t>
            </a:r>
            <a:r>
              <a:rPr lang="zh-CN" altLang="en-US" sz="1000" dirty="0"/>
              <a:t>周，间断），白细胞减少</a:t>
            </a:r>
            <a:r>
              <a:rPr lang="en-US" altLang="zh-CN" sz="1000" dirty="0"/>
              <a:t>[4]</a:t>
            </a:r>
            <a:r>
              <a:rPr lang="zh-CN" altLang="en-US" sz="1000" dirty="0"/>
              <a:t>。 </a:t>
            </a:r>
          </a:p>
          <a:p>
            <a:r>
              <a:rPr lang="zh-CN" altLang="en-US" sz="1000" dirty="0"/>
              <a:t>小鼠吸入最低中毒浓度（</a:t>
            </a:r>
            <a:r>
              <a:rPr lang="en-US" altLang="zh-CN" sz="1000" dirty="0" err="1"/>
              <a:t>TCLo</a:t>
            </a:r>
            <a:r>
              <a:rPr lang="zh-CN" altLang="en-US" sz="1000" dirty="0"/>
              <a:t>）：</a:t>
            </a:r>
            <a:r>
              <a:rPr lang="en-US" altLang="zh-CN" sz="1000" dirty="0"/>
              <a:t>300ppm</a:t>
            </a:r>
            <a:r>
              <a:rPr lang="zh-CN" altLang="en-US" sz="1000" dirty="0"/>
              <a:t>（每天</a:t>
            </a:r>
            <a:r>
              <a:rPr lang="en-US" altLang="zh-CN" sz="1000" dirty="0"/>
              <a:t>6h</a:t>
            </a:r>
            <a:r>
              <a:rPr lang="zh-CN" altLang="en-US" sz="1000" dirty="0"/>
              <a:t>，共</a:t>
            </a:r>
            <a:r>
              <a:rPr lang="en-US" altLang="zh-CN" sz="1000" dirty="0"/>
              <a:t>13</a:t>
            </a:r>
            <a:r>
              <a:rPr lang="zh-CN" altLang="en-US" sz="1000" dirty="0"/>
              <a:t>周，间断），出现贫血和血小板减少</a:t>
            </a:r>
            <a:r>
              <a:rPr lang="en-US" altLang="zh-CN" sz="1000" dirty="0"/>
              <a:t>[4]</a:t>
            </a:r>
            <a:r>
              <a:rPr lang="zh-CN" altLang="en-US" sz="1000" dirty="0"/>
              <a:t>。 </a:t>
            </a:r>
          </a:p>
          <a:p>
            <a:r>
              <a:rPr lang="zh-CN" altLang="en-US" sz="1000" dirty="0"/>
              <a:t>人反复或长期接触苯主要对骨髓造血系统产生抑制作用，出现血小板减少、白细胞减少、再生障碍性贫血，甚至发生白血病。这些毒效应取决于接触剂量、时间以及受影响干细胞的发育阶段</a:t>
            </a:r>
            <a:r>
              <a:rPr lang="en-US" altLang="zh-CN" sz="1000" dirty="0"/>
              <a:t>[3]</a:t>
            </a:r>
            <a:r>
              <a:rPr lang="zh-CN" altLang="en-US" sz="1000" dirty="0"/>
              <a:t>。 </a:t>
            </a:r>
          </a:p>
          <a:p>
            <a:r>
              <a:rPr lang="zh-CN" altLang="en-US" sz="1000" dirty="0"/>
              <a:t>一项对</a:t>
            </a:r>
            <a:r>
              <a:rPr lang="en-US" altLang="zh-CN" sz="1000" dirty="0"/>
              <a:t>32</a:t>
            </a:r>
            <a:r>
              <a:rPr lang="zh-CN" altLang="en-US" sz="1000" dirty="0"/>
              <a:t>名苯中毒者的研究显示，患者吸入接触苯的时间为</a:t>
            </a:r>
            <a:r>
              <a:rPr lang="en-US" altLang="zh-CN" sz="1000" dirty="0"/>
              <a:t>4</a:t>
            </a:r>
            <a:r>
              <a:rPr lang="zh-CN" altLang="en-US" sz="1000" dirty="0"/>
              <a:t>个月到</a:t>
            </a:r>
            <a:r>
              <a:rPr lang="en-US" altLang="zh-CN" sz="1000" dirty="0"/>
              <a:t>15</a:t>
            </a:r>
            <a:r>
              <a:rPr lang="zh-CN" altLang="en-US" sz="1000" dirty="0"/>
              <a:t>年，接触浓度为</a:t>
            </a:r>
            <a:r>
              <a:rPr lang="en-US" altLang="zh-CN" sz="1000" dirty="0"/>
              <a:t>480</a:t>
            </a:r>
            <a:r>
              <a:rPr lang="zh-CN" altLang="en-US" sz="1000" dirty="0"/>
              <a:t>～</a:t>
            </a:r>
            <a:r>
              <a:rPr lang="en-US" altLang="zh-CN" sz="1000" dirty="0"/>
              <a:t>2100 mg/m3 (150</a:t>
            </a:r>
            <a:r>
              <a:rPr lang="zh-CN" altLang="en-US" sz="1000" dirty="0"/>
              <a:t>～</a:t>
            </a:r>
            <a:r>
              <a:rPr lang="en-US" altLang="zh-CN" sz="1000" dirty="0"/>
              <a:t>650 ppm)</a:t>
            </a:r>
            <a:r>
              <a:rPr lang="zh-CN" altLang="en-US" sz="1000" dirty="0"/>
              <a:t>，出现伴有再生不良、过度增生或幼红细胞骨髓象的各类血细胞减少。其中</a:t>
            </a:r>
            <a:r>
              <a:rPr lang="en-US" altLang="zh-CN" sz="1000" dirty="0"/>
              <a:t>8</a:t>
            </a:r>
            <a:r>
              <a:rPr lang="zh-CN" altLang="en-US" sz="1000" dirty="0"/>
              <a:t>名有血小板减少，导致出血和感染</a:t>
            </a:r>
            <a:r>
              <a:rPr lang="en-US" altLang="zh-CN" sz="1000" dirty="0"/>
              <a:t>[3]</a:t>
            </a:r>
            <a:r>
              <a:rPr lang="zh-CN" altLang="en-US" sz="1000" dirty="0"/>
              <a:t>。 </a:t>
            </a:r>
          </a:p>
          <a:p>
            <a:r>
              <a:rPr lang="zh-CN" altLang="en-US" sz="1000" dirty="0"/>
              <a:t>吸入危害： </a:t>
            </a:r>
          </a:p>
          <a:p>
            <a:r>
              <a:rPr lang="zh-CN" altLang="en-US" sz="1000" dirty="0"/>
              <a:t>液苯直接吸入肺部，可立即在肺组织接触部位引起水肿和出血</a:t>
            </a:r>
            <a:r>
              <a:rPr lang="en-US" altLang="zh-CN" sz="1000" dirty="0"/>
              <a:t>[1]</a:t>
            </a:r>
            <a:r>
              <a:rPr lang="zh-CN" altLang="en-US" sz="1000" dirty="0"/>
              <a:t>。 </a:t>
            </a:r>
            <a:endParaRPr lang="en-US" altLang="zh-CN" sz="1000" dirty="0" smtClean="0"/>
          </a:p>
          <a:p>
            <a:endParaRPr lang="en-US" sz="1000" dirty="0">
              <a:solidFill>
                <a:srgbClr val="000000"/>
              </a:solidFill>
              <a:latin typeface="+mj-ea"/>
            </a:endParaRPr>
          </a:p>
          <a:p>
            <a:r>
              <a:rPr lang="zh-CN" altLang="en-US" sz="1000" b="1" dirty="0">
                <a:solidFill>
                  <a:srgbClr val="0070C0"/>
                </a:solidFill>
              </a:rPr>
              <a:t>第</a:t>
            </a:r>
            <a:r>
              <a:rPr lang="en-US" altLang="zh-CN" sz="1000" b="1" dirty="0">
                <a:solidFill>
                  <a:srgbClr val="0070C0"/>
                </a:solidFill>
              </a:rPr>
              <a:t>12</a:t>
            </a:r>
            <a:r>
              <a:rPr lang="zh-CN" altLang="en-US" sz="1000" b="1" dirty="0">
                <a:solidFill>
                  <a:srgbClr val="0070C0"/>
                </a:solidFill>
              </a:rPr>
              <a:t>部分 生态学信息</a:t>
            </a:r>
            <a:r>
              <a:rPr lang="en-US" altLang="zh-CN" sz="1000" b="1" dirty="0">
                <a:solidFill>
                  <a:srgbClr val="0070C0"/>
                </a:solidFill>
              </a:rPr>
              <a:t>[1] </a:t>
            </a:r>
          </a:p>
          <a:p>
            <a:r>
              <a:rPr lang="zh-CN" altLang="en-US" sz="1000" dirty="0"/>
              <a:t>生态毒性： </a:t>
            </a:r>
          </a:p>
          <a:p>
            <a:r>
              <a:rPr lang="zh-CN" altLang="en-US" sz="1000" dirty="0"/>
              <a:t>鱼类急性毒性试验（</a:t>
            </a:r>
            <a:r>
              <a:rPr lang="en-US" sz="1000" dirty="0"/>
              <a:t>OECD 203）：</a:t>
            </a:r>
            <a:r>
              <a:rPr lang="zh-CN" altLang="en-US" sz="1000" dirty="0"/>
              <a:t>虹鳟（</a:t>
            </a:r>
            <a:r>
              <a:rPr lang="en-US" sz="1000" dirty="0" err="1"/>
              <a:t>Oncorhynchus</a:t>
            </a:r>
            <a:r>
              <a:rPr lang="en-US" sz="1000" dirty="0"/>
              <a:t> mykis）LC50：5.3 mg/L（96h）。 </a:t>
            </a:r>
          </a:p>
          <a:p>
            <a:r>
              <a:rPr lang="zh-CN" altLang="en-US" sz="1000" dirty="0"/>
              <a:t>使用流水式试验系统，对苯浓度进行实时监</a:t>
            </a:r>
            <a:r>
              <a:rPr lang="zh-CN" altLang="en-US" sz="1000" dirty="0" smtClean="0"/>
              <a:t>测。 </a:t>
            </a:r>
            <a:endParaRPr lang="en-US" altLang="zh-CN" sz="1000" dirty="0" smtClean="0"/>
          </a:p>
          <a:p>
            <a:r>
              <a:rPr lang="zh-CN" altLang="en-US" sz="1000" dirty="0"/>
              <a:t>溞类</a:t>
            </a:r>
            <a:r>
              <a:rPr lang="en-US" altLang="zh-CN" sz="1000" dirty="0"/>
              <a:t>24</a:t>
            </a:r>
            <a:r>
              <a:rPr lang="en-US" sz="1000" dirty="0"/>
              <a:t>hEC50</a:t>
            </a:r>
            <a:r>
              <a:rPr lang="zh-CN" altLang="en-US" sz="1000" dirty="0"/>
              <a:t>急性活动抑制试验（</a:t>
            </a:r>
            <a:r>
              <a:rPr lang="en-US" sz="1000" dirty="0"/>
              <a:t>OECD 202）：</a:t>
            </a:r>
            <a:r>
              <a:rPr lang="zh-CN" altLang="en-US" sz="1000" dirty="0"/>
              <a:t>大型溞（</a:t>
            </a:r>
            <a:r>
              <a:rPr lang="en-US" sz="1000" dirty="0"/>
              <a:t>Daphnia magna）EC50：10mg/L（48h）。 </a:t>
            </a:r>
          </a:p>
          <a:p>
            <a:r>
              <a:rPr lang="zh-CN" altLang="en-US" sz="1000" dirty="0"/>
              <a:t>藻类生长抑制试验（</a:t>
            </a:r>
            <a:r>
              <a:rPr lang="en-US" sz="1000" dirty="0"/>
              <a:t>OECD 201）：</a:t>
            </a:r>
            <a:r>
              <a:rPr lang="zh-CN" altLang="en-US" sz="1000" dirty="0"/>
              <a:t>羊角月牙藻（</a:t>
            </a:r>
            <a:r>
              <a:rPr lang="en-US" sz="1000" dirty="0" err="1"/>
              <a:t>Selenastrum</a:t>
            </a:r>
            <a:r>
              <a:rPr lang="en-US" sz="1000" dirty="0"/>
              <a:t> capricornutum）ErC50：100 mg/L（72h）。</a:t>
            </a:r>
            <a:r>
              <a:rPr lang="zh-CN" altLang="en-US" sz="1000" dirty="0"/>
              <a:t>使用密闭系统。 </a:t>
            </a:r>
          </a:p>
          <a:p>
            <a:r>
              <a:rPr lang="zh-CN" altLang="en-US" sz="1000" dirty="0"/>
              <a:t>鱼类早期生活阶段毒性试验（</a:t>
            </a:r>
            <a:r>
              <a:rPr lang="en-US" sz="1000" dirty="0"/>
              <a:t>OECD 210）：</a:t>
            </a:r>
            <a:r>
              <a:rPr lang="zh-CN" altLang="en-US" sz="1000" dirty="0"/>
              <a:t>呆鲦鱼（</a:t>
            </a:r>
            <a:r>
              <a:rPr lang="en-US" sz="1000" dirty="0" err="1"/>
              <a:t>Pimephales</a:t>
            </a:r>
            <a:r>
              <a:rPr lang="en-US" sz="1000" dirty="0"/>
              <a:t> </a:t>
            </a:r>
            <a:r>
              <a:rPr lang="en-US" sz="1000" dirty="0" err="1"/>
              <a:t>promelas）NOEC</a:t>
            </a:r>
            <a:r>
              <a:rPr lang="en-US" sz="1000" dirty="0"/>
              <a:t>： 0.8 mg/L（32d）。 </a:t>
            </a:r>
          </a:p>
          <a:p>
            <a:r>
              <a:rPr lang="zh-CN" altLang="en-US" sz="1000" dirty="0"/>
              <a:t>持久性和降解性： </a:t>
            </a:r>
          </a:p>
          <a:p>
            <a:r>
              <a:rPr lang="zh-CN" altLang="en-US" sz="1000" dirty="0"/>
              <a:t>非生物降解：苯不会水解，不易直接光解。在大气中，与羟基自由基反应降解的半衰期为</a:t>
            </a:r>
            <a:r>
              <a:rPr lang="en-US" altLang="zh-CN" sz="1000" dirty="0"/>
              <a:t>13.4d</a:t>
            </a:r>
            <a:r>
              <a:rPr lang="zh-CN" altLang="en-US" sz="1000" dirty="0"/>
              <a:t>。 </a:t>
            </a:r>
          </a:p>
          <a:p>
            <a:r>
              <a:rPr lang="zh-CN" altLang="en-US" sz="1000" dirty="0"/>
              <a:t>生物降解性：呼吸计量法试验（</a:t>
            </a:r>
            <a:r>
              <a:rPr lang="en-US" altLang="zh-CN" sz="1000" dirty="0"/>
              <a:t>OECD 301F</a:t>
            </a:r>
            <a:r>
              <a:rPr lang="zh-CN" altLang="en-US" sz="1000" dirty="0"/>
              <a:t>），</a:t>
            </a:r>
            <a:r>
              <a:rPr lang="en-US" altLang="zh-CN" sz="1000" dirty="0"/>
              <a:t>28</a:t>
            </a:r>
            <a:r>
              <a:rPr lang="zh-CN" altLang="en-US" sz="1000" dirty="0"/>
              <a:t>天后降解率</a:t>
            </a:r>
            <a:r>
              <a:rPr lang="en-US" altLang="zh-CN" sz="1000" dirty="0"/>
              <a:t>82%</a:t>
            </a:r>
            <a:r>
              <a:rPr lang="zh-CN" altLang="en-US" sz="1000" dirty="0"/>
              <a:t>～</a:t>
            </a:r>
            <a:r>
              <a:rPr lang="en-US" altLang="zh-CN" sz="1000" dirty="0"/>
              <a:t>100%</a:t>
            </a:r>
            <a:r>
              <a:rPr lang="zh-CN" altLang="en-US" sz="1000" dirty="0"/>
              <a:t>（满足</a:t>
            </a:r>
            <a:r>
              <a:rPr lang="en-US" altLang="zh-CN" sz="1000" dirty="0"/>
              <a:t>10d</a:t>
            </a:r>
            <a:r>
              <a:rPr lang="zh-CN" altLang="en-US" sz="1000" dirty="0"/>
              <a:t>的观察期）。试验表明，苯易快速生物降解 </a:t>
            </a:r>
          </a:p>
          <a:p>
            <a:r>
              <a:rPr lang="zh-CN" altLang="en-US" sz="1000" dirty="0"/>
              <a:t>生物富集或生物积累性： </a:t>
            </a:r>
          </a:p>
          <a:p>
            <a:r>
              <a:rPr lang="zh-CN" altLang="en-US" sz="1000" dirty="0"/>
              <a:t>生物富集因子（</a:t>
            </a:r>
            <a:r>
              <a:rPr lang="en-US" sz="1000" dirty="0"/>
              <a:t>BCF）:</a:t>
            </a:r>
            <a:r>
              <a:rPr lang="zh-CN" altLang="en-US" sz="1000" dirty="0"/>
              <a:t>大西洋鲱（</a:t>
            </a:r>
            <a:r>
              <a:rPr lang="en-US" sz="1000" dirty="0" err="1"/>
              <a:t>Clupea</a:t>
            </a:r>
            <a:r>
              <a:rPr lang="en-US" sz="1000" dirty="0"/>
              <a:t> </a:t>
            </a:r>
            <a:r>
              <a:rPr lang="en-US" sz="1000" dirty="0" err="1"/>
              <a:t>harrengus</a:t>
            </a:r>
            <a:r>
              <a:rPr lang="en-US" sz="1000" dirty="0"/>
              <a:t>）</a:t>
            </a:r>
            <a:r>
              <a:rPr lang="zh-CN" altLang="en-US" sz="1000" dirty="0"/>
              <a:t>为</a:t>
            </a:r>
            <a:r>
              <a:rPr lang="en-US" altLang="zh-CN" sz="1000" dirty="0"/>
              <a:t>11</a:t>
            </a:r>
            <a:r>
              <a:rPr lang="zh-CN" altLang="en-US" sz="1000" dirty="0"/>
              <a:t>；高体雅罗鱼（</a:t>
            </a:r>
            <a:r>
              <a:rPr lang="en-US" sz="1000" dirty="0" err="1"/>
              <a:t>Leuciscus</a:t>
            </a:r>
            <a:r>
              <a:rPr lang="en-US" sz="1000" dirty="0"/>
              <a:t> </a:t>
            </a:r>
            <a:r>
              <a:rPr lang="en-US" sz="1000" dirty="0" err="1"/>
              <a:t>idus</a:t>
            </a:r>
            <a:r>
              <a:rPr lang="en-US" sz="1000" dirty="0"/>
              <a:t>）＜10。</a:t>
            </a:r>
            <a:r>
              <a:rPr lang="zh-CN" altLang="en-US" sz="1000" dirty="0"/>
              <a:t>众多鱼类试验表明苯的生物富集性很低。 </a:t>
            </a:r>
          </a:p>
          <a:p>
            <a:r>
              <a:rPr lang="zh-CN" altLang="en-US" sz="1000" dirty="0"/>
              <a:t>土壤中的迁移性： </a:t>
            </a:r>
          </a:p>
          <a:p>
            <a:r>
              <a:rPr lang="zh-CN" altLang="en-US" sz="1000" dirty="0"/>
              <a:t>有氧条件下被土壤和有机物吸附，厌氧条件下转化为苯酚；根据</a:t>
            </a:r>
            <a:r>
              <a:rPr lang="en-US" altLang="zh-CN" sz="1000" dirty="0" err="1"/>
              <a:t>Koc</a:t>
            </a:r>
            <a:r>
              <a:rPr lang="zh-CN" altLang="en-US" sz="1000" dirty="0"/>
              <a:t>值估算，苯易挥发。因此，苯在土壤中有很强的迁移</a:t>
            </a:r>
            <a:r>
              <a:rPr lang="zh-CN" altLang="en-US" sz="1000" dirty="0" smtClean="0"/>
              <a:t>性。</a:t>
            </a:r>
            <a:endParaRPr lang="en-US" sz="1000" dirty="0">
              <a:solidFill>
                <a:srgbClr val="000000"/>
              </a:solidFill>
              <a:latin typeface="+mj-ea"/>
            </a:endParaRPr>
          </a:p>
        </p:txBody>
      </p:sp>
    </p:spTree>
    <p:extLst>
      <p:ext uri="{BB962C8B-B14F-4D97-AF65-F5344CB8AC3E}">
        <p14:creationId xmlns:p14="http://schemas.microsoft.com/office/powerpoint/2010/main" val="3422849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434" y="462185"/>
            <a:ext cx="9781770" cy="1280890"/>
          </a:xfrm>
        </p:spPr>
        <p:txBody>
          <a:bodyPr>
            <a:normAutofit/>
          </a:bodyPr>
          <a:lstStyle/>
          <a:p>
            <a:r>
              <a:rPr lang="en-US" altLang="zh-CN" sz="3200" dirty="0" smtClean="0"/>
              <a:t>GB/T 17519-2013 </a:t>
            </a:r>
            <a:r>
              <a:rPr lang="zh-CN" altLang="en-US" sz="3200" dirty="0" smtClean="0"/>
              <a:t>附录</a:t>
            </a:r>
            <a:r>
              <a:rPr lang="en-US" altLang="zh-CN" sz="3200" dirty="0" smtClean="0"/>
              <a:t>A </a:t>
            </a:r>
            <a:r>
              <a:rPr lang="zh-CN" altLang="en-US" sz="3200" dirty="0" smtClean="0"/>
              <a:t>化学品安全技术书样例 （续）</a:t>
            </a:r>
            <a:endParaRPr lang="en-US" sz="3200" dirty="0"/>
          </a:p>
        </p:txBody>
      </p:sp>
      <p:sp>
        <p:nvSpPr>
          <p:cNvPr id="4" name="Rectangle 3"/>
          <p:cNvSpPr/>
          <p:nvPr/>
        </p:nvSpPr>
        <p:spPr>
          <a:xfrm>
            <a:off x="2173824" y="1180235"/>
            <a:ext cx="4585357" cy="5170646"/>
          </a:xfrm>
          <a:prstGeom prst="rect">
            <a:avLst/>
          </a:prstGeom>
          <a:ln>
            <a:solidFill>
              <a:schemeClr val="tx1"/>
            </a:solidFill>
          </a:ln>
        </p:spPr>
        <p:txBody>
          <a:bodyPr wrap="square">
            <a:spAutoFit/>
          </a:bodyPr>
          <a:lstStyle/>
          <a:p>
            <a:r>
              <a:rPr lang="zh-CN" altLang="en-US" sz="1000" b="1" dirty="0" smtClean="0">
                <a:solidFill>
                  <a:srgbClr val="0070C0"/>
                </a:solidFill>
              </a:rPr>
              <a:t>第</a:t>
            </a:r>
            <a:r>
              <a:rPr lang="en-US" altLang="zh-CN" sz="1000" b="1" dirty="0">
                <a:solidFill>
                  <a:srgbClr val="0070C0"/>
                </a:solidFill>
              </a:rPr>
              <a:t>13</a:t>
            </a:r>
            <a:r>
              <a:rPr lang="zh-CN" altLang="en-US" sz="1000" b="1" dirty="0">
                <a:solidFill>
                  <a:srgbClr val="0070C0"/>
                </a:solidFill>
              </a:rPr>
              <a:t>部分 废弃处置 </a:t>
            </a:r>
          </a:p>
          <a:p>
            <a:r>
              <a:rPr lang="zh-CN" altLang="en-US" sz="1000" dirty="0"/>
              <a:t>废弃化学品</a:t>
            </a:r>
            <a:r>
              <a:rPr lang="en-US" altLang="zh-CN" sz="1000" dirty="0"/>
              <a:t>: </a:t>
            </a:r>
          </a:p>
          <a:p>
            <a:r>
              <a:rPr lang="zh-CN" altLang="en-US" sz="1000" dirty="0"/>
              <a:t>尽可能回收利用。如果不能回收利用，采用焚烧方法进行处置。 </a:t>
            </a:r>
          </a:p>
          <a:p>
            <a:r>
              <a:rPr lang="zh-CN" altLang="en-US" sz="1000" dirty="0"/>
              <a:t>不得采用排放到下水道的方式废弃处置本品。 </a:t>
            </a:r>
          </a:p>
          <a:p>
            <a:r>
              <a:rPr lang="zh-CN" altLang="en-US" sz="1000" dirty="0"/>
              <a:t>污染包装物： </a:t>
            </a:r>
          </a:p>
          <a:p>
            <a:r>
              <a:rPr lang="zh-CN" altLang="en-US" sz="1000" dirty="0"/>
              <a:t>将容器返还生产商或按照国家和地方法规处置。 </a:t>
            </a:r>
          </a:p>
          <a:p>
            <a:r>
              <a:rPr lang="zh-CN" altLang="en-US" sz="1000" dirty="0"/>
              <a:t>废弃注意事项： </a:t>
            </a:r>
          </a:p>
          <a:p>
            <a:r>
              <a:rPr lang="zh-CN" altLang="en-US" sz="1000" dirty="0"/>
              <a:t>废弃处置前应参阅国家和地方有关法规。 </a:t>
            </a:r>
            <a:endParaRPr lang="en-US" altLang="zh-CN" sz="1000" dirty="0" smtClean="0"/>
          </a:p>
          <a:p>
            <a:r>
              <a:rPr lang="zh-CN" altLang="en-US" sz="1000" dirty="0" smtClean="0"/>
              <a:t>处</a:t>
            </a:r>
            <a:r>
              <a:rPr lang="zh-CN" altLang="en-US" sz="1000" dirty="0"/>
              <a:t>置人员的安全防范措施参见第</a:t>
            </a:r>
            <a:r>
              <a:rPr lang="en-US" altLang="zh-CN" sz="1000" dirty="0"/>
              <a:t>8</a:t>
            </a:r>
            <a:r>
              <a:rPr lang="zh-CN" altLang="en-US" sz="1000" dirty="0"/>
              <a:t>部分</a:t>
            </a:r>
            <a:r>
              <a:rPr lang="zh-CN" altLang="en-US" sz="1000" dirty="0" smtClean="0"/>
              <a:t>。</a:t>
            </a:r>
            <a:endParaRPr lang="en-US" altLang="zh-CN" sz="1000" dirty="0" smtClean="0"/>
          </a:p>
          <a:p>
            <a:endParaRPr lang="en-US" altLang="zh-CN" sz="1000" b="1" dirty="0">
              <a:solidFill>
                <a:srgbClr val="0070C0"/>
              </a:solidFill>
            </a:endParaRPr>
          </a:p>
          <a:p>
            <a:r>
              <a:rPr lang="zh-CN" altLang="en-US" sz="1000" b="1" dirty="0" smtClean="0">
                <a:solidFill>
                  <a:srgbClr val="0070C0"/>
                </a:solidFill>
              </a:rPr>
              <a:t>第</a:t>
            </a:r>
            <a:r>
              <a:rPr lang="en-US" altLang="zh-CN" sz="1000" b="1" dirty="0">
                <a:solidFill>
                  <a:srgbClr val="0070C0"/>
                </a:solidFill>
              </a:rPr>
              <a:t>14</a:t>
            </a:r>
            <a:r>
              <a:rPr lang="zh-CN" altLang="en-US" sz="1000" b="1" dirty="0">
                <a:solidFill>
                  <a:srgbClr val="0070C0"/>
                </a:solidFill>
              </a:rPr>
              <a:t>部分 运输信息 </a:t>
            </a:r>
          </a:p>
          <a:p>
            <a:r>
              <a:rPr lang="zh-CN" altLang="en-US" sz="1000" dirty="0"/>
              <a:t>联合国危险货物编号（</a:t>
            </a:r>
            <a:r>
              <a:rPr lang="en-US" altLang="zh-CN" sz="1000" dirty="0"/>
              <a:t>UN</a:t>
            </a:r>
            <a:r>
              <a:rPr lang="zh-CN" altLang="en-US" sz="1000" dirty="0"/>
              <a:t>号）：</a:t>
            </a:r>
            <a:r>
              <a:rPr lang="en-US" altLang="zh-CN" sz="1000" dirty="0"/>
              <a:t>1114 </a:t>
            </a:r>
          </a:p>
          <a:p>
            <a:r>
              <a:rPr lang="zh-CN" altLang="en-US" sz="1000" dirty="0"/>
              <a:t>联合国运输名称：苯 </a:t>
            </a:r>
          </a:p>
          <a:p>
            <a:r>
              <a:rPr lang="zh-CN" altLang="en-US" sz="1000" dirty="0"/>
              <a:t>联合国危险性分类：</a:t>
            </a:r>
            <a:r>
              <a:rPr lang="en-US" altLang="zh-CN" sz="1000" dirty="0"/>
              <a:t>3 </a:t>
            </a:r>
          </a:p>
          <a:p>
            <a:r>
              <a:rPr lang="zh-CN" altLang="en-US" sz="1000" dirty="0"/>
              <a:t>包装类别：</a:t>
            </a:r>
            <a:r>
              <a:rPr lang="en-US" altLang="zh-CN" sz="1000" dirty="0"/>
              <a:t>Ⅱ </a:t>
            </a:r>
          </a:p>
          <a:p>
            <a:r>
              <a:rPr lang="zh-CN" altLang="en-US" sz="1000" dirty="0"/>
              <a:t>包装标志：易燃液体 </a:t>
            </a:r>
          </a:p>
          <a:p>
            <a:r>
              <a:rPr lang="zh-CN" altLang="en-US" sz="1000" dirty="0"/>
              <a:t>包装方法：小开口钢桶；螺纹口玻璃瓶、铁盖压口玻璃瓶、塑料瓶或金属桶（罐）外普通木箱。 </a:t>
            </a:r>
          </a:p>
          <a:p>
            <a:r>
              <a:rPr lang="zh-CN" altLang="en-US" sz="1000" dirty="0"/>
              <a:t>海洋污染物（是／否）：否 </a:t>
            </a:r>
          </a:p>
          <a:p>
            <a:r>
              <a:rPr lang="zh-CN" altLang="en-US" sz="1000" dirty="0"/>
              <a:t>运输注意事项： </a:t>
            </a:r>
          </a:p>
          <a:p>
            <a:r>
              <a:rPr lang="zh-CN" altLang="en-US" sz="1000" dirty="0"/>
              <a:t>本品铁路运输时限使用企业自备钢制罐车装运，装运前需报有关部门批准。 </a:t>
            </a:r>
          </a:p>
          <a:p>
            <a:r>
              <a:rPr lang="zh-CN" altLang="en-US" sz="1000" dirty="0"/>
              <a:t>铁路运输时应严格按照铁道部</a:t>
            </a:r>
            <a:r>
              <a:rPr lang="en-US" altLang="zh-CN" sz="1000" dirty="0"/>
              <a:t>《</a:t>
            </a:r>
            <a:r>
              <a:rPr lang="zh-CN" altLang="en-US" sz="1000" dirty="0"/>
              <a:t>危险货物运输规则</a:t>
            </a:r>
            <a:r>
              <a:rPr lang="en-US" altLang="zh-CN" sz="1000" dirty="0"/>
              <a:t>》</a:t>
            </a:r>
            <a:r>
              <a:rPr lang="zh-CN" altLang="en-US" sz="1000" dirty="0"/>
              <a:t>中的危险货物配装表进行配装。运输车辆应配备相应品种和数量的消防器材及泄漏应急处理设备。 </a:t>
            </a:r>
          </a:p>
          <a:p>
            <a:r>
              <a:rPr lang="zh-CN" altLang="en-US" sz="1000" dirty="0"/>
              <a:t>严禁与氧化剂、食用化学品等混装混运。 </a:t>
            </a:r>
          </a:p>
          <a:p>
            <a:r>
              <a:rPr lang="zh-CN" altLang="en-US" sz="1000" dirty="0"/>
              <a:t>装运该物品的车辆排气管必须配备阻火装置。 </a:t>
            </a:r>
          </a:p>
          <a:p>
            <a:r>
              <a:rPr lang="zh-CN" altLang="en-US" sz="1000" dirty="0"/>
              <a:t>使用槽（罐）车运输时应有接地链，槽内可设孔隔板以减少震荡产生静电。 </a:t>
            </a:r>
          </a:p>
          <a:p>
            <a:r>
              <a:rPr lang="zh-CN" altLang="en-US" sz="1000" dirty="0"/>
              <a:t>禁止使用易产生火花的机械设备和工具装卸。 </a:t>
            </a:r>
          </a:p>
          <a:p>
            <a:r>
              <a:rPr lang="zh-CN" altLang="en-US" sz="1000" dirty="0"/>
              <a:t>夏季最好早晚运输。 </a:t>
            </a:r>
          </a:p>
          <a:p>
            <a:r>
              <a:rPr lang="zh-CN" altLang="en-US" sz="1000" dirty="0"/>
              <a:t>运输途中应防曝晒、雨淋，防高温。 </a:t>
            </a:r>
          </a:p>
          <a:p>
            <a:r>
              <a:rPr lang="zh-CN" altLang="en-US" sz="1000" dirty="0"/>
              <a:t>中途停留时应远离火种、热源、高温区。 </a:t>
            </a:r>
          </a:p>
          <a:p>
            <a:r>
              <a:rPr lang="zh-CN" altLang="en-US" sz="1000" dirty="0"/>
              <a:t>公路运输时要按规定路线行驶，勿在居民区和人口稠密区停留。 </a:t>
            </a:r>
          </a:p>
          <a:p>
            <a:r>
              <a:rPr lang="zh-CN" altLang="en-US" sz="1000" dirty="0"/>
              <a:t>铁路运输时要禁止溜放。 </a:t>
            </a:r>
            <a:endParaRPr lang="en-US" sz="1000" dirty="0"/>
          </a:p>
        </p:txBody>
      </p:sp>
      <p:sp>
        <p:nvSpPr>
          <p:cNvPr id="5" name="Rectangle 4"/>
          <p:cNvSpPr/>
          <p:nvPr/>
        </p:nvSpPr>
        <p:spPr>
          <a:xfrm>
            <a:off x="7225874" y="1175040"/>
            <a:ext cx="4489876" cy="5324535"/>
          </a:xfrm>
          <a:prstGeom prst="rect">
            <a:avLst/>
          </a:prstGeom>
          <a:ln>
            <a:solidFill>
              <a:schemeClr val="tx1"/>
            </a:solidFill>
          </a:ln>
        </p:spPr>
        <p:txBody>
          <a:bodyPr wrap="square">
            <a:spAutoFit/>
          </a:bodyPr>
          <a:lstStyle/>
          <a:p>
            <a:r>
              <a:rPr lang="zh-CN" altLang="en-US" sz="1000" b="1" dirty="0">
                <a:solidFill>
                  <a:srgbClr val="0070C0"/>
                </a:solidFill>
              </a:rPr>
              <a:t>第</a:t>
            </a:r>
            <a:r>
              <a:rPr lang="en-US" altLang="zh-CN" sz="1000" b="1" dirty="0">
                <a:solidFill>
                  <a:srgbClr val="0070C0"/>
                </a:solidFill>
              </a:rPr>
              <a:t>15</a:t>
            </a:r>
            <a:r>
              <a:rPr lang="zh-CN" altLang="en-US" sz="1000" b="1" dirty="0">
                <a:solidFill>
                  <a:srgbClr val="0070C0"/>
                </a:solidFill>
              </a:rPr>
              <a:t>部分 法规信息 </a:t>
            </a:r>
          </a:p>
          <a:p>
            <a:r>
              <a:rPr lang="zh-CN" altLang="en-US" sz="1000" dirty="0"/>
              <a:t>下列法律、法规、规章和标准，对该化学品的管理作了相应的规定： </a:t>
            </a:r>
          </a:p>
          <a:p>
            <a:r>
              <a:rPr lang="zh-CN" altLang="en-US" sz="1000" dirty="0"/>
              <a:t>中华人民共和国职业病防治法： </a:t>
            </a:r>
          </a:p>
          <a:p>
            <a:r>
              <a:rPr lang="zh-CN" altLang="en-US" sz="1000" dirty="0"/>
              <a:t>职业病危害因素分类目录：列入。可能导致的职业病：苯中毒、苯所致白血病。 </a:t>
            </a:r>
          </a:p>
          <a:p>
            <a:r>
              <a:rPr lang="zh-CN" altLang="en-US" sz="1000" dirty="0"/>
              <a:t>职业病目录：苯中毒，苯所致白血病。 </a:t>
            </a:r>
          </a:p>
          <a:p>
            <a:r>
              <a:rPr lang="zh-CN" altLang="en-US" sz="1000" dirty="0"/>
              <a:t>危险化学品安全管理条例： </a:t>
            </a:r>
          </a:p>
          <a:p>
            <a:r>
              <a:rPr lang="zh-CN" altLang="en-US" sz="1000" dirty="0"/>
              <a:t>危险化学品目录：列入 </a:t>
            </a:r>
          </a:p>
          <a:p>
            <a:r>
              <a:rPr lang="zh-CN" altLang="en-US" sz="1000" dirty="0"/>
              <a:t>危险化学品重大危险源监督管理暂行规定 </a:t>
            </a:r>
          </a:p>
          <a:p>
            <a:r>
              <a:rPr lang="en-US" altLang="zh-CN" sz="1000" dirty="0"/>
              <a:t>GB 18218《</a:t>
            </a:r>
            <a:r>
              <a:rPr lang="zh-CN" altLang="en-US" sz="1000" dirty="0"/>
              <a:t>危险化学品重大危险源辨识</a:t>
            </a:r>
            <a:r>
              <a:rPr lang="en-US" altLang="zh-CN" sz="1000" dirty="0"/>
              <a:t>》</a:t>
            </a:r>
            <a:r>
              <a:rPr lang="zh-CN" altLang="en-US" sz="1000" dirty="0"/>
              <a:t>：类别：易燃液体，临界量（</a:t>
            </a:r>
            <a:r>
              <a:rPr lang="en-US" altLang="zh-CN" sz="1000" dirty="0"/>
              <a:t>t</a:t>
            </a:r>
            <a:r>
              <a:rPr lang="zh-CN" altLang="en-US" sz="1000" dirty="0"/>
              <a:t>）：</a:t>
            </a:r>
            <a:r>
              <a:rPr lang="en-US" altLang="zh-CN" sz="1000" dirty="0"/>
              <a:t>50 </a:t>
            </a:r>
          </a:p>
          <a:p>
            <a:r>
              <a:rPr lang="zh-CN" altLang="en-US" sz="1000" dirty="0"/>
              <a:t>国家安全监管总局关于公布首批重点监管的危险化学品名录的通知</a:t>
            </a:r>
            <a:r>
              <a:rPr lang="en-US" altLang="zh-CN" sz="1000" dirty="0"/>
              <a:t>——</a:t>
            </a:r>
            <a:r>
              <a:rPr lang="zh-CN" altLang="en-US" sz="1000" dirty="0"/>
              <a:t>附件：首批重点监管的危险化学品名录：列入 </a:t>
            </a:r>
          </a:p>
          <a:p>
            <a:r>
              <a:rPr lang="zh-CN" altLang="en-US" sz="1000" dirty="0"/>
              <a:t>危险化学品环境管理登记办法（试行） </a:t>
            </a:r>
          </a:p>
          <a:p>
            <a:r>
              <a:rPr lang="zh-CN" altLang="en-US" sz="1000" dirty="0"/>
              <a:t>使用有毒物品作业场所劳动保护条例： </a:t>
            </a:r>
          </a:p>
          <a:p>
            <a:r>
              <a:rPr lang="zh-CN" altLang="en-US" sz="1000" dirty="0"/>
              <a:t>高毒物品目录：列入。 </a:t>
            </a:r>
          </a:p>
          <a:p>
            <a:r>
              <a:rPr lang="zh-CN" altLang="en-US" sz="1000" dirty="0"/>
              <a:t>新化学物质环境管理办法： </a:t>
            </a:r>
          </a:p>
          <a:p>
            <a:r>
              <a:rPr lang="zh-CN" altLang="en-US" sz="1000" dirty="0"/>
              <a:t>中国现有化学物质名录：列入</a:t>
            </a:r>
            <a:r>
              <a:rPr lang="zh-CN" altLang="en-US" sz="1000" dirty="0" smtClean="0"/>
              <a:t>。</a:t>
            </a:r>
            <a:endParaRPr lang="en-US" altLang="zh-CN" sz="1000" dirty="0"/>
          </a:p>
          <a:p>
            <a:endParaRPr lang="en-US" altLang="zh-CN" sz="1000" b="1" dirty="0">
              <a:solidFill>
                <a:srgbClr val="0070C0"/>
              </a:solidFill>
            </a:endParaRPr>
          </a:p>
          <a:p>
            <a:r>
              <a:rPr lang="zh-CN" altLang="en-US" sz="1000" b="1" dirty="0" smtClean="0">
                <a:solidFill>
                  <a:srgbClr val="0070C0"/>
                </a:solidFill>
              </a:rPr>
              <a:t>第</a:t>
            </a:r>
            <a:r>
              <a:rPr lang="en-US" altLang="zh-CN" sz="1000" b="1" dirty="0">
                <a:solidFill>
                  <a:srgbClr val="0070C0"/>
                </a:solidFill>
              </a:rPr>
              <a:t>16</a:t>
            </a:r>
            <a:r>
              <a:rPr lang="zh-CN" altLang="en-US" sz="1000" b="1" dirty="0">
                <a:solidFill>
                  <a:srgbClr val="0070C0"/>
                </a:solidFill>
              </a:rPr>
              <a:t>部分 其他信息 </a:t>
            </a:r>
          </a:p>
          <a:p>
            <a:r>
              <a:rPr lang="zh-CN" altLang="en-US" sz="1000" dirty="0"/>
              <a:t>编写和修订信息： </a:t>
            </a:r>
          </a:p>
          <a:p>
            <a:r>
              <a:rPr lang="zh-CN" altLang="en-US" sz="1000" dirty="0"/>
              <a:t>与第一版相比，本修订版</a:t>
            </a:r>
            <a:r>
              <a:rPr lang="en-US" altLang="zh-CN" sz="1000" dirty="0"/>
              <a:t>SDS</a:t>
            </a:r>
            <a:r>
              <a:rPr lang="zh-CN" altLang="en-US" sz="1000" dirty="0"/>
              <a:t>对下述部分的内容进行了修订： </a:t>
            </a:r>
          </a:p>
          <a:p>
            <a:r>
              <a:rPr lang="zh-CN" altLang="en-US" sz="1000" dirty="0"/>
              <a:t>第</a:t>
            </a:r>
            <a:r>
              <a:rPr lang="en-US" altLang="zh-CN" sz="1000" dirty="0"/>
              <a:t>2</a:t>
            </a:r>
            <a:r>
              <a:rPr lang="zh-CN" altLang="en-US" sz="1000" dirty="0"/>
              <a:t>部分</a:t>
            </a:r>
            <a:r>
              <a:rPr lang="en-US" altLang="zh-CN" sz="1000" dirty="0"/>
              <a:t>——</a:t>
            </a:r>
            <a:r>
              <a:rPr lang="zh-CN" altLang="en-US" sz="1000" dirty="0"/>
              <a:t>危险性概述，增加了</a:t>
            </a:r>
            <a:r>
              <a:rPr lang="en-US" altLang="zh-CN" sz="1000" dirty="0"/>
              <a:t>GHS</a:t>
            </a:r>
            <a:r>
              <a:rPr lang="zh-CN" altLang="en-US" sz="1000" dirty="0"/>
              <a:t>危险性分类和标签要素。 </a:t>
            </a:r>
          </a:p>
          <a:p>
            <a:r>
              <a:rPr lang="zh-CN" altLang="en-US" sz="1000" dirty="0"/>
              <a:t>第</a:t>
            </a:r>
            <a:r>
              <a:rPr lang="en-US" altLang="zh-CN" sz="1000" dirty="0"/>
              <a:t>9</a:t>
            </a:r>
            <a:r>
              <a:rPr lang="zh-CN" altLang="en-US" sz="1000" dirty="0"/>
              <a:t>部分</a:t>
            </a:r>
            <a:r>
              <a:rPr lang="en-US" altLang="zh-CN" sz="1000" dirty="0"/>
              <a:t>——</a:t>
            </a:r>
            <a:r>
              <a:rPr lang="zh-CN" altLang="en-US" sz="1000" dirty="0"/>
              <a:t>理化特性，增加了黏度数据。 </a:t>
            </a:r>
          </a:p>
          <a:p>
            <a:r>
              <a:rPr lang="zh-CN" altLang="en-US" sz="1000" dirty="0"/>
              <a:t>第</a:t>
            </a:r>
            <a:r>
              <a:rPr lang="en-US" altLang="zh-CN" sz="1000" dirty="0"/>
              <a:t>11</a:t>
            </a:r>
            <a:r>
              <a:rPr lang="zh-CN" altLang="en-US" sz="1000" dirty="0"/>
              <a:t>部分</a:t>
            </a:r>
            <a:r>
              <a:rPr lang="en-US" altLang="zh-CN" sz="1000" dirty="0"/>
              <a:t>——</a:t>
            </a:r>
            <a:r>
              <a:rPr lang="zh-CN" altLang="en-US" sz="1000" dirty="0"/>
              <a:t>毒理学信息。 </a:t>
            </a:r>
          </a:p>
          <a:p>
            <a:r>
              <a:rPr lang="zh-CN" altLang="en-US" sz="1000" dirty="0"/>
              <a:t>第</a:t>
            </a:r>
            <a:r>
              <a:rPr lang="en-US" altLang="zh-CN" sz="1000" dirty="0"/>
              <a:t>12</a:t>
            </a:r>
            <a:r>
              <a:rPr lang="zh-CN" altLang="en-US" sz="1000" dirty="0"/>
              <a:t>部分</a:t>
            </a:r>
            <a:r>
              <a:rPr lang="en-US" altLang="zh-CN" sz="1000" dirty="0"/>
              <a:t>——</a:t>
            </a:r>
            <a:r>
              <a:rPr lang="zh-CN" altLang="en-US" sz="1000" dirty="0"/>
              <a:t>生态学信息</a:t>
            </a:r>
            <a:r>
              <a:rPr lang="zh-CN" altLang="en-US" sz="1000" dirty="0" smtClean="0"/>
              <a:t>。</a:t>
            </a:r>
            <a:endParaRPr lang="en-US" altLang="zh-CN" sz="1000" dirty="0" smtClean="0"/>
          </a:p>
          <a:p>
            <a:r>
              <a:rPr lang="zh-CN" altLang="en-US" sz="1000" dirty="0" smtClean="0"/>
              <a:t>参</a:t>
            </a:r>
            <a:r>
              <a:rPr lang="zh-CN" altLang="en-US" sz="1000" dirty="0"/>
              <a:t>考文献： </a:t>
            </a:r>
            <a:r>
              <a:rPr lang="zh-CN" altLang="en-US" sz="1000" dirty="0" smtClean="0"/>
              <a:t>（略）</a:t>
            </a:r>
            <a:endParaRPr lang="en-US" altLang="zh-CN" sz="1000" dirty="0" smtClean="0"/>
          </a:p>
          <a:p>
            <a:r>
              <a:rPr lang="zh-CN" altLang="en-US" sz="1000" dirty="0"/>
              <a:t>缩略语和首字母缩写： </a:t>
            </a:r>
            <a:r>
              <a:rPr lang="zh-CN" altLang="en-US" sz="1000" dirty="0" smtClean="0"/>
              <a:t>（略）</a:t>
            </a:r>
            <a:endParaRPr lang="en-US" altLang="zh-CN" sz="1000" dirty="0" smtClean="0"/>
          </a:p>
          <a:p>
            <a:r>
              <a:rPr lang="zh-CN" altLang="en-US" sz="1000" dirty="0"/>
              <a:t>免责声明： </a:t>
            </a:r>
          </a:p>
          <a:p>
            <a:r>
              <a:rPr lang="zh-CN" altLang="en-US" sz="1000" dirty="0"/>
              <a:t>本</a:t>
            </a:r>
            <a:r>
              <a:rPr lang="en-US" altLang="zh-CN" sz="1000" dirty="0"/>
              <a:t>SDS</a:t>
            </a:r>
            <a:r>
              <a:rPr lang="zh-CN" altLang="en-US" sz="1000" dirty="0"/>
              <a:t>的信息仅适用于所指定的产品，除非特别指明，对于本产品与其他物质的混合物等情况不适用。本</a:t>
            </a:r>
            <a:r>
              <a:rPr lang="en-US" altLang="zh-CN" sz="1000" dirty="0"/>
              <a:t>SDS</a:t>
            </a:r>
            <a:r>
              <a:rPr lang="zh-CN" altLang="en-US" sz="1000" dirty="0"/>
              <a:t>只为那些受过适当专业训练的该产品的使用人员提供产品使用</a:t>
            </a:r>
            <a:r>
              <a:rPr lang="zh-CN" altLang="en-US" sz="1000" dirty="0" smtClean="0"/>
              <a:t>安</a:t>
            </a:r>
            <a:r>
              <a:rPr lang="zh-CN" altLang="en-US" sz="1000" dirty="0"/>
              <a:t>全方面的资料。本</a:t>
            </a:r>
            <a:r>
              <a:rPr lang="en-US" altLang="zh-CN" sz="1000" dirty="0"/>
              <a:t>SDS</a:t>
            </a:r>
            <a:r>
              <a:rPr lang="zh-CN" altLang="en-US" sz="1000" dirty="0"/>
              <a:t>的使用者，在特殊的使用条件下必须对该</a:t>
            </a:r>
            <a:r>
              <a:rPr lang="en-US" altLang="zh-CN" sz="1000" dirty="0"/>
              <a:t>SDS</a:t>
            </a:r>
            <a:r>
              <a:rPr lang="zh-CN" altLang="en-US" sz="1000" dirty="0"/>
              <a:t>的适用性作出独立判断。在特殊的使用场合下，由于使用本</a:t>
            </a:r>
            <a:r>
              <a:rPr lang="en-US" altLang="zh-CN" sz="1000" dirty="0"/>
              <a:t>SDS</a:t>
            </a:r>
            <a:r>
              <a:rPr lang="zh-CN" altLang="en-US" sz="1000" dirty="0"/>
              <a:t>所导致的伤害，本</a:t>
            </a:r>
            <a:r>
              <a:rPr lang="en-US" altLang="zh-CN" sz="1000" dirty="0"/>
              <a:t>SDS</a:t>
            </a:r>
            <a:r>
              <a:rPr lang="zh-CN" altLang="en-US" sz="1000" dirty="0"/>
              <a:t>的编写者将不负任何责任</a:t>
            </a:r>
            <a:r>
              <a:rPr lang="zh-CN" altLang="en-US" sz="1000" dirty="0" smtClean="0"/>
              <a:t>。</a:t>
            </a:r>
            <a:endParaRPr lang="en-US" altLang="zh-CN" sz="1000" dirty="0" smtClean="0"/>
          </a:p>
        </p:txBody>
      </p:sp>
    </p:spTree>
    <p:extLst>
      <p:ext uri="{BB962C8B-B14F-4D97-AF65-F5344CB8AC3E}">
        <p14:creationId xmlns:p14="http://schemas.microsoft.com/office/powerpoint/2010/main" val="171777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化学品安全标签</a:t>
            </a:r>
            <a:r>
              <a:rPr lang="en-US" altLang="zh-CN" dirty="0" smtClean="0"/>
              <a:t/>
            </a:r>
            <a:br>
              <a:rPr lang="en-US" altLang="zh-CN" dirty="0" smtClean="0"/>
            </a:br>
            <a:r>
              <a:rPr lang="en-US" sz="2800" dirty="0" smtClean="0"/>
              <a:t>GB 15258-2009</a:t>
            </a:r>
            <a:r>
              <a:rPr lang="en-US" altLang="zh-CN" sz="2800" dirty="0" smtClean="0"/>
              <a:t>《</a:t>
            </a:r>
            <a:r>
              <a:rPr lang="zh-CN" altLang="en-US" sz="2800" dirty="0"/>
              <a:t>化学品安全标签编写规定</a:t>
            </a:r>
            <a:r>
              <a:rPr lang="en-US" altLang="zh-CN" sz="2800" dirty="0"/>
              <a:t>》</a:t>
            </a:r>
            <a:endParaRPr lang="en-US" sz="2800" dirty="0"/>
          </a:p>
        </p:txBody>
      </p:sp>
      <p:pic>
        <p:nvPicPr>
          <p:cNvPr id="4" name="Picture 3"/>
          <p:cNvPicPr>
            <a:picLocks noChangeAspect="1"/>
          </p:cNvPicPr>
          <p:nvPr/>
        </p:nvPicPr>
        <p:blipFill rotWithShape="1">
          <a:blip r:embed="rId2"/>
          <a:srcRect l="28022" t="32188" r="22105" b="7996"/>
          <a:stretch/>
        </p:blipFill>
        <p:spPr>
          <a:xfrm>
            <a:off x="7559771" y="2113466"/>
            <a:ext cx="3743770" cy="2525669"/>
          </a:xfrm>
          <a:prstGeom prst="rect">
            <a:avLst/>
          </a:prstGeom>
        </p:spPr>
      </p:pic>
      <p:pic>
        <p:nvPicPr>
          <p:cNvPr id="5" name="Picture 4"/>
          <p:cNvPicPr>
            <a:picLocks noChangeAspect="1"/>
          </p:cNvPicPr>
          <p:nvPr/>
        </p:nvPicPr>
        <p:blipFill rotWithShape="1">
          <a:blip r:embed="rId3"/>
          <a:srcRect l="33837" t="9383" r="29025" b="5523"/>
          <a:stretch/>
        </p:blipFill>
        <p:spPr>
          <a:xfrm>
            <a:off x="2592925" y="1754150"/>
            <a:ext cx="3891044" cy="5014896"/>
          </a:xfrm>
          <a:prstGeom prst="rect">
            <a:avLst/>
          </a:prstGeom>
        </p:spPr>
      </p:pic>
      <p:sp>
        <p:nvSpPr>
          <p:cNvPr id="6" name="TextBox 5"/>
          <p:cNvSpPr txBox="1"/>
          <p:nvPr/>
        </p:nvSpPr>
        <p:spPr>
          <a:xfrm>
            <a:off x="8004823" y="4639135"/>
            <a:ext cx="2853666" cy="307777"/>
          </a:xfrm>
          <a:prstGeom prst="rect">
            <a:avLst/>
          </a:prstGeom>
          <a:noFill/>
        </p:spPr>
        <p:txBody>
          <a:bodyPr wrap="none" rtlCol="0">
            <a:spAutoFit/>
          </a:bodyPr>
          <a:lstStyle/>
          <a:p>
            <a:r>
              <a:rPr lang="zh-CN" altLang="en-US" sz="1400" b="1" dirty="0" smtClean="0"/>
              <a:t>小于或等于</a:t>
            </a:r>
            <a:r>
              <a:rPr lang="en-US" altLang="zh-CN" sz="1400" b="1" dirty="0" smtClean="0"/>
              <a:t>100ml</a:t>
            </a:r>
            <a:r>
              <a:rPr lang="zh-CN" altLang="en-US" sz="1400" b="1" dirty="0" smtClean="0"/>
              <a:t>的化学品小包装</a:t>
            </a:r>
            <a:endParaRPr lang="en-US" sz="1400" b="1" dirty="0"/>
          </a:p>
        </p:txBody>
      </p:sp>
      <p:sp>
        <p:nvSpPr>
          <p:cNvPr id="7" name="TextBox 6"/>
          <p:cNvSpPr txBox="1"/>
          <p:nvPr/>
        </p:nvSpPr>
        <p:spPr>
          <a:xfrm>
            <a:off x="7405473" y="5416750"/>
            <a:ext cx="4573167" cy="923330"/>
          </a:xfrm>
          <a:prstGeom prst="rect">
            <a:avLst/>
          </a:prstGeom>
          <a:noFill/>
        </p:spPr>
        <p:txBody>
          <a:bodyPr wrap="square" rtlCol="0">
            <a:spAutoFit/>
          </a:bodyPr>
          <a:lstStyle/>
          <a:p>
            <a:r>
              <a:rPr lang="zh-CN" altLang="en-US" dirty="0" smtClean="0"/>
              <a:t>包含：化学品标识，象形图，信号词，危险性说明，防范说明、供应商标识，应急咨询电话，资料参阅提示语等内容</a:t>
            </a:r>
            <a:endParaRPr lang="en-US" dirty="0"/>
          </a:p>
        </p:txBody>
      </p:sp>
    </p:spTree>
    <p:extLst>
      <p:ext uri="{BB962C8B-B14F-4D97-AF65-F5344CB8AC3E}">
        <p14:creationId xmlns:p14="http://schemas.microsoft.com/office/powerpoint/2010/main" val="4195779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153" y="535211"/>
            <a:ext cx="8911687" cy="796252"/>
          </a:xfrm>
        </p:spPr>
        <p:txBody>
          <a:bodyPr/>
          <a:lstStyle/>
          <a:p>
            <a:r>
              <a:rPr lang="zh-CN" altLang="en-US" dirty="0"/>
              <a:t>厂</a:t>
            </a:r>
            <a:r>
              <a:rPr lang="zh-CN" altLang="en-US" dirty="0" smtClean="0"/>
              <a:t>区</a:t>
            </a:r>
            <a:r>
              <a:rPr lang="zh-CN" altLang="en-US" dirty="0"/>
              <a:t>化</a:t>
            </a:r>
            <a:r>
              <a:rPr lang="zh-CN" altLang="en-US" dirty="0" smtClean="0"/>
              <a:t>学品</a:t>
            </a:r>
            <a:r>
              <a:rPr lang="en-US" altLang="zh-CN" dirty="0" smtClean="0"/>
              <a:t>MSDS/SDS</a:t>
            </a:r>
            <a:r>
              <a:rPr lang="zh-CN" altLang="en-US" dirty="0" smtClean="0"/>
              <a:t>的使用</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3028821"/>
              </p:ext>
            </p:extLst>
          </p:nvPr>
        </p:nvGraphicFramePr>
        <p:xfrm>
          <a:off x="4983677" y="1460664"/>
          <a:ext cx="7208323" cy="5177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654882" y="3449320"/>
            <a:ext cx="1708193" cy="1200329"/>
          </a:xfrm>
          <a:prstGeom prst="rect">
            <a:avLst/>
          </a:prstGeom>
          <a:gradFill>
            <a:gsLst>
              <a:gs pos="0">
                <a:schemeClr val="accent6">
                  <a:lumMod val="40000"/>
                  <a:lumOff val="60000"/>
                </a:schemeClr>
              </a:gs>
              <a:gs pos="100000">
                <a:schemeClr val="accent6">
                  <a:lumMod val="50000"/>
                </a:schemeClr>
              </a:gs>
            </a:gsLst>
          </a:gradFill>
          <a:effectLst>
            <a:glow rad="228600">
              <a:schemeClr val="accent2">
                <a:satMod val="175000"/>
                <a:alpha val="40000"/>
              </a:schemeClr>
            </a:glow>
            <a:outerShdw blurRad="38100" dist="25400" dir="5400000" rotWithShape="0">
              <a:srgbClr val="000000">
                <a:alpha val="25000"/>
              </a:srgbClr>
            </a:outerShdw>
          </a:effectLst>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dirty="0" smtClean="0"/>
              <a:t>MSDS/SDS</a:t>
            </a:r>
            <a:endParaRPr lang="en-US" sz="3600" dirty="0"/>
          </a:p>
        </p:txBody>
      </p:sp>
      <p:sp>
        <p:nvSpPr>
          <p:cNvPr id="8" name="TextBox 7"/>
          <p:cNvSpPr txBox="1"/>
          <p:nvPr/>
        </p:nvSpPr>
        <p:spPr>
          <a:xfrm>
            <a:off x="2307153" y="1561873"/>
            <a:ext cx="3995676" cy="1754326"/>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t>明</a:t>
            </a:r>
            <a:r>
              <a:rPr lang="zh-CN" altLang="en-US" dirty="0" smtClean="0"/>
              <a:t>确企业在化学品管理方面的角</a:t>
            </a:r>
            <a:r>
              <a:rPr lang="zh-CN" altLang="en-US" dirty="0" smtClean="0"/>
              <a:t>色</a:t>
            </a:r>
            <a:endParaRPr lang="en-US" altLang="zh-CN" dirty="0" smtClean="0"/>
          </a:p>
          <a:p>
            <a:pPr marL="285750" indent="-285750">
              <a:buFont typeface="Arial" panose="020B0604020202020204" pitchFamily="34" charset="0"/>
              <a:buChar char="•"/>
            </a:pPr>
            <a:r>
              <a:rPr lang="zh-CN" altLang="en-US" dirty="0"/>
              <a:t>一</a:t>
            </a:r>
            <a:r>
              <a:rPr lang="zh-CN" altLang="en-US" dirty="0" smtClean="0"/>
              <a:t>份编写完整高质量的</a:t>
            </a:r>
            <a:r>
              <a:rPr lang="en-US" altLang="zh-CN" dirty="0" smtClean="0"/>
              <a:t>MSDS/SDS </a:t>
            </a:r>
            <a:r>
              <a:rPr lang="zh-CN" altLang="en-US" dirty="0" smtClean="0"/>
              <a:t>对企业化学品管理起着重要的作用</a:t>
            </a:r>
            <a:endParaRPr lang="en-US" altLang="zh-CN" dirty="0" smtClean="0"/>
          </a:p>
          <a:p>
            <a:pPr marL="285750" indent="-285750">
              <a:buFont typeface="Arial" panose="020B0604020202020204" pitchFamily="34" charset="0"/>
              <a:buChar char="•"/>
            </a:pPr>
            <a:r>
              <a:rPr lang="en-US" altLang="zh-CN" dirty="0" smtClean="0"/>
              <a:t>MSDS/SDS </a:t>
            </a:r>
            <a:r>
              <a:rPr lang="zh-CN" altLang="en-US" dirty="0" smtClean="0"/>
              <a:t>中的化学品危害性要与厂区生产实际情况结合评估</a:t>
            </a:r>
            <a:endParaRPr lang="en-US" altLang="zh-CN" dirty="0" smtClean="0"/>
          </a:p>
          <a:p>
            <a:endParaRPr lang="en-US" dirty="0" smtClean="0"/>
          </a:p>
        </p:txBody>
      </p:sp>
      <p:graphicFrame>
        <p:nvGraphicFramePr>
          <p:cNvPr id="9" name="Diagram 8"/>
          <p:cNvGraphicFramePr/>
          <p:nvPr>
            <p:extLst>
              <p:ext uri="{D42A27DB-BD31-4B8C-83A1-F6EECF244321}">
                <p14:modId xmlns:p14="http://schemas.microsoft.com/office/powerpoint/2010/main" val="3633680820"/>
              </p:ext>
            </p:extLst>
          </p:nvPr>
        </p:nvGraphicFramePr>
        <p:xfrm>
          <a:off x="2658464" y="3214990"/>
          <a:ext cx="3046640" cy="26473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27529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常</a:t>
            </a:r>
            <a:r>
              <a:rPr lang="zh-CN" altLang="en-US" dirty="0" smtClean="0"/>
              <a:t>见问题</a:t>
            </a:r>
            <a:endParaRPr lang="en-US" dirty="0"/>
          </a:p>
        </p:txBody>
      </p:sp>
      <p:sp>
        <p:nvSpPr>
          <p:cNvPr id="3" name="Content Placeholder 2"/>
          <p:cNvSpPr>
            <a:spLocks noGrp="1"/>
          </p:cNvSpPr>
          <p:nvPr>
            <p:ph idx="1"/>
          </p:nvPr>
        </p:nvSpPr>
        <p:spPr>
          <a:xfrm>
            <a:off x="2589212" y="1905000"/>
            <a:ext cx="8915400" cy="3777622"/>
          </a:xfrm>
        </p:spPr>
        <p:txBody>
          <a:bodyPr>
            <a:normAutofit fontScale="92500" lnSpcReduction="20000"/>
          </a:bodyPr>
          <a:lstStyle/>
          <a:p>
            <a:r>
              <a:rPr lang="zh-CN" altLang="en-US" dirty="0" smtClean="0"/>
              <a:t>危险性</a:t>
            </a:r>
            <a:r>
              <a:rPr lang="en-US" altLang="zh-CN" dirty="0" smtClean="0"/>
              <a:t>/</a:t>
            </a:r>
            <a:r>
              <a:rPr lang="zh-CN" altLang="en-US" dirty="0" smtClean="0"/>
              <a:t>危害性 </a:t>
            </a:r>
            <a:r>
              <a:rPr lang="zh-CN" altLang="en-US" dirty="0"/>
              <a:t>（</a:t>
            </a:r>
            <a:r>
              <a:rPr lang="zh-CN" altLang="en-US" dirty="0" smtClean="0"/>
              <a:t>危险化学品？危险货物？危险废物？）</a:t>
            </a:r>
            <a:endParaRPr lang="en-US" altLang="zh-CN" dirty="0" smtClean="0"/>
          </a:p>
          <a:p>
            <a:pPr marL="0" indent="0">
              <a:buNone/>
            </a:pPr>
            <a:r>
              <a:rPr lang="zh-CN" altLang="en-US" dirty="0"/>
              <a:t>搞</a:t>
            </a:r>
            <a:r>
              <a:rPr lang="zh-CN" altLang="en-US" dirty="0" smtClean="0"/>
              <a:t>清需要解决的危险性（危害性）的问题到底是关于什么的</a:t>
            </a:r>
            <a:endParaRPr lang="en-US" altLang="zh-CN" dirty="0" smtClean="0"/>
          </a:p>
          <a:p>
            <a:r>
              <a:rPr lang="en-US" altLang="zh-CN" dirty="0" smtClean="0"/>
              <a:t>MSDS/SDS</a:t>
            </a:r>
            <a:r>
              <a:rPr lang="zh-CN" altLang="en-US" dirty="0" smtClean="0"/>
              <a:t>的获得</a:t>
            </a:r>
            <a:endParaRPr lang="en-US" altLang="zh-CN" dirty="0" smtClean="0"/>
          </a:p>
          <a:p>
            <a:pPr marL="0" indent="0">
              <a:buNone/>
            </a:pPr>
            <a:r>
              <a:rPr lang="zh-CN" altLang="en-US" dirty="0"/>
              <a:t>前</a:t>
            </a:r>
            <a:r>
              <a:rPr lang="zh-CN" altLang="en-US" dirty="0" smtClean="0"/>
              <a:t>端管理，将</a:t>
            </a:r>
            <a:r>
              <a:rPr lang="en-US" altLang="zh-CN" dirty="0" smtClean="0"/>
              <a:t>MSDS/SDS </a:t>
            </a:r>
            <a:r>
              <a:rPr lang="zh-CN" altLang="en-US" dirty="0" smtClean="0"/>
              <a:t>作为化学品管理，风险评估的一部分</a:t>
            </a:r>
            <a:endParaRPr lang="en-US" altLang="zh-CN" dirty="0" smtClean="0"/>
          </a:p>
          <a:p>
            <a:pPr marL="0" indent="0">
              <a:buNone/>
            </a:pPr>
            <a:r>
              <a:rPr lang="zh-CN" altLang="en-US" dirty="0" smtClean="0"/>
              <a:t>对于危险化学品，进口商和生产商应提供中文</a:t>
            </a:r>
            <a:r>
              <a:rPr lang="en-US" altLang="zh-CN" dirty="0" smtClean="0"/>
              <a:t>MSDS</a:t>
            </a:r>
          </a:p>
          <a:p>
            <a:r>
              <a:rPr lang="en-US" altLang="zh-CN" dirty="0" smtClean="0"/>
              <a:t>MSDS/SDS</a:t>
            </a:r>
            <a:r>
              <a:rPr lang="zh-CN" altLang="en-US" dirty="0" smtClean="0"/>
              <a:t>谁来编写</a:t>
            </a:r>
            <a:endParaRPr lang="en-US" altLang="zh-CN" dirty="0" smtClean="0"/>
          </a:p>
          <a:p>
            <a:pPr marL="0" indent="0">
              <a:buNone/>
            </a:pPr>
            <a:r>
              <a:rPr lang="zh-CN" altLang="en-US" dirty="0"/>
              <a:t>了</a:t>
            </a:r>
            <a:r>
              <a:rPr lang="zh-CN" altLang="en-US" dirty="0" smtClean="0"/>
              <a:t>解产品配方，掌握化学品危害性信息并具有</a:t>
            </a:r>
            <a:r>
              <a:rPr lang="en-US" altLang="zh-CN" dirty="0" smtClean="0"/>
              <a:t>GHS</a:t>
            </a:r>
            <a:r>
              <a:rPr lang="zh-CN" altLang="en-US" dirty="0" smtClean="0"/>
              <a:t>分类知识</a:t>
            </a:r>
            <a:endParaRPr lang="en-US" altLang="zh-CN" dirty="0" smtClean="0"/>
          </a:p>
          <a:p>
            <a:r>
              <a:rPr lang="zh-CN" altLang="en-US" dirty="0"/>
              <a:t>国</a:t>
            </a:r>
            <a:r>
              <a:rPr lang="zh-CN" altLang="en-US" dirty="0" smtClean="0"/>
              <a:t>外的</a:t>
            </a:r>
            <a:r>
              <a:rPr lang="en-US" altLang="zh-CN" dirty="0" smtClean="0"/>
              <a:t>MSDS/SDS</a:t>
            </a:r>
            <a:r>
              <a:rPr lang="zh-CN" altLang="en-US" dirty="0" smtClean="0"/>
              <a:t>怎么用</a:t>
            </a:r>
            <a:endParaRPr lang="en-US" altLang="zh-CN" dirty="0" smtClean="0"/>
          </a:p>
          <a:p>
            <a:pPr marL="0" indent="0">
              <a:buNone/>
            </a:pPr>
            <a:r>
              <a:rPr lang="zh-CN" altLang="en-US" dirty="0"/>
              <a:t>按</a:t>
            </a:r>
            <a:r>
              <a:rPr lang="zh-CN" altLang="en-US" dirty="0" smtClean="0"/>
              <a:t>照</a:t>
            </a:r>
            <a:r>
              <a:rPr lang="en-US" altLang="zh-CN" dirty="0" smtClean="0"/>
              <a:t>GHS</a:t>
            </a:r>
            <a:r>
              <a:rPr lang="zh-CN" altLang="en-US" dirty="0" smtClean="0"/>
              <a:t>分类的</a:t>
            </a:r>
            <a:r>
              <a:rPr lang="en-US" altLang="zh-CN" dirty="0" smtClean="0"/>
              <a:t>MSDS/SDS, </a:t>
            </a:r>
            <a:r>
              <a:rPr lang="zh-CN" altLang="en-US" dirty="0" smtClean="0"/>
              <a:t>不一定完全等同</a:t>
            </a:r>
            <a:r>
              <a:rPr lang="zh-CN" altLang="en-US" dirty="0"/>
              <a:t>符</a:t>
            </a:r>
            <a:r>
              <a:rPr lang="zh-CN" altLang="en-US" dirty="0" smtClean="0"/>
              <a:t>合国标的</a:t>
            </a:r>
            <a:r>
              <a:rPr lang="en-US" altLang="zh-CN" dirty="0" smtClean="0"/>
              <a:t>MSDS/SDS, </a:t>
            </a:r>
            <a:r>
              <a:rPr lang="zh-CN" altLang="en-US" dirty="0"/>
              <a:t>建</a:t>
            </a:r>
            <a:r>
              <a:rPr lang="zh-CN" altLang="en-US" dirty="0" smtClean="0"/>
              <a:t>议可作为参照</a:t>
            </a:r>
            <a:endParaRPr lang="en-US" altLang="zh-CN" dirty="0" smtClean="0"/>
          </a:p>
          <a:p>
            <a:r>
              <a:rPr lang="zh-CN" altLang="en-US" dirty="0" smtClean="0"/>
              <a:t>日用化学品的</a:t>
            </a:r>
            <a:r>
              <a:rPr lang="en-US" altLang="zh-CN" dirty="0" smtClean="0"/>
              <a:t>MSDS/SDS</a:t>
            </a:r>
            <a:endParaRPr lang="en-US" altLang="zh-CN" dirty="0"/>
          </a:p>
          <a:p>
            <a:pPr marL="0" indent="0">
              <a:buNone/>
            </a:pPr>
            <a:r>
              <a:rPr lang="zh-CN" altLang="en-US" dirty="0" smtClean="0"/>
              <a:t>根据风险建</a:t>
            </a:r>
            <a:r>
              <a:rPr lang="zh-CN" altLang="en-US" dirty="0"/>
              <a:t>立</a:t>
            </a:r>
            <a:r>
              <a:rPr lang="zh-CN" altLang="en-US" dirty="0" smtClean="0"/>
              <a:t>内部化学品管理流程并执行</a:t>
            </a:r>
            <a:endParaRPr lang="en-US" altLang="zh-CN" dirty="0" smtClean="0"/>
          </a:p>
        </p:txBody>
      </p:sp>
    </p:spTree>
    <p:extLst>
      <p:ext uri="{BB962C8B-B14F-4D97-AF65-F5344CB8AC3E}">
        <p14:creationId xmlns:p14="http://schemas.microsoft.com/office/powerpoint/2010/main" val="389672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9839" y="2515503"/>
            <a:ext cx="4526333" cy="1280890"/>
          </a:xfrm>
        </p:spPr>
        <p:txBody>
          <a:bodyPr/>
          <a:lstStyle/>
          <a:p>
            <a:r>
              <a:rPr lang="zh-CN" altLang="en-US" dirty="0" smtClean="0"/>
              <a:t>谢谢聆听！佳节快乐！</a:t>
            </a:r>
            <a:endParaRPr lang="en-US" dirty="0"/>
          </a:p>
        </p:txBody>
      </p:sp>
      <p:pic>
        <p:nvPicPr>
          <p:cNvPr id="4" name="Picture 3"/>
          <p:cNvPicPr>
            <a:picLocks noChangeAspect="1"/>
          </p:cNvPicPr>
          <p:nvPr/>
        </p:nvPicPr>
        <p:blipFill>
          <a:blip r:embed="rId2"/>
          <a:stretch>
            <a:fillRect/>
          </a:stretch>
        </p:blipFill>
        <p:spPr>
          <a:xfrm>
            <a:off x="7879215" y="3796393"/>
            <a:ext cx="2790825" cy="2095500"/>
          </a:xfrm>
          <a:prstGeom prst="rect">
            <a:avLst/>
          </a:prstGeom>
        </p:spPr>
      </p:pic>
    </p:spTree>
    <p:extLst>
      <p:ext uri="{BB962C8B-B14F-4D97-AF65-F5344CB8AC3E}">
        <p14:creationId xmlns:p14="http://schemas.microsoft.com/office/powerpoint/2010/main" val="893943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MSDS/SDS </a:t>
            </a:r>
            <a:br>
              <a:rPr lang="en-US" dirty="0" smtClean="0"/>
            </a:br>
            <a:r>
              <a:rPr lang="zh-CN" altLang="en-US" dirty="0" smtClean="0"/>
              <a:t>化学品安全</a:t>
            </a:r>
            <a:r>
              <a:rPr lang="zh-CN" altLang="en-US" dirty="0"/>
              <a:t>技术</a:t>
            </a:r>
            <a:r>
              <a:rPr lang="zh-CN" altLang="en-US" dirty="0" smtClean="0"/>
              <a:t>说明书</a:t>
            </a:r>
            <a:endParaRPr lang="en-US" dirty="0"/>
          </a:p>
        </p:txBody>
      </p:sp>
      <p:sp>
        <p:nvSpPr>
          <p:cNvPr id="3" name="Subtitle 2"/>
          <p:cNvSpPr>
            <a:spLocks noGrp="1"/>
          </p:cNvSpPr>
          <p:nvPr>
            <p:ph type="subTitle" idx="1"/>
          </p:nvPr>
        </p:nvSpPr>
        <p:spPr/>
        <p:txBody>
          <a:bodyPr>
            <a:normAutofit lnSpcReduction="10000"/>
          </a:bodyPr>
          <a:lstStyle/>
          <a:p>
            <a:endParaRPr lang="en-US" dirty="0" smtClean="0"/>
          </a:p>
          <a:p>
            <a:r>
              <a:rPr lang="zh-CN" altLang="en-US" dirty="0" smtClean="0"/>
              <a:t>安全无止境 </a:t>
            </a:r>
            <a:r>
              <a:rPr lang="en-US" altLang="zh-CN" dirty="0" smtClean="0"/>
              <a:t>2016</a:t>
            </a:r>
            <a:r>
              <a:rPr lang="zh-CN" altLang="en-US" dirty="0" smtClean="0"/>
              <a:t>年</a:t>
            </a:r>
            <a:r>
              <a:rPr lang="en-US" altLang="zh-CN" dirty="0" smtClean="0"/>
              <a:t>6</a:t>
            </a:r>
            <a:r>
              <a:rPr lang="zh-CN" altLang="en-US" dirty="0" smtClean="0"/>
              <a:t>月公益讲座</a:t>
            </a:r>
            <a:endParaRPr lang="en-US" dirty="0" smtClean="0"/>
          </a:p>
          <a:p>
            <a:r>
              <a:rPr lang="en-US" dirty="0" smtClean="0"/>
              <a:t>Catherine Chen</a:t>
            </a:r>
            <a:endParaRPr lang="en-US" dirty="0"/>
          </a:p>
        </p:txBody>
      </p:sp>
    </p:spTree>
    <p:extLst>
      <p:ext uri="{BB962C8B-B14F-4D97-AF65-F5344CB8AC3E}">
        <p14:creationId xmlns:p14="http://schemas.microsoft.com/office/powerpoint/2010/main" val="2933338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课程目的和内容</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828700"/>
              </p:ext>
            </p:extLst>
          </p:nvPr>
        </p:nvGraphicFramePr>
        <p:xfrm>
          <a:off x="2589212" y="204879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453247" y="1535668"/>
            <a:ext cx="7279575" cy="369332"/>
          </a:xfrm>
          <a:prstGeom prst="rect">
            <a:avLst/>
          </a:prstGeom>
          <a:noFill/>
        </p:spPr>
        <p:txBody>
          <a:bodyPr wrap="square" rtlCol="0">
            <a:spAutoFit/>
          </a:bodyPr>
          <a:lstStyle/>
          <a:p>
            <a:r>
              <a:rPr lang="zh-CN" altLang="en-US" dirty="0" smtClean="0">
                <a:solidFill>
                  <a:srgbClr val="0070C0"/>
                </a:solidFill>
              </a:rPr>
              <a:t>帮助</a:t>
            </a:r>
            <a:r>
              <a:rPr lang="en-US" altLang="zh-CN" dirty="0" smtClean="0">
                <a:solidFill>
                  <a:srgbClr val="0070C0"/>
                </a:solidFill>
              </a:rPr>
              <a:t>EHS </a:t>
            </a:r>
            <a:r>
              <a:rPr lang="zh-CN" altLang="en-US" dirty="0" smtClean="0">
                <a:solidFill>
                  <a:srgbClr val="0070C0"/>
                </a:solidFill>
              </a:rPr>
              <a:t>人员了解化学品危害沟通以及</a:t>
            </a:r>
            <a:r>
              <a:rPr lang="en-US" altLang="zh-CN" dirty="0" smtClean="0">
                <a:solidFill>
                  <a:srgbClr val="0070C0"/>
                </a:solidFill>
              </a:rPr>
              <a:t>MSDS</a:t>
            </a:r>
            <a:r>
              <a:rPr lang="zh-CN" altLang="en-US" dirty="0" smtClean="0">
                <a:solidFill>
                  <a:srgbClr val="0070C0"/>
                </a:solidFill>
              </a:rPr>
              <a:t>在管理化学品方面的用途</a:t>
            </a:r>
            <a:endParaRPr lang="en-US" dirty="0">
              <a:solidFill>
                <a:srgbClr val="0070C0"/>
              </a:solidFill>
            </a:endParaRPr>
          </a:p>
        </p:txBody>
      </p:sp>
      <p:sp>
        <p:nvSpPr>
          <p:cNvPr id="3" name="Rectangle 2"/>
          <p:cNvSpPr/>
          <p:nvPr/>
        </p:nvSpPr>
        <p:spPr>
          <a:xfrm>
            <a:off x="2943225" y="5940910"/>
            <a:ext cx="9134474" cy="339239"/>
          </a:xfrm>
          <a:prstGeom prst="rect">
            <a:avLst/>
          </a:prstGeom>
        </p:spPr>
        <p:txBody>
          <a:bodyPr wrap="square">
            <a:spAutoFit/>
          </a:bodyPr>
          <a:lstStyle/>
          <a:p>
            <a:r>
              <a:rPr lang="zh-CN" altLang="en-US" sz="1600" dirty="0" smtClean="0">
                <a:solidFill>
                  <a:srgbClr val="00B050"/>
                </a:solidFill>
                <a:latin typeface="Arial" panose="020B0604020202020204" pitchFamily="34" charset="0"/>
                <a:cs typeface="Arial" panose="020B0604020202020204" pitchFamily="34" charset="0"/>
              </a:rPr>
              <a:t>免责声明：本培训材料为作者对培训主题的</a:t>
            </a:r>
            <a:r>
              <a:rPr lang="zh-CN" altLang="en-US" sz="1600" dirty="0">
                <a:solidFill>
                  <a:srgbClr val="00B050"/>
                </a:solidFill>
                <a:latin typeface="Arial" panose="020B0604020202020204" pitchFamily="34" charset="0"/>
                <a:cs typeface="Arial" panose="020B0604020202020204" pitchFamily="34" charset="0"/>
              </a:rPr>
              <a:t>理解</a:t>
            </a:r>
            <a:r>
              <a:rPr lang="zh-CN" altLang="en-US" sz="1600" dirty="0" smtClean="0">
                <a:solidFill>
                  <a:srgbClr val="00B050"/>
                </a:solidFill>
                <a:latin typeface="Arial" panose="020B0604020202020204" pitchFamily="34" charset="0"/>
                <a:cs typeface="Arial" panose="020B0604020202020204" pitchFamily="34" charset="0"/>
              </a:rPr>
              <a:t>，仅用于交</a:t>
            </a:r>
            <a:r>
              <a:rPr lang="zh-CN" altLang="en-US" sz="1600" dirty="0">
                <a:solidFill>
                  <a:srgbClr val="00B050"/>
                </a:solidFill>
                <a:latin typeface="Arial" panose="020B0604020202020204" pitchFamily="34" charset="0"/>
                <a:cs typeface="Arial" panose="020B0604020202020204" pitchFamily="34" charset="0"/>
              </a:rPr>
              <a:t>流的目的</a:t>
            </a:r>
            <a:r>
              <a:rPr lang="zh-CN" altLang="en-US" sz="1600" dirty="0" smtClean="0">
                <a:solidFill>
                  <a:srgbClr val="00B050"/>
                </a:solidFill>
                <a:latin typeface="Arial" panose="020B0604020202020204" pitchFamily="34" charset="0"/>
                <a:cs typeface="Arial" panose="020B0604020202020204" pitchFamily="34" charset="0"/>
              </a:rPr>
              <a:t>，不</a:t>
            </a:r>
            <a:r>
              <a:rPr lang="zh-CN" altLang="en-US" sz="1600" dirty="0">
                <a:solidFill>
                  <a:srgbClr val="00B050"/>
                </a:solidFill>
                <a:latin typeface="Arial" panose="020B0604020202020204" pitchFamily="34" charset="0"/>
                <a:cs typeface="Arial" panose="020B0604020202020204" pitchFamily="34" charset="0"/>
              </a:rPr>
              <a:t>构</a:t>
            </a:r>
            <a:r>
              <a:rPr lang="zh-CN" altLang="en-US" sz="1600" dirty="0" smtClean="0">
                <a:solidFill>
                  <a:srgbClr val="00B050"/>
                </a:solidFill>
                <a:latin typeface="Arial" panose="020B0604020202020204" pitchFamily="34" charset="0"/>
                <a:cs typeface="Arial" panose="020B0604020202020204" pitchFamily="34" charset="0"/>
              </a:rPr>
              <a:t>成合</a:t>
            </a:r>
            <a:r>
              <a:rPr lang="zh-CN" altLang="en-US" sz="1600" dirty="0">
                <a:solidFill>
                  <a:srgbClr val="00B050"/>
                </a:solidFill>
                <a:latin typeface="Arial" panose="020B0604020202020204" pitchFamily="34" charset="0"/>
                <a:cs typeface="Arial" panose="020B0604020202020204" pitchFamily="34" charset="0"/>
              </a:rPr>
              <a:t>规建</a:t>
            </a:r>
            <a:r>
              <a:rPr lang="zh-CN" altLang="en-US" sz="1600" dirty="0" smtClean="0">
                <a:solidFill>
                  <a:srgbClr val="00B050"/>
                </a:solidFill>
                <a:latin typeface="Arial" panose="020B0604020202020204" pitchFamily="34" charset="0"/>
                <a:cs typeface="Arial" panose="020B0604020202020204" pitchFamily="34" charset="0"/>
              </a:rPr>
              <a:t>议和指导。</a:t>
            </a:r>
            <a:endParaRPr lang="en-US" sz="16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7381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dirty="0" smtClean="0"/>
              <a:t>化学品危害沟通 （</a:t>
            </a:r>
            <a:r>
              <a:rPr lang="en-US" altLang="zh-CN" dirty="0" err="1" smtClean="0"/>
              <a:t>HazCom</a:t>
            </a:r>
            <a:r>
              <a:rPr lang="en-US" altLang="zh-CN" dirty="0" smtClean="0"/>
              <a:t> )</a:t>
            </a:r>
            <a:endParaRPr lang="en-US" dirty="0"/>
          </a:p>
        </p:txBody>
      </p:sp>
      <p:sp>
        <p:nvSpPr>
          <p:cNvPr id="5" name="Content Placeholder 4"/>
          <p:cNvSpPr>
            <a:spLocks noGrp="1"/>
          </p:cNvSpPr>
          <p:nvPr>
            <p:ph idx="1"/>
          </p:nvPr>
        </p:nvSpPr>
        <p:spPr>
          <a:xfrm>
            <a:off x="2589211" y="1436913"/>
            <a:ext cx="6210405" cy="4702629"/>
          </a:xfrm>
        </p:spPr>
        <p:txBody>
          <a:bodyPr>
            <a:normAutofit fontScale="77500" lnSpcReduction="20000"/>
          </a:bodyPr>
          <a:lstStyle/>
          <a:p>
            <a:r>
              <a:rPr lang="zh-CN" altLang="en-US" dirty="0" smtClean="0"/>
              <a:t>危险化学品管理</a:t>
            </a:r>
            <a:endParaRPr lang="en-US" altLang="zh-CN" dirty="0" smtClean="0"/>
          </a:p>
          <a:p>
            <a:pPr marL="685800" lvl="1"/>
            <a:r>
              <a:rPr lang="zh-CN" altLang="en-US" dirty="0" smtClean="0"/>
              <a:t>危险化学品：</a:t>
            </a:r>
            <a:r>
              <a:rPr lang="zh-CN" altLang="en-US" dirty="0"/>
              <a:t>具有毒害、腐蚀、爆炸、燃烧、助燃等性质，对人体、设施、环境具有危害的剧毒化学品和其他化学</a:t>
            </a:r>
            <a:r>
              <a:rPr lang="zh-CN" altLang="en-US" dirty="0" smtClean="0"/>
              <a:t>品（危险化学品安全管理条例第三条 </a:t>
            </a:r>
            <a:r>
              <a:rPr lang="en-US" altLang="zh-CN" dirty="0" smtClean="0"/>
              <a:t>&amp; </a:t>
            </a:r>
            <a:r>
              <a:rPr lang="zh-CN" altLang="en-US" dirty="0" smtClean="0"/>
              <a:t>危险化学品目录</a:t>
            </a:r>
            <a:r>
              <a:rPr lang="en-US" altLang="zh-CN" dirty="0" smtClean="0"/>
              <a:t>2015</a:t>
            </a:r>
            <a:r>
              <a:rPr lang="zh-CN" altLang="en-US" dirty="0" smtClean="0"/>
              <a:t>版）</a:t>
            </a:r>
            <a:endParaRPr lang="en-US" altLang="zh-CN" dirty="0"/>
          </a:p>
          <a:p>
            <a:pPr marL="685800" lvl="1"/>
            <a:r>
              <a:rPr lang="zh-CN" altLang="en-US" dirty="0" smtClean="0"/>
              <a:t>确</a:t>
            </a:r>
            <a:r>
              <a:rPr lang="zh-CN" altLang="en-US" dirty="0"/>
              <a:t>定原</a:t>
            </a:r>
            <a:r>
              <a:rPr lang="zh-CN" altLang="en-US" dirty="0" smtClean="0"/>
              <a:t>则（危</a:t>
            </a:r>
            <a:r>
              <a:rPr lang="zh-CN" altLang="en-US" dirty="0"/>
              <a:t>险化学品目录</a:t>
            </a:r>
            <a:r>
              <a:rPr lang="en-US" altLang="zh-CN" dirty="0"/>
              <a:t>2015</a:t>
            </a:r>
            <a:r>
              <a:rPr lang="zh-CN" altLang="en-US" dirty="0" smtClean="0"/>
              <a:t>版）：</a:t>
            </a:r>
            <a:r>
              <a:rPr lang="zh-CN" altLang="en-US" dirty="0"/>
              <a:t>危险化学品的品种依据化学品分类和标签国家标准，从下列危险和危害特性类别中确定：</a:t>
            </a:r>
            <a:endParaRPr lang="en-US" dirty="0"/>
          </a:p>
          <a:p>
            <a:pPr marL="857250" lvl="2" indent="0">
              <a:buNone/>
            </a:pPr>
            <a:r>
              <a:rPr lang="en-US" dirty="0"/>
              <a:t>1</a:t>
            </a:r>
            <a:r>
              <a:rPr lang="zh-CN" altLang="en-US" dirty="0"/>
              <a:t>．物理危</a:t>
            </a:r>
            <a:r>
              <a:rPr lang="zh-CN" altLang="en-US" dirty="0" smtClean="0"/>
              <a:t>险 （略）</a:t>
            </a:r>
            <a:endParaRPr lang="en-US" altLang="zh-CN" dirty="0" smtClean="0"/>
          </a:p>
          <a:p>
            <a:pPr marL="857250" lvl="2" indent="0">
              <a:buNone/>
            </a:pPr>
            <a:r>
              <a:rPr lang="en-US" dirty="0" smtClean="0"/>
              <a:t>2</a:t>
            </a:r>
            <a:r>
              <a:rPr lang="zh-CN" altLang="en-US" dirty="0"/>
              <a:t>．健康危害</a:t>
            </a:r>
            <a:r>
              <a:rPr lang="en-US" dirty="0"/>
              <a:t> </a:t>
            </a:r>
            <a:r>
              <a:rPr lang="zh-CN" altLang="en-US" dirty="0" smtClean="0"/>
              <a:t>（略）</a:t>
            </a:r>
            <a:endParaRPr lang="en-US" altLang="zh-CN" dirty="0" smtClean="0"/>
          </a:p>
          <a:p>
            <a:pPr marL="857250" lvl="2" indent="0">
              <a:buNone/>
            </a:pPr>
            <a:r>
              <a:rPr lang="en-US" dirty="0" smtClean="0"/>
              <a:t>3</a:t>
            </a:r>
            <a:r>
              <a:rPr lang="zh-CN" altLang="en-US" dirty="0"/>
              <a:t>．环境危</a:t>
            </a:r>
            <a:r>
              <a:rPr lang="zh-CN" altLang="en-US" dirty="0" smtClean="0"/>
              <a:t>害</a:t>
            </a:r>
            <a:r>
              <a:rPr lang="en-US" altLang="zh-CN" dirty="0"/>
              <a:t> </a:t>
            </a:r>
            <a:r>
              <a:rPr lang="zh-CN" altLang="en-US" dirty="0" smtClean="0"/>
              <a:t>（略）</a:t>
            </a:r>
            <a:endParaRPr lang="en-US" altLang="zh-CN" dirty="0" smtClean="0"/>
          </a:p>
          <a:p>
            <a:pPr marL="857250" lvl="2" indent="0">
              <a:buNone/>
            </a:pPr>
            <a:r>
              <a:rPr lang="zh-CN" altLang="en-US" dirty="0" smtClean="0"/>
              <a:t>注意：不是有</a:t>
            </a:r>
            <a:r>
              <a:rPr lang="en-US" altLang="zh-CN" dirty="0" smtClean="0"/>
              <a:t>GHS</a:t>
            </a:r>
            <a:r>
              <a:rPr lang="zh-CN" altLang="en-US" dirty="0" smtClean="0"/>
              <a:t>危害的就一定是危险化安全管理条例中定义的 “危险化学品”</a:t>
            </a:r>
            <a:endParaRPr lang="en-US" altLang="zh-CN" dirty="0" smtClean="0"/>
          </a:p>
          <a:p>
            <a:r>
              <a:rPr lang="zh-CN" altLang="en-US" dirty="0"/>
              <a:t>化学品的危害</a:t>
            </a:r>
            <a:r>
              <a:rPr lang="zh-CN" altLang="en-US" dirty="0" smtClean="0"/>
              <a:t>性</a:t>
            </a:r>
            <a:r>
              <a:rPr lang="en-US" altLang="zh-CN" dirty="0"/>
              <a:t> </a:t>
            </a:r>
            <a:endParaRPr lang="en-US" altLang="zh-CN" dirty="0" smtClean="0"/>
          </a:p>
          <a:p>
            <a:pPr lvl="1"/>
            <a:r>
              <a:rPr lang="en-US" altLang="zh-CN" dirty="0" smtClean="0"/>
              <a:t>GHS (G</a:t>
            </a:r>
            <a:r>
              <a:rPr lang="en-US" dirty="0" smtClean="0"/>
              <a:t>lobal </a:t>
            </a:r>
            <a:r>
              <a:rPr lang="en-US" dirty="0"/>
              <a:t>H</a:t>
            </a:r>
            <a:r>
              <a:rPr lang="en-US" dirty="0" smtClean="0"/>
              <a:t>armonized System ) </a:t>
            </a:r>
            <a:r>
              <a:rPr lang="en-US" altLang="zh-CN" dirty="0" smtClean="0"/>
              <a:t>– </a:t>
            </a:r>
            <a:r>
              <a:rPr lang="zh-CN" altLang="en-US" dirty="0" smtClean="0"/>
              <a:t>全球化学品统一分类与标签制度</a:t>
            </a:r>
            <a:endParaRPr lang="en-US" dirty="0" smtClean="0"/>
          </a:p>
          <a:p>
            <a:pPr lvl="1"/>
            <a:r>
              <a:rPr lang="zh-CN" altLang="en-US" dirty="0" smtClean="0"/>
              <a:t>中国</a:t>
            </a:r>
            <a:r>
              <a:rPr lang="en-US" altLang="zh-CN" dirty="0" smtClean="0"/>
              <a:t>2011</a:t>
            </a:r>
            <a:r>
              <a:rPr lang="zh-CN" altLang="en-US" dirty="0" smtClean="0"/>
              <a:t>年</a:t>
            </a:r>
            <a:r>
              <a:rPr lang="en-US" altLang="zh-CN" dirty="0" smtClean="0"/>
              <a:t>12</a:t>
            </a:r>
            <a:r>
              <a:rPr lang="zh-CN" altLang="en-US" dirty="0" smtClean="0"/>
              <a:t>月危险化学品安全管理条例生效时已正</a:t>
            </a:r>
            <a:r>
              <a:rPr lang="zh-CN" altLang="en-US" dirty="0" smtClean="0"/>
              <a:t>式实施</a:t>
            </a:r>
            <a:r>
              <a:rPr lang="en-US" altLang="zh-CN" dirty="0" smtClean="0"/>
              <a:t>GHS</a:t>
            </a:r>
            <a:r>
              <a:rPr lang="zh-CN" altLang="en-US" dirty="0" smtClean="0"/>
              <a:t>分类要求</a:t>
            </a:r>
            <a:endParaRPr lang="en-US" altLang="zh-CN" dirty="0" smtClean="0"/>
          </a:p>
          <a:p>
            <a:r>
              <a:rPr lang="zh-CN" altLang="en-US" dirty="0" smtClean="0"/>
              <a:t>化学品危害沟通工具</a:t>
            </a:r>
            <a:endParaRPr lang="en-US" altLang="zh-CN" dirty="0" smtClean="0"/>
          </a:p>
          <a:p>
            <a:pPr lvl="1"/>
            <a:r>
              <a:rPr lang="zh-CN" altLang="en-US" dirty="0"/>
              <a:t>危</a:t>
            </a:r>
            <a:r>
              <a:rPr lang="zh-CN" altLang="en-US" dirty="0" smtClean="0"/>
              <a:t>险化学品</a:t>
            </a:r>
            <a:r>
              <a:rPr lang="zh-CN" altLang="en-US" dirty="0"/>
              <a:t>生</a:t>
            </a:r>
            <a:r>
              <a:rPr lang="zh-CN" altLang="en-US" dirty="0" smtClean="0"/>
              <a:t>产企业要求提供</a:t>
            </a:r>
            <a:r>
              <a:rPr lang="en-US" altLang="zh-CN" dirty="0" smtClean="0"/>
              <a:t>MSDS/SDS</a:t>
            </a:r>
            <a:r>
              <a:rPr lang="zh-CN" altLang="en-US" dirty="0" smtClean="0"/>
              <a:t>和安全标签，危险化学品登记需要</a:t>
            </a:r>
            <a:r>
              <a:rPr lang="en-US" altLang="zh-CN" dirty="0" smtClean="0"/>
              <a:t>MSDS/SDS </a:t>
            </a:r>
            <a:r>
              <a:rPr lang="zh-CN" altLang="en-US" dirty="0" smtClean="0"/>
              <a:t>和安全标签</a:t>
            </a:r>
            <a:endParaRPr lang="en-US" dirty="0" smtClean="0"/>
          </a:p>
          <a:p>
            <a:pPr lvl="1"/>
            <a:r>
              <a:rPr lang="zh-CN" altLang="en-US" dirty="0" smtClean="0"/>
              <a:t>化学品安全技术说明书 </a:t>
            </a:r>
            <a:r>
              <a:rPr lang="en-US" dirty="0" smtClean="0"/>
              <a:t>MSDS/SDS</a:t>
            </a:r>
          </a:p>
          <a:p>
            <a:pPr lvl="1"/>
            <a:r>
              <a:rPr lang="zh-CN" altLang="en-US" dirty="0" smtClean="0"/>
              <a:t>化</a:t>
            </a:r>
            <a:r>
              <a:rPr lang="zh-CN" altLang="en-US" dirty="0"/>
              <a:t>学</a:t>
            </a:r>
            <a:r>
              <a:rPr lang="zh-CN" altLang="en-US" dirty="0" smtClean="0"/>
              <a:t>品安全标签</a:t>
            </a:r>
            <a:endParaRPr lang="en-US" altLang="zh-CN" dirty="0" smtClean="0"/>
          </a:p>
        </p:txBody>
      </p:sp>
      <p:graphicFrame>
        <p:nvGraphicFramePr>
          <p:cNvPr id="6" name="Diagram 5"/>
          <p:cNvGraphicFramePr/>
          <p:nvPr>
            <p:extLst>
              <p:ext uri="{D42A27DB-BD31-4B8C-83A1-F6EECF244321}">
                <p14:modId xmlns:p14="http://schemas.microsoft.com/office/powerpoint/2010/main" val="3082849713"/>
              </p:ext>
            </p:extLst>
          </p:nvPr>
        </p:nvGraphicFramePr>
        <p:xfrm>
          <a:off x="7858124" y="1638301"/>
          <a:ext cx="4229101"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862345" y="6081767"/>
            <a:ext cx="6329548" cy="461665"/>
          </a:xfrm>
          <a:prstGeom prst="rect">
            <a:avLst/>
          </a:prstGeom>
          <a:noFill/>
        </p:spPr>
        <p:txBody>
          <a:bodyPr wrap="square" rtlCol="0">
            <a:spAutoFit/>
          </a:bodyPr>
          <a:lstStyle/>
          <a:p>
            <a:r>
              <a:rPr lang="en-US" altLang="zh-CN" sz="2400" b="1" dirty="0" err="1" smtClean="0">
                <a:solidFill>
                  <a:schemeClr val="accent2"/>
                </a:solidFill>
              </a:rPr>
              <a:t>HazCom</a:t>
            </a:r>
            <a:r>
              <a:rPr lang="en-US" altLang="zh-CN" sz="2400" b="1" dirty="0" smtClean="0"/>
              <a:t>  =  </a:t>
            </a:r>
            <a:r>
              <a:rPr lang="en-US" altLang="zh-CN" sz="2400" b="1" dirty="0" smtClean="0">
                <a:solidFill>
                  <a:schemeClr val="accent2"/>
                </a:solidFill>
              </a:rPr>
              <a:t>Haz</a:t>
            </a:r>
            <a:r>
              <a:rPr lang="en-US" altLang="zh-CN" sz="2400" b="1" dirty="0" smtClean="0"/>
              <a:t>ard + </a:t>
            </a:r>
            <a:r>
              <a:rPr lang="en-US" altLang="zh-CN" sz="2400" b="1" dirty="0" smtClean="0">
                <a:solidFill>
                  <a:schemeClr val="accent2"/>
                </a:solidFill>
              </a:rPr>
              <a:t>Com</a:t>
            </a:r>
            <a:r>
              <a:rPr lang="en-US" altLang="zh-CN" sz="2400" b="1" dirty="0" smtClean="0"/>
              <a:t>munication</a:t>
            </a:r>
            <a:endParaRPr lang="en-US" sz="2400" b="1" dirty="0"/>
          </a:p>
        </p:txBody>
      </p:sp>
      <p:sp>
        <p:nvSpPr>
          <p:cNvPr id="2" name="TextBox 1"/>
          <p:cNvSpPr txBox="1"/>
          <p:nvPr/>
        </p:nvSpPr>
        <p:spPr>
          <a:xfrm>
            <a:off x="9361342" y="5268689"/>
            <a:ext cx="1800493" cy="369332"/>
          </a:xfrm>
          <a:prstGeom prst="rect">
            <a:avLst/>
          </a:prstGeom>
          <a:noFill/>
        </p:spPr>
        <p:txBody>
          <a:bodyPr wrap="none" rtlCol="0">
            <a:spAutoFit/>
          </a:bodyPr>
          <a:lstStyle/>
          <a:p>
            <a:r>
              <a:rPr lang="zh-CN" altLang="en-US" dirty="0">
                <a:solidFill>
                  <a:srgbClr val="C00000"/>
                </a:solidFill>
              </a:rPr>
              <a:t>危</a:t>
            </a:r>
            <a:r>
              <a:rPr lang="zh-CN" altLang="en-US" dirty="0" smtClean="0">
                <a:solidFill>
                  <a:srgbClr val="C00000"/>
                </a:solidFill>
              </a:rPr>
              <a:t>险化学品管理</a:t>
            </a:r>
            <a:endParaRPr lang="en-US" dirty="0">
              <a:solidFill>
                <a:srgbClr val="C00000"/>
              </a:solidFill>
            </a:endParaRPr>
          </a:p>
        </p:txBody>
      </p:sp>
    </p:spTree>
    <p:extLst>
      <p:ext uri="{BB962C8B-B14F-4D97-AF65-F5344CB8AC3E}">
        <p14:creationId xmlns:p14="http://schemas.microsoft.com/office/powerpoint/2010/main" val="4080418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国内危害沟通法规标准 </a:t>
            </a:r>
            <a:endParaRPr lang="en-US" dirty="0"/>
          </a:p>
        </p:txBody>
      </p:sp>
      <p:graphicFrame>
        <p:nvGraphicFramePr>
          <p:cNvPr id="4" name="Diagram 3"/>
          <p:cNvGraphicFramePr/>
          <p:nvPr>
            <p:extLst>
              <p:ext uri="{D42A27DB-BD31-4B8C-83A1-F6EECF244321}">
                <p14:modId xmlns:p14="http://schemas.microsoft.com/office/powerpoint/2010/main" val="1842027297"/>
              </p:ext>
            </p:extLst>
          </p:nvPr>
        </p:nvGraphicFramePr>
        <p:xfrm>
          <a:off x="2804783" y="1674420"/>
          <a:ext cx="8128000" cy="4031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1134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GHS</a:t>
            </a:r>
            <a:r>
              <a:rPr lang="zh-CN" altLang="en-US" dirty="0" smtClean="0"/>
              <a:t>危害性分类国</a:t>
            </a:r>
            <a:r>
              <a:rPr lang="zh-CN" altLang="en-US" dirty="0"/>
              <a:t>家</a:t>
            </a:r>
            <a:r>
              <a:rPr lang="zh-CN" altLang="en-US" dirty="0" smtClean="0"/>
              <a:t>标准</a:t>
            </a:r>
            <a:endParaRPr lang="en-US" dirty="0"/>
          </a:p>
        </p:txBody>
      </p:sp>
      <p:sp>
        <p:nvSpPr>
          <p:cNvPr id="3" name="Content Placeholder 2"/>
          <p:cNvSpPr>
            <a:spLocks noGrp="1"/>
          </p:cNvSpPr>
          <p:nvPr>
            <p:ph idx="1"/>
          </p:nvPr>
        </p:nvSpPr>
        <p:spPr>
          <a:xfrm>
            <a:off x="2589212" y="1343025"/>
            <a:ext cx="8915400" cy="952500"/>
          </a:xfrm>
        </p:spPr>
        <p:txBody>
          <a:bodyPr>
            <a:normAutofit fontScale="85000" lnSpcReduction="20000"/>
          </a:bodyPr>
          <a:lstStyle/>
          <a:p>
            <a:pPr lvl="0"/>
            <a:r>
              <a:rPr lang="en-US" altLang="zh-CN" dirty="0" smtClean="0"/>
              <a:t>《</a:t>
            </a:r>
            <a:r>
              <a:rPr lang="zh-CN" altLang="en-US" dirty="0" smtClean="0"/>
              <a:t>化</a:t>
            </a:r>
            <a:r>
              <a:rPr lang="zh-CN" altLang="en-US" dirty="0"/>
              <a:t>学品分类和标签规范</a:t>
            </a:r>
            <a:r>
              <a:rPr lang="en-US" altLang="zh-CN" dirty="0"/>
              <a:t>》</a:t>
            </a:r>
            <a:r>
              <a:rPr lang="zh-CN" altLang="en-US" dirty="0"/>
              <a:t>系列标</a:t>
            </a:r>
            <a:r>
              <a:rPr lang="zh-CN" altLang="en-US" dirty="0" smtClean="0"/>
              <a:t>准 </a:t>
            </a:r>
            <a:r>
              <a:rPr lang="en-US" dirty="0" smtClean="0"/>
              <a:t>GB 30000.2~29-2013</a:t>
            </a:r>
            <a:r>
              <a:rPr lang="zh-CN" altLang="en-US" dirty="0" smtClean="0"/>
              <a:t>， 共</a:t>
            </a:r>
            <a:r>
              <a:rPr lang="en-US" altLang="zh-CN" dirty="0" smtClean="0"/>
              <a:t>28</a:t>
            </a:r>
            <a:r>
              <a:rPr lang="zh-CN" altLang="en-US" dirty="0" smtClean="0"/>
              <a:t>个标准。</a:t>
            </a:r>
            <a:endParaRPr lang="en-US" dirty="0" smtClean="0"/>
          </a:p>
          <a:p>
            <a:r>
              <a:rPr lang="en-US" altLang="zh-CN" dirty="0" smtClean="0"/>
              <a:t>2013</a:t>
            </a:r>
            <a:r>
              <a:rPr lang="zh-CN" altLang="en-US" dirty="0"/>
              <a:t>年</a:t>
            </a:r>
            <a:r>
              <a:rPr lang="en-US" altLang="zh-CN" dirty="0"/>
              <a:t>10</a:t>
            </a:r>
            <a:r>
              <a:rPr lang="zh-CN" altLang="en-US" dirty="0"/>
              <a:t>月</a:t>
            </a:r>
            <a:r>
              <a:rPr lang="en-US" altLang="zh-CN" dirty="0"/>
              <a:t>10</a:t>
            </a:r>
            <a:r>
              <a:rPr lang="zh-CN" altLang="en-US" dirty="0"/>
              <a:t>日发布，</a:t>
            </a:r>
            <a:r>
              <a:rPr lang="en-US" altLang="zh-CN" dirty="0"/>
              <a:t>2014</a:t>
            </a:r>
            <a:r>
              <a:rPr lang="zh-CN" altLang="en-US" dirty="0"/>
              <a:t>年</a:t>
            </a:r>
            <a:r>
              <a:rPr lang="en-US" altLang="zh-CN" dirty="0"/>
              <a:t>11</a:t>
            </a:r>
            <a:r>
              <a:rPr lang="zh-CN" altLang="en-US" dirty="0"/>
              <a:t>月</a:t>
            </a:r>
            <a:r>
              <a:rPr lang="en-US" altLang="zh-CN" dirty="0"/>
              <a:t>1</a:t>
            </a:r>
            <a:r>
              <a:rPr lang="zh-CN" altLang="en-US" dirty="0"/>
              <a:t>日实施</a:t>
            </a:r>
            <a:r>
              <a:rPr lang="zh-CN" altLang="en-US" dirty="0" smtClean="0"/>
              <a:t>。</a:t>
            </a:r>
            <a:endParaRPr lang="en-US" altLang="zh-CN" dirty="0" smtClean="0"/>
          </a:p>
          <a:p>
            <a:r>
              <a:rPr lang="zh-CN" altLang="en-US" dirty="0"/>
              <a:t>技术内容与</a:t>
            </a:r>
            <a:r>
              <a:rPr lang="en-US" altLang="zh-CN" dirty="0"/>
              <a:t>GHS</a:t>
            </a:r>
            <a:r>
              <a:rPr lang="zh-CN" altLang="en-US" dirty="0" smtClean="0"/>
              <a:t>（</a:t>
            </a:r>
            <a:r>
              <a:rPr lang="en-US" altLang="zh-CN" dirty="0" smtClean="0"/>
              <a:t>UN </a:t>
            </a:r>
            <a:r>
              <a:rPr lang="zh-CN" altLang="en-US" dirty="0" smtClean="0"/>
              <a:t>第</a:t>
            </a:r>
            <a:r>
              <a:rPr lang="en-US" altLang="zh-CN" dirty="0"/>
              <a:t>4</a:t>
            </a:r>
            <a:r>
              <a:rPr lang="zh-CN" altLang="en-US" dirty="0"/>
              <a:t>修订版）完全一</a:t>
            </a:r>
            <a:r>
              <a:rPr lang="zh-CN" altLang="en-US" dirty="0" smtClean="0"/>
              <a:t>致</a:t>
            </a:r>
            <a:endParaRPr lang="en-US" altLang="zh-CN" dirty="0" smtClean="0"/>
          </a:p>
          <a:p>
            <a:pPr marL="0" indent="0">
              <a:buNone/>
            </a:pPr>
            <a:endParaRPr lang="en-US" altLang="zh-CN" dirty="0" smtClean="0"/>
          </a:p>
          <a:p>
            <a:pPr marL="0" indent="0">
              <a:buNone/>
            </a:pPr>
            <a:endParaRPr lang="en-US" altLang="zh-CN" dirty="0" smtClean="0"/>
          </a:p>
        </p:txBody>
      </p:sp>
      <p:graphicFrame>
        <p:nvGraphicFramePr>
          <p:cNvPr id="4" name="Table 3"/>
          <p:cNvGraphicFramePr>
            <a:graphicFrameLocks noGrp="1"/>
          </p:cNvGraphicFramePr>
          <p:nvPr>
            <p:extLst>
              <p:ext uri="{D42A27DB-BD31-4B8C-83A1-F6EECF244321}">
                <p14:modId xmlns:p14="http://schemas.microsoft.com/office/powerpoint/2010/main" val="1193051169"/>
              </p:ext>
            </p:extLst>
          </p:nvPr>
        </p:nvGraphicFramePr>
        <p:xfrm>
          <a:off x="2665412" y="2447925"/>
          <a:ext cx="5287964" cy="3627120"/>
        </p:xfrm>
        <a:graphic>
          <a:graphicData uri="http://schemas.openxmlformats.org/drawingml/2006/table">
            <a:tbl>
              <a:tblPr firstRow="1" bandRow="1">
                <a:tableStyleId>{5C22544A-7EE6-4342-B048-85BDC9FD1C3A}</a:tableStyleId>
              </a:tblPr>
              <a:tblGrid>
                <a:gridCol w="2643982"/>
                <a:gridCol w="2643982"/>
              </a:tblGrid>
              <a:tr h="284161">
                <a:tc>
                  <a:txBody>
                    <a:bodyPr/>
                    <a:lstStyle/>
                    <a:p>
                      <a:r>
                        <a:rPr lang="zh-CN" altLang="en-US" sz="1400" dirty="0" smtClean="0"/>
                        <a:t>物理危害</a:t>
                      </a:r>
                      <a:endParaRPr lang="en-US" sz="1400" dirty="0"/>
                    </a:p>
                  </a:txBody>
                  <a:tcPr/>
                </a:tc>
                <a:tc>
                  <a:txBody>
                    <a:bodyPr/>
                    <a:lstStyle/>
                    <a:p>
                      <a:endParaRPr lang="en-US" sz="1400" dirty="0"/>
                    </a:p>
                  </a:txBody>
                  <a:tcPr/>
                </a:tc>
              </a:tr>
              <a:tr h="330203">
                <a:tc>
                  <a:txBody>
                    <a:bodyPr/>
                    <a:lstStyle/>
                    <a:p>
                      <a:r>
                        <a:rPr lang="en-US" sz="1000" b="0" i="0" u="none" strike="noStrike" kern="1200" baseline="0" dirty="0" smtClean="0">
                          <a:solidFill>
                            <a:schemeClr val="dk1"/>
                          </a:solidFill>
                          <a:latin typeface="+mn-lt"/>
                          <a:ea typeface="+mn-ea"/>
                          <a:cs typeface="+mn-cs"/>
                        </a:rPr>
                        <a:t>GB 30000.2-2013  </a:t>
                      </a:r>
                      <a:r>
                        <a:rPr lang="zh-CN" altLang="en-US" sz="1000" b="0" i="0" u="none" strike="noStrike" kern="1200" baseline="0" dirty="0" smtClean="0">
                          <a:solidFill>
                            <a:schemeClr val="dk1"/>
                          </a:solidFill>
                          <a:latin typeface="+mn-lt"/>
                          <a:ea typeface="+mn-ea"/>
                          <a:cs typeface="+mn-cs"/>
                        </a:rPr>
                        <a:t>化学品分类和标签规范第</a:t>
                      </a:r>
                      <a:r>
                        <a:rPr lang="en-US" altLang="zh-CN" sz="1000" b="0" i="0" u="none" strike="noStrike" kern="1200" baseline="0" dirty="0" smtClean="0">
                          <a:solidFill>
                            <a:schemeClr val="dk1"/>
                          </a:solidFill>
                          <a:latin typeface="+mn-lt"/>
                          <a:ea typeface="+mn-ea"/>
                          <a:cs typeface="+mn-cs"/>
                        </a:rPr>
                        <a:t>2</a:t>
                      </a:r>
                      <a:r>
                        <a:rPr lang="zh-CN" altLang="en-US" sz="1000" b="0" i="0" u="none" strike="noStrike" kern="1200" baseline="0" dirty="0" smtClean="0">
                          <a:solidFill>
                            <a:schemeClr val="dk1"/>
                          </a:solidFill>
                          <a:latin typeface="+mn-lt"/>
                          <a:ea typeface="+mn-ea"/>
                          <a:cs typeface="+mn-cs"/>
                        </a:rPr>
                        <a:t>部分：爆炸物</a:t>
                      </a:r>
                      <a:endParaRPr lang="en-US" sz="1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dk1"/>
                          </a:solidFill>
                          <a:latin typeface="+mn-lt"/>
                          <a:ea typeface="+mn-ea"/>
                          <a:cs typeface="+mn-cs"/>
                        </a:rPr>
                        <a:t>GB 30000.11-2013 </a:t>
                      </a:r>
                      <a:r>
                        <a:rPr lang="zh-CN" altLang="en-US" sz="1000" b="0" i="0" u="none" strike="noStrike" kern="1200" baseline="0" dirty="0" smtClean="0">
                          <a:solidFill>
                            <a:schemeClr val="dk1"/>
                          </a:solidFill>
                          <a:latin typeface="+mn-lt"/>
                          <a:ea typeface="+mn-ea"/>
                          <a:cs typeface="+mn-cs"/>
                        </a:rPr>
                        <a:t>化学品分类和标签规范第</a:t>
                      </a:r>
                      <a:r>
                        <a:rPr lang="en-US" altLang="zh-CN" sz="1000" b="0" i="0" u="none" strike="noStrike" kern="1200" baseline="0" dirty="0" smtClean="0">
                          <a:solidFill>
                            <a:schemeClr val="dk1"/>
                          </a:solidFill>
                          <a:latin typeface="+mn-lt"/>
                          <a:ea typeface="+mn-ea"/>
                          <a:cs typeface="+mn-cs"/>
                        </a:rPr>
                        <a:t>11</a:t>
                      </a:r>
                      <a:r>
                        <a:rPr lang="zh-CN" altLang="en-US" sz="1000" b="0" i="0" u="none" strike="noStrike" kern="1200" baseline="0" dirty="0" smtClean="0">
                          <a:solidFill>
                            <a:schemeClr val="dk1"/>
                          </a:solidFill>
                          <a:latin typeface="+mn-lt"/>
                          <a:ea typeface="+mn-ea"/>
                          <a:cs typeface="+mn-cs"/>
                        </a:rPr>
                        <a:t>部分：自燃固体</a:t>
                      </a:r>
                      <a:endParaRPr lang="en-US" sz="1000" dirty="0" smtClean="0"/>
                    </a:p>
                  </a:txBody>
                  <a:tcPr/>
                </a:tc>
              </a:tr>
              <a:tr h="330203">
                <a:tc>
                  <a:txBody>
                    <a:bodyPr/>
                    <a:lstStyle/>
                    <a:p>
                      <a:r>
                        <a:rPr lang="en-US" sz="1000" b="0" i="0" u="none" strike="noStrike" kern="1200" baseline="0" dirty="0" smtClean="0">
                          <a:solidFill>
                            <a:schemeClr val="dk1"/>
                          </a:solidFill>
                          <a:latin typeface="+mn-lt"/>
                          <a:ea typeface="+mn-ea"/>
                          <a:cs typeface="+mn-cs"/>
                        </a:rPr>
                        <a:t>GB 30000.3-2013 </a:t>
                      </a:r>
                      <a:r>
                        <a:rPr lang="zh-CN" altLang="en-US" sz="1000" b="0" i="0" u="none" strike="noStrike" kern="1200" baseline="0" dirty="0" smtClean="0">
                          <a:solidFill>
                            <a:schemeClr val="dk1"/>
                          </a:solidFill>
                          <a:latin typeface="+mn-lt"/>
                          <a:ea typeface="+mn-ea"/>
                          <a:cs typeface="+mn-cs"/>
                        </a:rPr>
                        <a:t>化学品分类和标签规范第</a:t>
                      </a:r>
                      <a:r>
                        <a:rPr lang="en-US" altLang="zh-CN" sz="1000" b="0" i="0" u="none" strike="noStrike" kern="1200" baseline="0" dirty="0" smtClean="0">
                          <a:solidFill>
                            <a:schemeClr val="dk1"/>
                          </a:solidFill>
                          <a:latin typeface="+mn-lt"/>
                          <a:ea typeface="+mn-ea"/>
                          <a:cs typeface="+mn-cs"/>
                        </a:rPr>
                        <a:t>3</a:t>
                      </a:r>
                      <a:r>
                        <a:rPr lang="zh-CN" altLang="en-US" sz="1000" b="0" i="0" u="none" strike="noStrike" kern="1200" baseline="0" dirty="0" smtClean="0">
                          <a:solidFill>
                            <a:schemeClr val="dk1"/>
                          </a:solidFill>
                          <a:latin typeface="+mn-lt"/>
                          <a:ea typeface="+mn-ea"/>
                          <a:cs typeface="+mn-cs"/>
                        </a:rPr>
                        <a:t>部分：易燃气体</a:t>
                      </a:r>
                      <a:endParaRPr lang="en-US" sz="1000" dirty="0"/>
                    </a:p>
                  </a:txBody>
                  <a:tcPr/>
                </a:tc>
                <a:tc>
                  <a:txBody>
                    <a:bodyPr/>
                    <a:lstStyle/>
                    <a:p>
                      <a:r>
                        <a:rPr lang="en-US" sz="1000" b="0" i="0" u="none" strike="noStrike" kern="1200" baseline="0" dirty="0" smtClean="0">
                          <a:solidFill>
                            <a:schemeClr val="dk1"/>
                          </a:solidFill>
                          <a:latin typeface="+mn-lt"/>
                          <a:ea typeface="+mn-ea"/>
                          <a:cs typeface="+mn-cs"/>
                        </a:rPr>
                        <a:t>GB 30000.12-2013 </a:t>
                      </a:r>
                      <a:r>
                        <a:rPr lang="zh-CN" altLang="en-US" sz="1000" b="0" i="0" u="none" strike="noStrike" kern="1200" baseline="0" dirty="0" smtClean="0">
                          <a:solidFill>
                            <a:schemeClr val="dk1"/>
                          </a:solidFill>
                          <a:latin typeface="+mn-lt"/>
                          <a:ea typeface="+mn-ea"/>
                          <a:cs typeface="+mn-cs"/>
                        </a:rPr>
                        <a:t>化学品分类和标签规范第</a:t>
                      </a:r>
                      <a:r>
                        <a:rPr lang="en-US" altLang="zh-CN" sz="1000" b="0" i="0" u="none" strike="noStrike" kern="1200" baseline="0" dirty="0" smtClean="0">
                          <a:solidFill>
                            <a:schemeClr val="dk1"/>
                          </a:solidFill>
                          <a:latin typeface="+mn-lt"/>
                          <a:ea typeface="+mn-ea"/>
                          <a:cs typeface="+mn-cs"/>
                        </a:rPr>
                        <a:t>12</a:t>
                      </a:r>
                      <a:r>
                        <a:rPr lang="zh-CN" altLang="en-US" sz="1000" b="0" i="0" u="none" strike="noStrike" kern="1200" baseline="0" dirty="0" smtClean="0">
                          <a:solidFill>
                            <a:schemeClr val="dk1"/>
                          </a:solidFill>
                          <a:latin typeface="+mn-lt"/>
                          <a:ea typeface="+mn-ea"/>
                          <a:cs typeface="+mn-cs"/>
                        </a:rPr>
                        <a:t>部分：自热物质和混合物</a:t>
                      </a:r>
                      <a:endParaRPr lang="en-US" sz="1000" dirty="0"/>
                    </a:p>
                  </a:txBody>
                  <a:tcPr/>
                </a:tc>
              </a:tr>
              <a:tr h="330203">
                <a:tc>
                  <a:txBody>
                    <a:bodyPr/>
                    <a:lstStyle/>
                    <a:p>
                      <a:r>
                        <a:rPr lang="en-US" sz="1000" b="0" i="0" u="none" strike="noStrike" kern="1200" baseline="0" dirty="0" smtClean="0">
                          <a:solidFill>
                            <a:schemeClr val="dk1"/>
                          </a:solidFill>
                          <a:latin typeface="+mn-lt"/>
                          <a:ea typeface="+mn-ea"/>
                          <a:cs typeface="+mn-cs"/>
                        </a:rPr>
                        <a:t>GB 30000.4-2013 </a:t>
                      </a:r>
                      <a:r>
                        <a:rPr lang="zh-CN" altLang="en-US" sz="1000" b="0" i="0" u="none" strike="noStrike" kern="1200" baseline="0" dirty="0" smtClean="0">
                          <a:solidFill>
                            <a:schemeClr val="dk1"/>
                          </a:solidFill>
                          <a:latin typeface="+mn-lt"/>
                          <a:ea typeface="+mn-ea"/>
                          <a:cs typeface="+mn-cs"/>
                        </a:rPr>
                        <a:t>化学品分类和标签规范第</a:t>
                      </a:r>
                      <a:r>
                        <a:rPr lang="en-US" altLang="zh-CN" sz="1000" b="0" i="0" u="none" strike="noStrike" kern="1200" baseline="0" dirty="0" smtClean="0">
                          <a:solidFill>
                            <a:schemeClr val="dk1"/>
                          </a:solidFill>
                          <a:latin typeface="+mn-lt"/>
                          <a:ea typeface="+mn-ea"/>
                          <a:cs typeface="+mn-cs"/>
                        </a:rPr>
                        <a:t>4</a:t>
                      </a:r>
                      <a:r>
                        <a:rPr lang="zh-CN" altLang="en-US" sz="1000" b="0" i="0" u="none" strike="noStrike" kern="1200" baseline="0" dirty="0" smtClean="0">
                          <a:solidFill>
                            <a:schemeClr val="dk1"/>
                          </a:solidFill>
                          <a:latin typeface="+mn-lt"/>
                          <a:ea typeface="+mn-ea"/>
                          <a:cs typeface="+mn-cs"/>
                        </a:rPr>
                        <a:t>部分：气溶胶</a:t>
                      </a:r>
                      <a:endParaRPr lang="en-US" sz="1000" dirty="0"/>
                    </a:p>
                  </a:txBody>
                  <a:tcPr/>
                </a:tc>
                <a:tc>
                  <a:txBody>
                    <a:bodyPr/>
                    <a:lstStyle/>
                    <a:p>
                      <a:r>
                        <a:rPr lang="en-US" sz="1000" b="0" i="0" u="none" strike="noStrike" kern="1200" baseline="0" dirty="0" smtClean="0">
                          <a:solidFill>
                            <a:schemeClr val="dk1"/>
                          </a:solidFill>
                          <a:latin typeface="+mn-lt"/>
                          <a:ea typeface="+mn-ea"/>
                          <a:cs typeface="+mn-cs"/>
                        </a:rPr>
                        <a:t>GB 30000.13-2013 </a:t>
                      </a:r>
                      <a:r>
                        <a:rPr lang="zh-CN" altLang="en-US" sz="1000" b="0" i="0" u="none" strike="noStrike" kern="1200" baseline="0" dirty="0" smtClean="0">
                          <a:solidFill>
                            <a:schemeClr val="dk1"/>
                          </a:solidFill>
                          <a:latin typeface="+mn-lt"/>
                          <a:ea typeface="+mn-ea"/>
                          <a:cs typeface="+mn-cs"/>
                        </a:rPr>
                        <a:t>化学品分类和标签规范第</a:t>
                      </a:r>
                      <a:r>
                        <a:rPr lang="en-US" altLang="zh-CN" sz="1000" b="0" i="0" u="none" strike="noStrike" kern="1200" baseline="0" dirty="0" smtClean="0">
                          <a:solidFill>
                            <a:schemeClr val="dk1"/>
                          </a:solidFill>
                          <a:latin typeface="+mn-lt"/>
                          <a:ea typeface="+mn-ea"/>
                          <a:cs typeface="+mn-cs"/>
                        </a:rPr>
                        <a:t>13</a:t>
                      </a:r>
                      <a:r>
                        <a:rPr lang="zh-CN" altLang="en-US" sz="1000" b="0" i="0" u="none" strike="noStrike" kern="1200" baseline="0" dirty="0" smtClean="0">
                          <a:solidFill>
                            <a:schemeClr val="dk1"/>
                          </a:solidFill>
                          <a:latin typeface="+mn-lt"/>
                          <a:ea typeface="+mn-ea"/>
                          <a:cs typeface="+mn-cs"/>
                        </a:rPr>
                        <a:t>部分：遇水放出易燃气体的物质和混合物</a:t>
                      </a:r>
                      <a:endParaRPr lang="en-US" sz="1000" dirty="0"/>
                    </a:p>
                  </a:txBody>
                  <a:tcPr/>
                </a:tc>
              </a:tr>
              <a:tr h="330203">
                <a:tc>
                  <a:txBody>
                    <a:bodyPr/>
                    <a:lstStyle/>
                    <a:p>
                      <a:r>
                        <a:rPr lang="en-US" sz="1000" b="0" i="0" u="none" strike="noStrike" kern="1200" baseline="0" dirty="0" smtClean="0">
                          <a:solidFill>
                            <a:schemeClr val="dk1"/>
                          </a:solidFill>
                          <a:latin typeface="+mn-lt"/>
                          <a:ea typeface="+mn-ea"/>
                          <a:cs typeface="+mn-cs"/>
                        </a:rPr>
                        <a:t>GB 30000.5-2013 </a:t>
                      </a:r>
                      <a:r>
                        <a:rPr lang="zh-CN" altLang="en-US" sz="1000" b="0" i="0" u="none" strike="noStrike" kern="1200" baseline="0" dirty="0" smtClean="0">
                          <a:solidFill>
                            <a:schemeClr val="dk1"/>
                          </a:solidFill>
                          <a:latin typeface="+mn-lt"/>
                          <a:ea typeface="+mn-ea"/>
                          <a:cs typeface="+mn-cs"/>
                        </a:rPr>
                        <a:t>化学品分类和标签规范第</a:t>
                      </a:r>
                      <a:r>
                        <a:rPr lang="en-US" altLang="zh-CN" sz="1000" b="0" i="0" u="none" strike="noStrike" kern="1200" baseline="0" dirty="0" smtClean="0">
                          <a:solidFill>
                            <a:schemeClr val="dk1"/>
                          </a:solidFill>
                          <a:latin typeface="+mn-lt"/>
                          <a:ea typeface="+mn-ea"/>
                          <a:cs typeface="+mn-cs"/>
                        </a:rPr>
                        <a:t>5</a:t>
                      </a:r>
                      <a:r>
                        <a:rPr lang="zh-CN" altLang="en-US" sz="1000" b="0" i="0" u="none" strike="noStrike" kern="1200" baseline="0" dirty="0" smtClean="0">
                          <a:solidFill>
                            <a:schemeClr val="dk1"/>
                          </a:solidFill>
                          <a:latin typeface="+mn-lt"/>
                          <a:ea typeface="+mn-ea"/>
                          <a:cs typeface="+mn-cs"/>
                        </a:rPr>
                        <a:t>部分：氧化性气体</a:t>
                      </a:r>
                      <a:endParaRPr lang="en-US" sz="1000" dirty="0"/>
                    </a:p>
                  </a:txBody>
                  <a:tcPr/>
                </a:tc>
                <a:tc>
                  <a:txBody>
                    <a:bodyPr/>
                    <a:lstStyle/>
                    <a:p>
                      <a:r>
                        <a:rPr lang="en-US" sz="1000" b="0" i="0" u="none" strike="noStrike" kern="1200" baseline="0" dirty="0" smtClean="0">
                          <a:solidFill>
                            <a:schemeClr val="dk1"/>
                          </a:solidFill>
                          <a:latin typeface="+mn-lt"/>
                          <a:ea typeface="+mn-ea"/>
                          <a:cs typeface="+mn-cs"/>
                        </a:rPr>
                        <a:t>GB 30000.14-2013 </a:t>
                      </a:r>
                      <a:r>
                        <a:rPr lang="zh-CN" altLang="en-US" sz="1000" b="0" i="0" u="none" strike="noStrike" kern="1200" baseline="0" dirty="0" smtClean="0">
                          <a:solidFill>
                            <a:schemeClr val="dk1"/>
                          </a:solidFill>
                          <a:latin typeface="+mn-lt"/>
                          <a:ea typeface="+mn-ea"/>
                          <a:cs typeface="+mn-cs"/>
                        </a:rPr>
                        <a:t>化学品分类和标签规范第</a:t>
                      </a:r>
                      <a:r>
                        <a:rPr lang="en-US" altLang="zh-CN" sz="1000" b="0" i="0" u="none" strike="noStrike" kern="1200" baseline="0" dirty="0" smtClean="0">
                          <a:solidFill>
                            <a:schemeClr val="dk1"/>
                          </a:solidFill>
                          <a:latin typeface="+mn-lt"/>
                          <a:ea typeface="+mn-ea"/>
                          <a:cs typeface="+mn-cs"/>
                        </a:rPr>
                        <a:t>14</a:t>
                      </a:r>
                      <a:r>
                        <a:rPr lang="zh-CN" altLang="en-US" sz="1000" b="0" i="0" u="none" strike="noStrike" kern="1200" baseline="0" dirty="0" smtClean="0">
                          <a:solidFill>
                            <a:schemeClr val="dk1"/>
                          </a:solidFill>
                          <a:latin typeface="+mn-lt"/>
                          <a:ea typeface="+mn-ea"/>
                          <a:cs typeface="+mn-cs"/>
                        </a:rPr>
                        <a:t>部分：氧化性液体</a:t>
                      </a:r>
                      <a:endParaRPr lang="en-US" sz="1000" dirty="0"/>
                    </a:p>
                  </a:txBody>
                  <a:tcPr/>
                </a:tc>
              </a:tr>
              <a:tr h="284161">
                <a:tc>
                  <a:txBody>
                    <a:bodyPr/>
                    <a:lstStyle/>
                    <a:p>
                      <a:r>
                        <a:rPr lang="en-US" sz="1000" b="0" i="0" u="none" strike="noStrike" kern="1200" baseline="0" dirty="0" smtClean="0">
                          <a:solidFill>
                            <a:schemeClr val="dk1"/>
                          </a:solidFill>
                          <a:latin typeface="+mn-lt"/>
                          <a:ea typeface="+mn-ea"/>
                          <a:cs typeface="+mn-cs"/>
                        </a:rPr>
                        <a:t>GB 30000.6-2013 </a:t>
                      </a:r>
                      <a:r>
                        <a:rPr lang="zh-CN" altLang="en-US" sz="1000" b="0" i="0" u="none" strike="noStrike" kern="1200" baseline="0" dirty="0" smtClean="0">
                          <a:solidFill>
                            <a:schemeClr val="dk1"/>
                          </a:solidFill>
                          <a:latin typeface="+mn-lt"/>
                          <a:ea typeface="+mn-ea"/>
                          <a:cs typeface="+mn-cs"/>
                        </a:rPr>
                        <a:t>化学品分类和标签规范第</a:t>
                      </a:r>
                      <a:r>
                        <a:rPr lang="en-US" altLang="zh-CN" sz="1000" b="0" i="0" u="none" strike="noStrike" kern="1200" baseline="0" dirty="0" smtClean="0">
                          <a:solidFill>
                            <a:schemeClr val="dk1"/>
                          </a:solidFill>
                          <a:latin typeface="+mn-lt"/>
                          <a:ea typeface="+mn-ea"/>
                          <a:cs typeface="+mn-cs"/>
                        </a:rPr>
                        <a:t>6</a:t>
                      </a:r>
                      <a:r>
                        <a:rPr lang="zh-CN" altLang="en-US" sz="1000" b="0" i="0" u="none" strike="noStrike" kern="1200" baseline="0" dirty="0" smtClean="0">
                          <a:solidFill>
                            <a:schemeClr val="dk1"/>
                          </a:solidFill>
                          <a:latin typeface="+mn-lt"/>
                          <a:ea typeface="+mn-ea"/>
                          <a:cs typeface="+mn-cs"/>
                        </a:rPr>
                        <a:t>部分：加压气体</a:t>
                      </a:r>
                      <a:endParaRPr lang="en-US" sz="1000" dirty="0"/>
                    </a:p>
                  </a:txBody>
                  <a:tcPr/>
                </a:tc>
                <a:tc>
                  <a:txBody>
                    <a:bodyPr/>
                    <a:lstStyle/>
                    <a:p>
                      <a:r>
                        <a:rPr lang="en-US" sz="1000" b="0" i="0" u="none" strike="noStrike" kern="1200" baseline="0" dirty="0" smtClean="0">
                          <a:solidFill>
                            <a:schemeClr val="dk1"/>
                          </a:solidFill>
                          <a:latin typeface="+mn-lt"/>
                          <a:ea typeface="+mn-ea"/>
                          <a:cs typeface="+mn-cs"/>
                        </a:rPr>
                        <a:t>GB 30000.15-2013 </a:t>
                      </a:r>
                      <a:r>
                        <a:rPr lang="zh-CN" altLang="en-US" sz="1000" b="0" i="0" u="none" strike="noStrike" kern="1200" baseline="0" dirty="0" smtClean="0">
                          <a:solidFill>
                            <a:schemeClr val="dk1"/>
                          </a:solidFill>
                          <a:latin typeface="+mn-lt"/>
                          <a:ea typeface="+mn-ea"/>
                          <a:cs typeface="+mn-cs"/>
                        </a:rPr>
                        <a:t>化学品分类和标签规范第</a:t>
                      </a:r>
                      <a:r>
                        <a:rPr lang="en-US" altLang="zh-CN" sz="1000" b="0" i="0" u="none" strike="noStrike" kern="1200" baseline="0" dirty="0" smtClean="0">
                          <a:solidFill>
                            <a:schemeClr val="dk1"/>
                          </a:solidFill>
                          <a:latin typeface="+mn-lt"/>
                          <a:ea typeface="+mn-ea"/>
                          <a:cs typeface="+mn-cs"/>
                        </a:rPr>
                        <a:t>15</a:t>
                      </a:r>
                      <a:r>
                        <a:rPr lang="zh-CN" altLang="en-US" sz="1000" b="0" i="0" u="none" strike="noStrike" kern="1200" baseline="0" dirty="0" smtClean="0">
                          <a:solidFill>
                            <a:schemeClr val="dk1"/>
                          </a:solidFill>
                          <a:latin typeface="+mn-lt"/>
                          <a:ea typeface="+mn-ea"/>
                          <a:cs typeface="+mn-cs"/>
                        </a:rPr>
                        <a:t>部分：氧化性固体</a:t>
                      </a:r>
                      <a:endParaRPr lang="en-US" sz="1000" dirty="0"/>
                    </a:p>
                  </a:txBody>
                  <a:tcPr/>
                </a:tc>
              </a:tr>
              <a:tr h="284161">
                <a:tc>
                  <a:txBody>
                    <a:bodyPr/>
                    <a:lstStyle/>
                    <a:p>
                      <a:r>
                        <a:rPr lang="en-US" sz="1000" b="0" i="0" u="none" strike="noStrike" kern="1200" baseline="0" dirty="0" smtClean="0">
                          <a:solidFill>
                            <a:srgbClr val="FF0000"/>
                          </a:solidFill>
                          <a:latin typeface="+mn-lt"/>
                          <a:ea typeface="+mn-ea"/>
                          <a:cs typeface="+mn-cs"/>
                        </a:rPr>
                        <a:t>GB 30000.7-2013 </a:t>
                      </a:r>
                      <a:r>
                        <a:rPr lang="zh-CN" altLang="en-US" sz="1000" b="0" i="0" u="none" strike="noStrike" kern="1200" baseline="0" dirty="0" smtClean="0">
                          <a:solidFill>
                            <a:srgbClr val="FF0000"/>
                          </a:solidFill>
                          <a:latin typeface="+mn-lt"/>
                          <a:ea typeface="+mn-ea"/>
                          <a:cs typeface="+mn-cs"/>
                        </a:rPr>
                        <a:t>化学品分类和标签规范第</a:t>
                      </a:r>
                      <a:r>
                        <a:rPr lang="en-US" altLang="zh-CN" sz="1000" b="0" i="0" u="none" strike="noStrike" kern="1200" baseline="0" dirty="0" smtClean="0">
                          <a:solidFill>
                            <a:srgbClr val="FF0000"/>
                          </a:solidFill>
                          <a:latin typeface="+mn-lt"/>
                          <a:ea typeface="+mn-ea"/>
                          <a:cs typeface="+mn-cs"/>
                        </a:rPr>
                        <a:t>7</a:t>
                      </a:r>
                      <a:r>
                        <a:rPr lang="zh-CN" altLang="en-US" sz="1000" b="0" i="0" u="none" strike="noStrike" kern="1200" baseline="0" dirty="0" smtClean="0">
                          <a:solidFill>
                            <a:srgbClr val="FF0000"/>
                          </a:solidFill>
                          <a:latin typeface="+mn-lt"/>
                          <a:ea typeface="+mn-ea"/>
                          <a:cs typeface="+mn-cs"/>
                        </a:rPr>
                        <a:t>部分：易燃液体</a:t>
                      </a:r>
                      <a:endParaRPr lang="en-US" sz="1000" dirty="0">
                        <a:solidFill>
                          <a:srgbClr val="FF0000"/>
                        </a:solidFill>
                      </a:endParaRPr>
                    </a:p>
                  </a:txBody>
                  <a:tcPr/>
                </a:tc>
                <a:tc>
                  <a:txBody>
                    <a:bodyPr/>
                    <a:lstStyle/>
                    <a:p>
                      <a:r>
                        <a:rPr lang="en-US" sz="1000" b="0" i="0" u="none" strike="noStrike" kern="1200" baseline="0" dirty="0" smtClean="0">
                          <a:solidFill>
                            <a:schemeClr val="dk1"/>
                          </a:solidFill>
                          <a:latin typeface="+mn-lt"/>
                          <a:ea typeface="+mn-ea"/>
                          <a:cs typeface="+mn-cs"/>
                        </a:rPr>
                        <a:t>GB 30000.16-2013 </a:t>
                      </a:r>
                      <a:r>
                        <a:rPr lang="zh-CN" altLang="en-US" sz="1000" b="0" i="0" u="none" strike="noStrike" kern="1200" baseline="0" dirty="0" smtClean="0">
                          <a:solidFill>
                            <a:schemeClr val="dk1"/>
                          </a:solidFill>
                          <a:latin typeface="+mn-lt"/>
                          <a:ea typeface="+mn-ea"/>
                          <a:cs typeface="+mn-cs"/>
                        </a:rPr>
                        <a:t>化学品分类和标签规范第</a:t>
                      </a:r>
                      <a:r>
                        <a:rPr lang="en-US" altLang="zh-CN" sz="1000" b="0" i="0" u="none" strike="noStrike" kern="1200" baseline="0" dirty="0" smtClean="0">
                          <a:solidFill>
                            <a:schemeClr val="dk1"/>
                          </a:solidFill>
                          <a:latin typeface="+mn-lt"/>
                          <a:ea typeface="+mn-ea"/>
                          <a:cs typeface="+mn-cs"/>
                        </a:rPr>
                        <a:t>16</a:t>
                      </a:r>
                      <a:r>
                        <a:rPr lang="zh-CN" altLang="en-US" sz="1000" b="0" i="0" u="none" strike="noStrike" kern="1200" baseline="0" dirty="0" smtClean="0">
                          <a:solidFill>
                            <a:schemeClr val="dk1"/>
                          </a:solidFill>
                          <a:latin typeface="+mn-lt"/>
                          <a:ea typeface="+mn-ea"/>
                          <a:cs typeface="+mn-cs"/>
                        </a:rPr>
                        <a:t>部分：有机过氧化物</a:t>
                      </a:r>
                      <a:endParaRPr lang="en-US" sz="1000" dirty="0"/>
                    </a:p>
                  </a:txBody>
                  <a:tcPr/>
                </a:tc>
              </a:tr>
              <a:tr h="284161">
                <a:tc>
                  <a:txBody>
                    <a:bodyPr/>
                    <a:lstStyle/>
                    <a:p>
                      <a:r>
                        <a:rPr lang="en-US" sz="1000" b="0" i="0" u="none" strike="noStrike" kern="1200" baseline="0" dirty="0" smtClean="0">
                          <a:solidFill>
                            <a:schemeClr val="dk1"/>
                          </a:solidFill>
                          <a:latin typeface="+mn-lt"/>
                          <a:ea typeface="+mn-ea"/>
                          <a:cs typeface="+mn-cs"/>
                        </a:rPr>
                        <a:t>GB 30000.8-2013 </a:t>
                      </a:r>
                      <a:r>
                        <a:rPr lang="zh-CN" altLang="en-US" sz="1000" b="0" i="0" u="none" strike="noStrike" kern="1200" baseline="0" dirty="0" smtClean="0">
                          <a:solidFill>
                            <a:schemeClr val="dk1"/>
                          </a:solidFill>
                          <a:latin typeface="+mn-lt"/>
                          <a:ea typeface="+mn-ea"/>
                          <a:cs typeface="+mn-cs"/>
                        </a:rPr>
                        <a:t>化学品分类和标签规范第</a:t>
                      </a:r>
                      <a:r>
                        <a:rPr lang="en-US" altLang="zh-CN" sz="1000" b="0" i="0" u="none" strike="noStrike" kern="1200" baseline="0" dirty="0" smtClean="0">
                          <a:solidFill>
                            <a:schemeClr val="dk1"/>
                          </a:solidFill>
                          <a:latin typeface="+mn-lt"/>
                          <a:ea typeface="+mn-ea"/>
                          <a:cs typeface="+mn-cs"/>
                        </a:rPr>
                        <a:t>8</a:t>
                      </a:r>
                      <a:r>
                        <a:rPr lang="zh-CN" altLang="en-US" sz="1000" b="0" i="0" u="none" strike="noStrike" kern="1200" baseline="0" dirty="0" smtClean="0">
                          <a:solidFill>
                            <a:schemeClr val="dk1"/>
                          </a:solidFill>
                          <a:latin typeface="+mn-lt"/>
                          <a:ea typeface="+mn-ea"/>
                          <a:cs typeface="+mn-cs"/>
                        </a:rPr>
                        <a:t>部分：易燃固体</a:t>
                      </a:r>
                      <a:endParaRPr lang="en-US" sz="1000" dirty="0"/>
                    </a:p>
                  </a:txBody>
                  <a:tcPr/>
                </a:tc>
                <a:tc>
                  <a:txBody>
                    <a:bodyPr/>
                    <a:lstStyle/>
                    <a:p>
                      <a:r>
                        <a:rPr lang="en-US" sz="1000" b="0" i="0" u="none" strike="noStrike" kern="1200" baseline="0" dirty="0" smtClean="0">
                          <a:solidFill>
                            <a:schemeClr val="dk1"/>
                          </a:solidFill>
                          <a:latin typeface="+mn-lt"/>
                          <a:ea typeface="+mn-ea"/>
                          <a:cs typeface="+mn-cs"/>
                        </a:rPr>
                        <a:t>GB 30000.17-2013 </a:t>
                      </a:r>
                      <a:r>
                        <a:rPr lang="zh-CN" altLang="en-US" sz="1000" b="0" i="0" u="none" strike="noStrike" kern="1200" baseline="0" dirty="0" smtClean="0">
                          <a:solidFill>
                            <a:schemeClr val="dk1"/>
                          </a:solidFill>
                          <a:latin typeface="+mn-lt"/>
                          <a:ea typeface="+mn-ea"/>
                          <a:cs typeface="+mn-cs"/>
                        </a:rPr>
                        <a:t>化学品分类和标签规范第</a:t>
                      </a:r>
                      <a:r>
                        <a:rPr lang="en-US" altLang="zh-CN" sz="1000" b="0" i="0" u="none" strike="noStrike" kern="1200" baseline="0" dirty="0" smtClean="0">
                          <a:solidFill>
                            <a:schemeClr val="dk1"/>
                          </a:solidFill>
                          <a:latin typeface="+mn-lt"/>
                          <a:ea typeface="+mn-ea"/>
                          <a:cs typeface="+mn-cs"/>
                        </a:rPr>
                        <a:t>17</a:t>
                      </a:r>
                      <a:r>
                        <a:rPr lang="zh-CN" altLang="en-US" sz="1000" b="0" i="0" u="none" strike="noStrike" kern="1200" baseline="0" dirty="0" smtClean="0">
                          <a:solidFill>
                            <a:schemeClr val="dk1"/>
                          </a:solidFill>
                          <a:latin typeface="+mn-lt"/>
                          <a:ea typeface="+mn-ea"/>
                          <a:cs typeface="+mn-cs"/>
                        </a:rPr>
                        <a:t>部分：金属腐蚀物</a:t>
                      </a:r>
                      <a:endParaRPr lang="en-US" sz="1000" dirty="0"/>
                    </a:p>
                  </a:txBody>
                  <a:tcPr/>
                </a:tc>
              </a:tr>
              <a:tr h="284161">
                <a:tc>
                  <a:txBody>
                    <a:bodyPr/>
                    <a:lstStyle/>
                    <a:p>
                      <a:r>
                        <a:rPr lang="en-US" sz="1000" b="0" i="0" u="none" strike="noStrike" kern="1200" baseline="0" dirty="0" smtClean="0">
                          <a:solidFill>
                            <a:schemeClr val="dk1"/>
                          </a:solidFill>
                          <a:latin typeface="+mn-lt"/>
                          <a:ea typeface="+mn-ea"/>
                          <a:cs typeface="+mn-cs"/>
                        </a:rPr>
                        <a:t>GB 30000.9-2013 </a:t>
                      </a:r>
                      <a:r>
                        <a:rPr lang="zh-CN" altLang="en-US" sz="1000" b="0" i="0" u="none" strike="noStrike" kern="1200" baseline="0" dirty="0" smtClean="0">
                          <a:solidFill>
                            <a:schemeClr val="dk1"/>
                          </a:solidFill>
                          <a:latin typeface="+mn-lt"/>
                          <a:ea typeface="+mn-ea"/>
                          <a:cs typeface="+mn-cs"/>
                        </a:rPr>
                        <a:t>化学品分类和标签规范第</a:t>
                      </a:r>
                      <a:r>
                        <a:rPr lang="en-US" altLang="zh-CN" sz="1000" b="0" i="0" u="none" strike="noStrike" kern="1200" baseline="0" dirty="0" smtClean="0">
                          <a:solidFill>
                            <a:schemeClr val="dk1"/>
                          </a:solidFill>
                          <a:latin typeface="+mn-lt"/>
                          <a:ea typeface="+mn-ea"/>
                          <a:cs typeface="+mn-cs"/>
                        </a:rPr>
                        <a:t>9</a:t>
                      </a:r>
                      <a:r>
                        <a:rPr lang="zh-CN" altLang="en-US" sz="1000" b="0" i="0" u="none" strike="noStrike" kern="1200" baseline="0" dirty="0" smtClean="0">
                          <a:solidFill>
                            <a:schemeClr val="dk1"/>
                          </a:solidFill>
                          <a:latin typeface="+mn-lt"/>
                          <a:ea typeface="+mn-ea"/>
                          <a:cs typeface="+mn-cs"/>
                        </a:rPr>
                        <a:t>部分：自反应物质和混合物</a:t>
                      </a:r>
                      <a:endParaRPr lang="en-US" sz="1000" dirty="0"/>
                    </a:p>
                  </a:txBody>
                  <a:tcPr/>
                </a:tc>
                <a:tc>
                  <a:txBody>
                    <a:bodyPr/>
                    <a:lstStyle/>
                    <a:p>
                      <a:endParaRPr lang="en-US" sz="1000" dirty="0"/>
                    </a:p>
                  </a:txBody>
                  <a:tcPr/>
                </a:tc>
              </a:tr>
            </a:tbl>
          </a:graphicData>
        </a:graphic>
      </p:graphicFrame>
      <p:sp>
        <p:nvSpPr>
          <p:cNvPr id="6" name="TextBox 5"/>
          <p:cNvSpPr txBox="1"/>
          <p:nvPr/>
        </p:nvSpPr>
        <p:spPr>
          <a:xfrm>
            <a:off x="8277227" y="2999601"/>
            <a:ext cx="3629024" cy="2523768"/>
          </a:xfrm>
          <a:prstGeom prst="rect">
            <a:avLst/>
          </a:prstGeom>
          <a:noFill/>
        </p:spPr>
        <p:txBody>
          <a:bodyPr wrap="square" rtlCol="0">
            <a:spAutoFit/>
          </a:bodyPr>
          <a:lstStyle/>
          <a:p>
            <a:r>
              <a:rPr lang="zh-CN" altLang="en-US" sz="1600" dirty="0" smtClean="0"/>
              <a:t>各危害性类别</a:t>
            </a:r>
            <a:endParaRPr lang="en-US" altLang="zh-CN" sz="1600" dirty="0" smtClean="0"/>
          </a:p>
          <a:p>
            <a:endParaRPr lang="en-US" altLang="zh-CN" sz="1600" dirty="0" smtClean="0"/>
          </a:p>
          <a:p>
            <a:r>
              <a:rPr lang="zh-CN" altLang="en-US" sz="1400" dirty="0"/>
              <a:t>例</a:t>
            </a:r>
            <a:r>
              <a:rPr lang="zh-CN" altLang="en-US" sz="1400" dirty="0" smtClean="0"/>
              <a:t>如： </a:t>
            </a:r>
            <a:r>
              <a:rPr lang="zh-CN" altLang="en-US" sz="1400" dirty="0"/>
              <a:t>易</a:t>
            </a:r>
            <a:r>
              <a:rPr lang="zh-CN" altLang="en-US" sz="1400" dirty="0" smtClean="0"/>
              <a:t>燃液体：闪点不大于</a:t>
            </a:r>
            <a:r>
              <a:rPr lang="en-US" altLang="zh-CN" sz="1400" dirty="0"/>
              <a:t>93 ℃ </a:t>
            </a:r>
            <a:r>
              <a:rPr lang="zh-CN" altLang="en-US" sz="1400" dirty="0" smtClean="0"/>
              <a:t>的液体</a:t>
            </a:r>
            <a:endParaRPr lang="en-US" altLang="zh-CN" sz="1400" dirty="0" smtClean="0"/>
          </a:p>
          <a:p>
            <a:endParaRPr lang="en-US" altLang="zh-CN" sz="1400" dirty="0" smtClean="0"/>
          </a:p>
          <a:p>
            <a:r>
              <a:rPr lang="zh-CN" altLang="en-US" sz="1400" dirty="0" smtClean="0"/>
              <a:t>类</a:t>
            </a:r>
            <a:r>
              <a:rPr lang="zh-CN" altLang="en-US" sz="1400" dirty="0"/>
              <a:t>别</a:t>
            </a:r>
            <a:r>
              <a:rPr lang="en-US" sz="1400" dirty="0"/>
              <a:t>1</a:t>
            </a:r>
            <a:r>
              <a:rPr lang="zh-CN" altLang="en-US" sz="1400" dirty="0" smtClean="0"/>
              <a:t>、闪点小于</a:t>
            </a:r>
            <a:r>
              <a:rPr lang="en-US" altLang="zh-CN" sz="1400" dirty="0"/>
              <a:t>23 </a:t>
            </a:r>
            <a:r>
              <a:rPr lang="en-US" altLang="zh-CN" sz="1400" dirty="0" smtClean="0"/>
              <a:t>℃</a:t>
            </a:r>
            <a:r>
              <a:rPr lang="zh-CN" altLang="en-US" sz="1400" dirty="0" smtClean="0"/>
              <a:t>且初沸点不大于</a:t>
            </a:r>
            <a:r>
              <a:rPr lang="en-US" altLang="zh-CN" sz="1400" dirty="0"/>
              <a:t>35 </a:t>
            </a:r>
            <a:r>
              <a:rPr lang="en-US" altLang="zh-CN" sz="1400" dirty="0" smtClean="0"/>
              <a:t>℃</a:t>
            </a:r>
          </a:p>
          <a:p>
            <a:r>
              <a:rPr lang="zh-CN" altLang="en-US" sz="1400" dirty="0" smtClean="0"/>
              <a:t>类</a:t>
            </a:r>
            <a:r>
              <a:rPr lang="zh-CN" altLang="en-US" sz="1400" dirty="0"/>
              <a:t>别</a:t>
            </a:r>
            <a:r>
              <a:rPr lang="en-US" sz="1400" dirty="0"/>
              <a:t>2</a:t>
            </a:r>
            <a:r>
              <a:rPr lang="zh-CN" altLang="en-US" sz="1400" dirty="0" smtClean="0"/>
              <a:t>、</a:t>
            </a:r>
            <a:r>
              <a:rPr lang="zh-CN" altLang="en-US" sz="1400" dirty="0"/>
              <a:t>闪点小于</a:t>
            </a:r>
            <a:r>
              <a:rPr lang="en-US" altLang="zh-CN" sz="1400" dirty="0"/>
              <a:t>23 ℃</a:t>
            </a:r>
            <a:r>
              <a:rPr lang="zh-CN" altLang="en-US" sz="1400" dirty="0"/>
              <a:t>且初沸</a:t>
            </a:r>
            <a:r>
              <a:rPr lang="zh-CN" altLang="en-US" sz="1400" dirty="0" smtClean="0"/>
              <a:t>点大</a:t>
            </a:r>
            <a:r>
              <a:rPr lang="zh-CN" altLang="en-US" sz="1400" dirty="0"/>
              <a:t>于</a:t>
            </a:r>
            <a:r>
              <a:rPr lang="en-US" altLang="zh-CN" sz="1400" dirty="0"/>
              <a:t>35 ℃</a:t>
            </a:r>
            <a:endParaRPr lang="en-US" altLang="zh-CN" sz="1400" dirty="0" smtClean="0"/>
          </a:p>
          <a:p>
            <a:r>
              <a:rPr lang="zh-CN" altLang="en-US" sz="1400" dirty="0" smtClean="0"/>
              <a:t>类</a:t>
            </a:r>
            <a:r>
              <a:rPr lang="zh-CN" altLang="en-US" sz="1400" dirty="0"/>
              <a:t>别</a:t>
            </a:r>
            <a:r>
              <a:rPr lang="en-US" sz="1400" dirty="0" smtClean="0"/>
              <a:t>3</a:t>
            </a:r>
            <a:r>
              <a:rPr lang="zh-CN" altLang="en-US" sz="1400" dirty="0" smtClean="0"/>
              <a:t>、</a:t>
            </a:r>
            <a:r>
              <a:rPr lang="zh-CN" altLang="en-US" sz="1400" dirty="0"/>
              <a:t>闪点小于</a:t>
            </a:r>
            <a:r>
              <a:rPr lang="en-US" altLang="zh-CN" sz="1400" dirty="0"/>
              <a:t>23 </a:t>
            </a:r>
            <a:r>
              <a:rPr lang="en-US" altLang="zh-CN" sz="1400" dirty="0" smtClean="0"/>
              <a:t>℃</a:t>
            </a:r>
            <a:r>
              <a:rPr lang="zh-CN" altLang="en-US" sz="1400" dirty="0" smtClean="0"/>
              <a:t>不</a:t>
            </a:r>
            <a:r>
              <a:rPr lang="zh-CN" altLang="en-US" sz="1400" dirty="0"/>
              <a:t>大</a:t>
            </a:r>
            <a:r>
              <a:rPr lang="zh-CN" altLang="en-US" sz="1400" dirty="0" smtClean="0"/>
              <a:t>于</a:t>
            </a:r>
            <a:r>
              <a:rPr lang="en-US" altLang="zh-CN" sz="1400" dirty="0" smtClean="0"/>
              <a:t>60 </a:t>
            </a:r>
            <a:r>
              <a:rPr lang="en-US" altLang="zh-CN" sz="1400" dirty="0"/>
              <a:t>℃</a:t>
            </a:r>
            <a:endParaRPr lang="en-US" altLang="zh-CN" sz="1400" dirty="0" smtClean="0"/>
          </a:p>
          <a:p>
            <a:r>
              <a:rPr lang="zh-CN" altLang="en-US" sz="1400" dirty="0"/>
              <a:t>类</a:t>
            </a:r>
            <a:r>
              <a:rPr lang="zh-CN" altLang="en-US" sz="1400" dirty="0" smtClean="0"/>
              <a:t>别</a:t>
            </a:r>
            <a:r>
              <a:rPr lang="en-US" altLang="zh-CN" sz="1400" dirty="0" smtClean="0"/>
              <a:t>4</a:t>
            </a:r>
            <a:r>
              <a:rPr lang="zh-CN" altLang="en-US" sz="1400" dirty="0" smtClean="0"/>
              <a:t>、闪点大于</a:t>
            </a:r>
            <a:r>
              <a:rPr lang="en-US" altLang="zh-CN" sz="1400" dirty="0" smtClean="0"/>
              <a:t>60 </a:t>
            </a:r>
            <a:r>
              <a:rPr lang="en-US" altLang="zh-CN" sz="1400" dirty="0"/>
              <a:t>℃</a:t>
            </a:r>
            <a:r>
              <a:rPr lang="zh-CN" altLang="en-US" sz="1400" dirty="0" smtClean="0"/>
              <a:t>且不</a:t>
            </a:r>
            <a:r>
              <a:rPr lang="zh-CN" altLang="en-US" sz="1400" dirty="0"/>
              <a:t>大</a:t>
            </a:r>
            <a:r>
              <a:rPr lang="zh-CN" altLang="en-US" sz="1400" dirty="0" smtClean="0"/>
              <a:t>于</a:t>
            </a:r>
            <a:r>
              <a:rPr lang="en-US" altLang="zh-CN" sz="1400" dirty="0" smtClean="0"/>
              <a:t>93 </a:t>
            </a:r>
            <a:r>
              <a:rPr lang="en-US" altLang="zh-CN" sz="1400" dirty="0"/>
              <a:t>℃ </a:t>
            </a:r>
            <a:r>
              <a:rPr lang="zh-CN" altLang="en-US" sz="1400" dirty="0" smtClean="0"/>
              <a:t>（不属于危险化学品目录的范围）</a:t>
            </a:r>
            <a:endParaRPr lang="en-US" sz="1400" dirty="0" smtClean="0"/>
          </a:p>
          <a:p>
            <a:endParaRPr lang="en-US" sz="1400" dirty="0"/>
          </a:p>
          <a:p>
            <a:r>
              <a:rPr lang="zh-CN" altLang="en-US" sz="1400" dirty="0" smtClean="0"/>
              <a:t>类别数字越小，危险性越高 </a:t>
            </a:r>
            <a:r>
              <a:rPr lang="en-US" altLang="zh-CN" sz="1400" dirty="0" smtClean="0"/>
              <a:t>1&gt;2&gt;3&gt;4&gt;5</a:t>
            </a:r>
            <a:endParaRPr lang="en-US" sz="1400" dirty="0"/>
          </a:p>
        </p:txBody>
      </p:sp>
    </p:spTree>
    <p:extLst>
      <p:ext uri="{BB962C8B-B14F-4D97-AF65-F5344CB8AC3E}">
        <p14:creationId xmlns:p14="http://schemas.microsoft.com/office/powerpoint/2010/main" val="3106929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519335"/>
            <a:ext cx="8911687" cy="576040"/>
          </a:xfrm>
        </p:spPr>
        <p:txBody>
          <a:bodyPr>
            <a:noAutofit/>
          </a:bodyPr>
          <a:lstStyle/>
          <a:p>
            <a:r>
              <a:rPr lang="en-US" dirty="0"/>
              <a:t>GHS</a:t>
            </a:r>
            <a:r>
              <a:rPr lang="zh-CN" altLang="en-US" dirty="0"/>
              <a:t>危害性分类国家标</a:t>
            </a:r>
            <a:r>
              <a:rPr lang="zh-CN" altLang="en-US" dirty="0" smtClean="0"/>
              <a:t>准 （续）</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47150291"/>
              </p:ext>
            </p:extLst>
          </p:nvPr>
        </p:nvGraphicFramePr>
        <p:xfrm>
          <a:off x="2696216" y="1309098"/>
          <a:ext cx="3753223" cy="4334080"/>
        </p:xfrm>
        <a:graphic>
          <a:graphicData uri="http://schemas.openxmlformats.org/drawingml/2006/table">
            <a:tbl>
              <a:tblPr firstRow="1" bandRow="1">
                <a:tableStyleId>{5C22544A-7EE6-4342-B048-85BDC9FD1C3A}</a:tableStyleId>
              </a:tblPr>
              <a:tblGrid>
                <a:gridCol w="3753223"/>
              </a:tblGrid>
              <a:tr h="286356">
                <a:tc>
                  <a:txBody>
                    <a:bodyPr/>
                    <a:lstStyle/>
                    <a:p>
                      <a:r>
                        <a:rPr lang="zh-CN" altLang="en-US" sz="1400" dirty="0" smtClean="0"/>
                        <a:t>健康危害</a:t>
                      </a:r>
                      <a:endParaRPr lang="en-US" sz="1400" dirty="0"/>
                    </a:p>
                  </a:txBody>
                  <a:tcPr/>
                </a:tc>
              </a:tr>
              <a:tr h="402928">
                <a:tc>
                  <a:txBody>
                    <a:bodyPr/>
                    <a:lstStyle/>
                    <a:p>
                      <a:r>
                        <a:rPr lang="en-US" sz="1000" b="0" i="0" u="none" strike="noStrike" kern="1200" baseline="0" dirty="0" smtClean="0">
                          <a:solidFill>
                            <a:srgbClr val="FF0000"/>
                          </a:solidFill>
                          <a:latin typeface="+mn-lt"/>
                          <a:ea typeface="+mn-ea"/>
                          <a:cs typeface="+mn-cs"/>
                        </a:rPr>
                        <a:t>GB 30000.18-2013</a:t>
                      </a:r>
                    </a:p>
                    <a:p>
                      <a:r>
                        <a:rPr lang="zh-CN" altLang="en-US" sz="1000" b="0" i="0" u="none" strike="noStrike" kern="1200" baseline="0" dirty="0" smtClean="0">
                          <a:solidFill>
                            <a:srgbClr val="FF0000"/>
                          </a:solidFill>
                          <a:latin typeface="+mn-lt"/>
                          <a:ea typeface="+mn-ea"/>
                          <a:cs typeface="+mn-cs"/>
                        </a:rPr>
                        <a:t>化学品分类和标签规范第</a:t>
                      </a:r>
                      <a:r>
                        <a:rPr lang="en-US" altLang="zh-CN" sz="1000" b="0" i="0" u="none" strike="noStrike" kern="1200" baseline="0" dirty="0" smtClean="0">
                          <a:solidFill>
                            <a:srgbClr val="FF0000"/>
                          </a:solidFill>
                          <a:latin typeface="+mn-lt"/>
                          <a:ea typeface="+mn-ea"/>
                          <a:cs typeface="+mn-cs"/>
                        </a:rPr>
                        <a:t>18</a:t>
                      </a:r>
                      <a:r>
                        <a:rPr lang="zh-CN" altLang="en-US" sz="1000" b="0" i="0" u="none" strike="noStrike" kern="1200" baseline="0" dirty="0" smtClean="0">
                          <a:solidFill>
                            <a:srgbClr val="FF0000"/>
                          </a:solidFill>
                          <a:latin typeface="+mn-lt"/>
                          <a:ea typeface="+mn-ea"/>
                          <a:cs typeface="+mn-cs"/>
                        </a:rPr>
                        <a:t>部分：急性毒性</a:t>
                      </a:r>
                      <a:endParaRPr lang="en-US" sz="1000" dirty="0">
                        <a:solidFill>
                          <a:srgbClr val="FF0000"/>
                        </a:solidFill>
                      </a:endParaRPr>
                    </a:p>
                  </a:txBody>
                  <a:tcPr/>
                </a:tc>
              </a:tr>
              <a:tr h="402928">
                <a:tc>
                  <a:txBody>
                    <a:bodyPr/>
                    <a:lstStyle/>
                    <a:p>
                      <a:r>
                        <a:rPr lang="en-US" sz="1000" b="0" i="0" u="none" strike="noStrike" kern="1200" baseline="0" dirty="0" smtClean="0">
                          <a:solidFill>
                            <a:schemeClr val="dk1"/>
                          </a:solidFill>
                          <a:latin typeface="+mn-lt"/>
                          <a:ea typeface="+mn-ea"/>
                          <a:cs typeface="+mn-cs"/>
                        </a:rPr>
                        <a:t>GB 30000.19-2013</a:t>
                      </a:r>
                    </a:p>
                    <a:p>
                      <a:r>
                        <a:rPr lang="zh-CN" altLang="en-US" sz="1000" b="0" i="0" u="none" strike="noStrike" kern="1200" baseline="0" dirty="0" smtClean="0">
                          <a:solidFill>
                            <a:schemeClr val="dk1"/>
                          </a:solidFill>
                          <a:latin typeface="+mn-lt"/>
                          <a:ea typeface="+mn-ea"/>
                          <a:cs typeface="+mn-cs"/>
                        </a:rPr>
                        <a:t>化学品分类和标签规范第</a:t>
                      </a:r>
                      <a:r>
                        <a:rPr lang="en-US" altLang="zh-CN" sz="1000" b="0" i="0" u="none" strike="noStrike" kern="1200" baseline="0" dirty="0" smtClean="0">
                          <a:solidFill>
                            <a:schemeClr val="dk1"/>
                          </a:solidFill>
                          <a:latin typeface="+mn-lt"/>
                          <a:ea typeface="+mn-ea"/>
                          <a:cs typeface="+mn-cs"/>
                        </a:rPr>
                        <a:t>19</a:t>
                      </a:r>
                      <a:r>
                        <a:rPr lang="zh-CN" altLang="en-US" sz="1000" b="0" i="0" u="none" strike="noStrike" kern="1200" baseline="0" dirty="0" smtClean="0">
                          <a:solidFill>
                            <a:schemeClr val="dk1"/>
                          </a:solidFill>
                          <a:latin typeface="+mn-lt"/>
                          <a:ea typeface="+mn-ea"/>
                          <a:cs typeface="+mn-cs"/>
                        </a:rPr>
                        <a:t>部分：皮肤腐蚀</a:t>
                      </a:r>
                      <a:r>
                        <a:rPr lang="en-US" altLang="zh-CN" sz="1000" b="0" i="0" u="none" strike="noStrike" kern="1200" baseline="0" dirty="0" smtClean="0">
                          <a:solidFill>
                            <a:schemeClr val="dk1"/>
                          </a:solidFill>
                          <a:latin typeface="+mn-lt"/>
                          <a:ea typeface="+mn-ea"/>
                          <a:cs typeface="+mn-cs"/>
                        </a:rPr>
                        <a:t>/</a:t>
                      </a:r>
                      <a:r>
                        <a:rPr lang="zh-CN" altLang="en-US" sz="1000" b="0" i="0" u="none" strike="noStrike" kern="1200" baseline="0" dirty="0" smtClean="0">
                          <a:solidFill>
                            <a:schemeClr val="dk1"/>
                          </a:solidFill>
                          <a:latin typeface="+mn-lt"/>
                          <a:ea typeface="+mn-ea"/>
                          <a:cs typeface="+mn-cs"/>
                        </a:rPr>
                        <a:t>刺激</a:t>
                      </a:r>
                      <a:endParaRPr lang="en-US" sz="1000" dirty="0"/>
                    </a:p>
                  </a:txBody>
                  <a:tcPr/>
                </a:tc>
              </a:tr>
              <a:tr h="402928">
                <a:tc>
                  <a:txBody>
                    <a:bodyPr/>
                    <a:lstStyle/>
                    <a:p>
                      <a:r>
                        <a:rPr lang="en-US" sz="1000" b="0" i="0" u="none" strike="noStrike" kern="1200" baseline="0" dirty="0" smtClean="0">
                          <a:solidFill>
                            <a:schemeClr val="dk1"/>
                          </a:solidFill>
                          <a:latin typeface="+mn-lt"/>
                          <a:ea typeface="+mn-ea"/>
                          <a:cs typeface="+mn-cs"/>
                        </a:rPr>
                        <a:t>GB 30000.20-2013</a:t>
                      </a:r>
                    </a:p>
                    <a:p>
                      <a:r>
                        <a:rPr lang="zh-CN" altLang="en-US" sz="1000" b="0" i="0" u="none" strike="noStrike" kern="1200" baseline="0" dirty="0" smtClean="0">
                          <a:solidFill>
                            <a:schemeClr val="dk1"/>
                          </a:solidFill>
                          <a:latin typeface="+mn-lt"/>
                          <a:ea typeface="+mn-ea"/>
                          <a:cs typeface="+mn-cs"/>
                        </a:rPr>
                        <a:t>化学品分类和标签规范第</a:t>
                      </a:r>
                      <a:r>
                        <a:rPr lang="en-US" altLang="zh-CN" sz="1000" b="0" i="0" u="none" strike="noStrike" kern="1200" baseline="0" dirty="0" smtClean="0">
                          <a:solidFill>
                            <a:schemeClr val="dk1"/>
                          </a:solidFill>
                          <a:latin typeface="+mn-lt"/>
                          <a:ea typeface="+mn-ea"/>
                          <a:cs typeface="+mn-cs"/>
                        </a:rPr>
                        <a:t>20</a:t>
                      </a:r>
                      <a:r>
                        <a:rPr lang="zh-CN" altLang="en-US" sz="1000" b="0" i="0" u="none" strike="noStrike" kern="1200" baseline="0" dirty="0" smtClean="0">
                          <a:solidFill>
                            <a:schemeClr val="dk1"/>
                          </a:solidFill>
                          <a:latin typeface="+mn-lt"/>
                          <a:ea typeface="+mn-ea"/>
                          <a:cs typeface="+mn-cs"/>
                        </a:rPr>
                        <a:t>部分：严重眼损伤</a:t>
                      </a:r>
                      <a:r>
                        <a:rPr lang="en-US" altLang="zh-CN" sz="1000" b="0" i="0" u="none" strike="noStrike" kern="1200" baseline="0" dirty="0" smtClean="0">
                          <a:solidFill>
                            <a:schemeClr val="dk1"/>
                          </a:solidFill>
                          <a:latin typeface="+mn-lt"/>
                          <a:ea typeface="+mn-ea"/>
                          <a:cs typeface="+mn-cs"/>
                        </a:rPr>
                        <a:t>/</a:t>
                      </a:r>
                      <a:r>
                        <a:rPr lang="zh-CN" altLang="en-US" sz="1000" b="0" i="0" u="none" strike="noStrike" kern="1200" baseline="0" dirty="0" smtClean="0">
                          <a:solidFill>
                            <a:schemeClr val="dk1"/>
                          </a:solidFill>
                          <a:latin typeface="+mn-lt"/>
                          <a:ea typeface="+mn-ea"/>
                          <a:cs typeface="+mn-cs"/>
                        </a:rPr>
                        <a:t>眼刺激</a:t>
                      </a:r>
                      <a:endParaRPr lang="en-US" sz="1000" dirty="0"/>
                    </a:p>
                  </a:txBody>
                  <a:tcPr/>
                </a:tc>
              </a:tr>
              <a:tr h="402928">
                <a:tc>
                  <a:txBody>
                    <a:bodyPr/>
                    <a:lstStyle/>
                    <a:p>
                      <a:r>
                        <a:rPr lang="en-US" sz="1000" b="0" i="0" u="none" strike="noStrike" kern="1200" baseline="0" dirty="0" smtClean="0">
                          <a:solidFill>
                            <a:schemeClr val="dk1"/>
                          </a:solidFill>
                          <a:latin typeface="+mn-lt"/>
                          <a:ea typeface="+mn-ea"/>
                          <a:cs typeface="+mn-cs"/>
                        </a:rPr>
                        <a:t>GB 30000.21-2013</a:t>
                      </a:r>
                    </a:p>
                    <a:p>
                      <a:r>
                        <a:rPr lang="zh-CN" altLang="en-US" sz="1000" b="0" i="0" u="none" strike="noStrike" kern="1200" baseline="0" dirty="0" smtClean="0">
                          <a:solidFill>
                            <a:schemeClr val="dk1"/>
                          </a:solidFill>
                          <a:latin typeface="+mn-lt"/>
                          <a:ea typeface="+mn-ea"/>
                          <a:cs typeface="+mn-cs"/>
                        </a:rPr>
                        <a:t>化学品分类和标签规范第</a:t>
                      </a:r>
                      <a:r>
                        <a:rPr lang="en-US" altLang="zh-CN" sz="1000" b="0" i="0" u="none" strike="noStrike" kern="1200" baseline="0" dirty="0" smtClean="0">
                          <a:solidFill>
                            <a:schemeClr val="dk1"/>
                          </a:solidFill>
                          <a:latin typeface="+mn-lt"/>
                          <a:ea typeface="+mn-ea"/>
                          <a:cs typeface="+mn-cs"/>
                        </a:rPr>
                        <a:t>21</a:t>
                      </a:r>
                      <a:r>
                        <a:rPr lang="zh-CN" altLang="en-US" sz="1000" b="0" i="0" u="none" strike="noStrike" kern="1200" baseline="0" dirty="0" smtClean="0">
                          <a:solidFill>
                            <a:schemeClr val="dk1"/>
                          </a:solidFill>
                          <a:latin typeface="+mn-lt"/>
                          <a:ea typeface="+mn-ea"/>
                          <a:cs typeface="+mn-cs"/>
                        </a:rPr>
                        <a:t>部分：呼吸道或皮肤致敏</a:t>
                      </a:r>
                      <a:endParaRPr lang="en-US" sz="1000" dirty="0"/>
                    </a:p>
                  </a:txBody>
                  <a:tcPr/>
                </a:tc>
              </a:tr>
              <a:tr h="402928">
                <a:tc>
                  <a:txBody>
                    <a:bodyPr/>
                    <a:lstStyle/>
                    <a:p>
                      <a:r>
                        <a:rPr lang="en-US" sz="1000" b="0" i="0" u="none" strike="noStrike" kern="1200" baseline="0" dirty="0" smtClean="0">
                          <a:solidFill>
                            <a:schemeClr val="dk1"/>
                          </a:solidFill>
                          <a:latin typeface="+mn-lt"/>
                          <a:ea typeface="+mn-ea"/>
                          <a:cs typeface="+mn-cs"/>
                        </a:rPr>
                        <a:t>GB 30000.22-2013</a:t>
                      </a:r>
                    </a:p>
                    <a:p>
                      <a:r>
                        <a:rPr lang="zh-CN" altLang="en-US" sz="1000" b="0" i="0" u="none" strike="noStrike" kern="1200" baseline="0" dirty="0" smtClean="0">
                          <a:solidFill>
                            <a:schemeClr val="dk1"/>
                          </a:solidFill>
                          <a:latin typeface="+mn-lt"/>
                          <a:ea typeface="+mn-ea"/>
                          <a:cs typeface="+mn-cs"/>
                        </a:rPr>
                        <a:t>化学品分类和标签规范第</a:t>
                      </a:r>
                      <a:r>
                        <a:rPr lang="en-US" altLang="zh-CN" sz="1000" b="0" i="0" u="none" strike="noStrike" kern="1200" baseline="0" dirty="0" smtClean="0">
                          <a:solidFill>
                            <a:schemeClr val="dk1"/>
                          </a:solidFill>
                          <a:latin typeface="+mn-lt"/>
                          <a:ea typeface="+mn-ea"/>
                          <a:cs typeface="+mn-cs"/>
                        </a:rPr>
                        <a:t>22</a:t>
                      </a:r>
                      <a:r>
                        <a:rPr lang="zh-CN" altLang="en-US" sz="1000" b="0" i="0" u="none" strike="noStrike" kern="1200" baseline="0" dirty="0" smtClean="0">
                          <a:solidFill>
                            <a:schemeClr val="dk1"/>
                          </a:solidFill>
                          <a:latin typeface="+mn-lt"/>
                          <a:ea typeface="+mn-ea"/>
                          <a:cs typeface="+mn-cs"/>
                        </a:rPr>
                        <a:t>部分：生殖细胞致突变性</a:t>
                      </a:r>
                      <a:endParaRPr lang="en-US" sz="1000" dirty="0"/>
                    </a:p>
                  </a:txBody>
                  <a:tcPr/>
                </a:tc>
              </a:tr>
              <a:tr h="402928">
                <a:tc>
                  <a:txBody>
                    <a:bodyPr/>
                    <a:lstStyle/>
                    <a:p>
                      <a:r>
                        <a:rPr lang="en-US" sz="1000" b="0" i="0" u="none" strike="noStrike" kern="1200" baseline="0" dirty="0" smtClean="0">
                          <a:solidFill>
                            <a:schemeClr val="dk1"/>
                          </a:solidFill>
                          <a:latin typeface="+mn-lt"/>
                          <a:ea typeface="+mn-ea"/>
                          <a:cs typeface="+mn-cs"/>
                        </a:rPr>
                        <a:t>GB 30000.23-2013</a:t>
                      </a:r>
                    </a:p>
                    <a:p>
                      <a:r>
                        <a:rPr lang="zh-CN" altLang="en-US" sz="1000" b="0" i="0" u="none" strike="noStrike" kern="1200" baseline="0" dirty="0" smtClean="0">
                          <a:solidFill>
                            <a:schemeClr val="dk1"/>
                          </a:solidFill>
                          <a:latin typeface="+mn-lt"/>
                          <a:ea typeface="+mn-ea"/>
                          <a:cs typeface="+mn-cs"/>
                        </a:rPr>
                        <a:t>化学品分类和标签规范第</a:t>
                      </a:r>
                      <a:r>
                        <a:rPr lang="en-US" altLang="zh-CN" sz="1000" b="0" i="0" u="none" strike="noStrike" kern="1200" baseline="0" dirty="0" smtClean="0">
                          <a:solidFill>
                            <a:schemeClr val="dk1"/>
                          </a:solidFill>
                          <a:latin typeface="+mn-lt"/>
                          <a:ea typeface="+mn-ea"/>
                          <a:cs typeface="+mn-cs"/>
                        </a:rPr>
                        <a:t>23</a:t>
                      </a:r>
                      <a:r>
                        <a:rPr lang="zh-CN" altLang="en-US" sz="1000" b="0" i="0" u="none" strike="noStrike" kern="1200" baseline="0" dirty="0" smtClean="0">
                          <a:solidFill>
                            <a:schemeClr val="dk1"/>
                          </a:solidFill>
                          <a:latin typeface="+mn-lt"/>
                          <a:ea typeface="+mn-ea"/>
                          <a:cs typeface="+mn-cs"/>
                        </a:rPr>
                        <a:t>部分：致癌性</a:t>
                      </a:r>
                      <a:endParaRPr lang="en-US" sz="1000" dirty="0"/>
                    </a:p>
                  </a:txBody>
                  <a:tcPr/>
                </a:tc>
              </a:tr>
              <a:tr h="402928">
                <a:tc>
                  <a:txBody>
                    <a:bodyPr/>
                    <a:lstStyle/>
                    <a:p>
                      <a:r>
                        <a:rPr lang="en-US" sz="1000" b="0" i="0" u="none" strike="noStrike" kern="1200" baseline="0" dirty="0" smtClean="0">
                          <a:solidFill>
                            <a:schemeClr val="dk1"/>
                          </a:solidFill>
                          <a:latin typeface="+mn-lt"/>
                          <a:ea typeface="+mn-ea"/>
                          <a:cs typeface="+mn-cs"/>
                        </a:rPr>
                        <a:t>GB 30000.24-2013</a:t>
                      </a:r>
                    </a:p>
                    <a:p>
                      <a:r>
                        <a:rPr lang="zh-CN" altLang="en-US" sz="1000" b="0" i="0" u="none" strike="noStrike" kern="1200" baseline="0" dirty="0" smtClean="0">
                          <a:solidFill>
                            <a:schemeClr val="dk1"/>
                          </a:solidFill>
                          <a:latin typeface="+mn-lt"/>
                          <a:ea typeface="+mn-ea"/>
                          <a:cs typeface="+mn-cs"/>
                        </a:rPr>
                        <a:t>化学品分类和标签规范第</a:t>
                      </a:r>
                      <a:r>
                        <a:rPr lang="en-US" altLang="zh-CN" sz="1000" b="0" i="0" u="none" strike="noStrike" kern="1200" baseline="0" dirty="0" smtClean="0">
                          <a:solidFill>
                            <a:schemeClr val="dk1"/>
                          </a:solidFill>
                          <a:latin typeface="+mn-lt"/>
                          <a:ea typeface="+mn-ea"/>
                          <a:cs typeface="+mn-cs"/>
                        </a:rPr>
                        <a:t>24</a:t>
                      </a:r>
                      <a:r>
                        <a:rPr lang="zh-CN" altLang="en-US" sz="1000" b="0" i="0" u="none" strike="noStrike" kern="1200" baseline="0" dirty="0" smtClean="0">
                          <a:solidFill>
                            <a:schemeClr val="dk1"/>
                          </a:solidFill>
                          <a:latin typeface="+mn-lt"/>
                          <a:ea typeface="+mn-ea"/>
                          <a:cs typeface="+mn-cs"/>
                        </a:rPr>
                        <a:t>部分：生殖毒性</a:t>
                      </a:r>
                      <a:endParaRPr lang="en-US" sz="1000" dirty="0"/>
                    </a:p>
                  </a:txBody>
                  <a:tcPr/>
                </a:tc>
              </a:tr>
              <a:tr h="402928">
                <a:tc>
                  <a:txBody>
                    <a:bodyPr/>
                    <a:lstStyle/>
                    <a:p>
                      <a:r>
                        <a:rPr lang="en-US" sz="1000" b="0" i="0" u="none" strike="noStrike" kern="1200" baseline="0" dirty="0" smtClean="0">
                          <a:solidFill>
                            <a:schemeClr val="dk1"/>
                          </a:solidFill>
                          <a:latin typeface="+mn-lt"/>
                          <a:ea typeface="+mn-ea"/>
                          <a:cs typeface="+mn-cs"/>
                        </a:rPr>
                        <a:t>GB 30000.25-2013</a:t>
                      </a:r>
                    </a:p>
                    <a:p>
                      <a:r>
                        <a:rPr lang="zh-CN" altLang="en-US" sz="1000" b="0" i="0" u="none" strike="noStrike" kern="1200" baseline="0" dirty="0" smtClean="0">
                          <a:solidFill>
                            <a:schemeClr val="dk1"/>
                          </a:solidFill>
                          <a:latin typeface="+mn-lt"/>
                          <a:ea typeface="+mn-ea"/>
                          <a:cs typeface="+mn-cs"/>
                        </a:rPr>
                        <a:t>化学品分类和标签规范第</a:t>
                      </a:r>
                      <a:r>
                        <a:rPr lang="en-US" altLang="zh-CN" sz="1000" b="0" i="0" u="none" strike="noStrike" kern="1200" baseline="0" dirty="0" smtClean="0">
                          <a:solidFill>
                            <a:schemeClr val="dk1"/>
                          </a:solidFill>
                          <a:latin typeface="+mn-lt"/>
                          <a:ea typeface="+mn-ea"/>
                          <a:cs typeface="+mn-cs"/>
                        </a:rPr>
                        <a:t>25</a:t>
                      </a:r>
                      <a:r>
                        <a:rPr lang="zh-CN" altLang="en-US" sz="1000" b="0" i="0" u="none" strike="noStrike" kern="1200" baseline="0" dirty="0" smtClean="0">
                          <a:solidFill>
                            <a:schemeClr val="dk1"/>
                          </a:solidFill>
                          <a:latin typeface="+mn-lt"/>
                          <a:ea typeface="+mn-ea"/>
                          <a:cs typeface="+mn-cs"/>
                        </a:rPr>
                        <a:t>部分</a:t>
                      </a:r>
                      <a:r>
                        <a:rPr lang="en-US" altLang="zh-CN" sz="1000" b="0" i="0" u="none" strike="noStrike" kern="1200" baseline="0" dirty="0" smtClean="0">
                          <a:solidFill>
                            <a:schemeClr val="dk1"/>
                          </a:solidFill>
                          <a:latin typeface="+mn-lt"/>
                          <a:ea typeface="+mn-ea"/>
                          <a:cs typeface="+mn-cs"/>
                        </a:rPr>
                        <a:t>: </a:t>
                      </a:r>
                      <a:r>
                        <a:rPr lang="zh-CN" altLang="en-US" sz="1000" b="0" i="0" u="none" strike="noStrike" kern="1200" baseline="0" dirty="0" smtClean="0">
                          <a:solidFill>
                            <a:schemeClr val="dk1"/>
                          </a:solidFill>
                          <a:latin typeface="+mn-lt"/>
                          <a:ea typeface="+mn-ea"/>
                          <a:cs typeface="+mn-cs"/>
                        </a:rPr>
                        <a:t>特异性靶器官毒性一次接触</a:t>
                      </a:r>
                      <a:endParaRPr lang="en-US" sz="1000" dirty="0" smtClean="0"/>
                    </a:p>
                  </a:txBody>
                  <a:tcPr/>
                </a:tc>
              </a:tr>
              <a:tr h="402928">
                <a:tc>
                  <a:txBody>
                    <a:bodyPr/>
                    <a:lstStyle/>
                    <a:p>
                      <a:r>
                        <a:rPr lang="en-US" sz="1000" b="0" i="0" u="none" strike="noStrike" kern="1200" baseline="0" dirty="0" smtClean="0">
                          <a:solidFill>
                            <a:schemeClr val="dk1"/>
                          </a:solidFill>
                          <a:latin typeface="+mn-lt"/>
                          <a:ea typeface="+mn-ea"/>
                          <a:cs typeface="+mn-cs"/>
                        </a:rPr>
                        <a:t>GB 30000.26-2013</a:t>
                      </a:r>
                    </a:p>
                    <a:p>
                      <a:r>
                        <a:rPr lang="zh-CN" altLang="en-US" sz="1000" b="0" i="0" u="none" strike="noStrike" kern="1200" baseline="0" dirty="0" smtClean="0">
                          <a:solidFill>
                            <a:schemeClr val="dk1"/>
                          </a:solidFill>
                          <a:latin typeface="+mn-lt"/>
                          <a:ea typeface="+mn-ea"/>
                          <a:cs typeface="+mn-cs"/>
                        </a:rPr>
                        <a:t>化学品分类和标签规范第</a:t>
                      </a:r>
                      <a:r>
                        <a:rPr lang="en-US" altLang="zh-CN" sz="1000" b="0" i="0" u="none" strike="noStrike" kern="1200" baseline="0" dirty="0" smtClean="0">
                          <a:solidFill>
                            <a:schemeClr val="dk1"/>
                          </a:solidFill>
                          <a:latin typeface="+mn-lt"/>
                          <a:ea typeface="+mn-ea"/>
                          <a:cs typeface="+mn-cs"/>
                        </a:rPr>
                        <a:t>26</a:t>
                      </a:r>
                      <a:r>
                        <a:rPr lang="zh-CN" altLang="en-US" sz="1000" b="0" i="0" u="none" strike="noStrike" kern="1200" baseline="0" dirty="0" smtClean="0">
                          <a:solidFill>
                            <a:schemeClr val="dk1"/>
                          </a:solidFill>
                          <a:latin typeface="+mn-lt"/>
                          <a:ea typeface="+mn-ea"/>
                          <a:cs typeface="+mn-cs"/>
                        </a:rPr>
                        <a:t>部分：特异性靶器官毒性反复接触</a:t>
                      </a:r>
                      <a:endParaRPr lang="en-US" sz="1000" dirty="0"/>
                    </a:p>
                  </a:txBody>
                  <a:tcPr/>
                </a:tc>
              </a:tr>
              <a:tr h="402928">
                <a:tc>
                  <a:txBody>
                    <a:bodyPr/>
                    <a:lstStyle/>
                    <a:p>
                      <a:r>
                        <a:rPr lang="en-US" sz="1000" b="0" i="0" u="none" strike="noStrike" kern="1200" baseline="0" dirty="0" smtClean="0">
                          <a:solidFill>
                            <a:schemeClr val="dk1"/>
                          </a:solidFill>
                          <a:latin typeface="+mn-lt"/>
                          <a:ea typeface="+mn-ea"/>
                          <a:cs typeface="+mn-cs"/>
                        </a:rPr>
                        <a:t>GB 30000.27-2013</a:t>
                      </a:r>
                    </a:p>
                    <a:p>
                      <a:r>
                        <a:rPr lang="zh-CN" altLang="en-US" sz="1000" b="0" i="0" u="none" strike="noStrike" kern="1200" baseline="0" dirty="0" smtClean="0">
                          <a:solidFill>
                            <a:schemeClr val="dk1"/>
                          </a:solidFill>
                          <a:latin typeface="+mn-lt"/>
                          <a:ea typeface="+mn-ea"/>
                          <a:cs typeface="+mn-cs"/>
                        </a:rPr>
                        <a:t>化学品分类和标签规范第</a:t>
                      </a:r>
                      <a:r>
                        <a:rPr lang="en-US" altLang="zh-CN" sz="1000" b="0" i="0" u="none" strike="noStrike" kern="1200" baseline="0" dirty="0" smtClean="0">
                          <a:solidFill>
                            <a:schemeClr val="dk1"/>
                          </a:solidFill>
                          <a:latin typeface="+mn-lt"/>
                          <a:ea typeface="+mn-ea"/>
                          <a:cs typeface="+mn-cs"/>
                        </a:rPr>
                        <a:t>27</a:t>
                      </a:r>
                      <a:r>
                        <a:rPr lang="zh-CN" altLang="en-US" sz="1000" b="0" i="0" u="none" strike="noStrike" kern="1200" baseline="0" dirty="0" smtClean="0">
                          <a:solidFill>
                            <a:schemeClr val="dk1"/>
                          </a:solidFill>
                          <a:latin typeface="+mn-lt"/>
                          <a:ea typeface="+mn-ea"/>
                          <a:cs typeface="+mn-cs"/>
                        </a:rPr>
                        <a:t>部分：吸入危害</a:t>
                      </a:r>
                      <a:endParaRPr lang="en-US" sz="100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01812440"/>
              </p:ext>
            </p:extLst>
          </p:nvPr>
        </p:nvGraphicFramePr>
        <p:xfrm>
          <a:off x="7210425" y="1286804"/>
          <a:ext cx="3504796" cy="1097280"/>
        </p:xfrm>
        <a:graphic>
          <a:graphicData uri="http://schemas.openxmlformats.org/drawingml/2006/table">
            <a:tbl>
              <a:tblPr firstRow="1" bandRow="1">
                <a:tableStyleId>{5C22544A-7EE6-4342-B048-85BDC9FD1C3A}</a:tableStyleId>
              </a:tblPr>
              <a:tblGrid>
                <a:gridCol w="3504796"/>
              </a:tblGrid>
              <a:tr h="284161">
                <a:tc>
                  <a:txBody>
                    <a:bodyPr/>
                    <a:lstStyle/>
                    <a:p>
                      <a:r>
                        <a:rPr lang="zh-CN" altLang="en-US" sz="1400" b="1" i="0" u="none" strike="noStrike" kern="1200" baseline="0" dirty="0" smtClean="0">
                          <a:solidFill>
                            <a:schemeClr val="lt1"/>
                          </a:solidFill>
                          <a:latin typeface="+mn-lt"/>
                          <a:ea typeface="+mn-ea"/>
                          <a:cs typeface="+mn-cs"/>
                        </a:rPr>
                        <a:t>环境危害</a:t>
                      </a:r>
                      <a:endParaRPr lang="en-US" sz="1400" b="1" dirty="0"/>
                    </a:p>
                  </a:txBody>
                  <a:tcPr/>
                </a:tc>
              </a:tr>
              <a:tr h="330203">
                <a:tc>
                  <a:txBody>
                    <a:bodyPr/>
                    <a:lstStyle/>
                    <a:p>
                      <a:r>
                        <a:rPr lang="en-US" sz="1000" b="0" i="0" u="none" strike="noStrike" kern="1200" baseline="0" dirty="0" smtClean="0">
                          <a:solidFill>
                            <a:schemeClr val="dk1"/>
                          </a:solidFill>
                          <a:latin typeface="+mn-lt"/>
                          <a:ea typeface="+mn-ea"/>
                          <a:cs typeface="+mn-cs"/>
                        </a:rPr>
                        <a:t>GB 30000.28-2013</a:t>
                      </a:r>
                    </a:p>
                    <a:p>
                      <a:r>
                        <a:rPr lang="zh-CN" altLang="en-US" sz="1000" b="0" i="0" u="none" strike="noStrike" kern="1200" baseline="0" dirty="0" smtClean="0">
                          <a:solidFill>
                            <a:schemeClr val="dk1"/>
                          </a:solidFill>
                          <a:latin typeface="+mn-lt"/>
                          <a:ea typeface="+mn-ea"/>
                          <a:cs typeface="+mn-cs"/>
                        </a:rPr>
                        <a:t>化学品分类和标签规范第</a:t>
                      </a:r>
                      <a:r>
                        <a:rPr lang="en-US" altLang="zh-CN" sz="1000" b="0" i="0" u="none" strike="noStrike" kern="1200" baseline="0" dirty="0" smtClean="0">
                          <a:solidFill>
                            <a:schemeClr val="dk1"/>
                          </a:solidFill>
                          <a:latin typeface="+mn-lt"/>
                          <a:ea typeface="+mn-ea"/>
                          <a:cs typeface="+mn-cs"/>
                        </a:rPr>
                        <a:t>28</a:t>
                      </a:r>
                      <a:r>
                        <a:rPr lang="zh-CN" altLang="en-US" sz="1000" b="0" i="0" u="none" strike="noStrike" kern="1200" baseline="0" dirty="0" smtClean="0">
                          <a:solidFill>
                            <a:schemeClr val="dk1"/>
                          </a:solidFill>
                          <a:latin typeface="+mn-lt"/>
                          <a:ea typeface="+mn-ea"/>
                          <a:cs typeface="+mn-cs"/>
                        </a:rPr>
                        <a:t>部分：对水生环境的危害</a:t>
                      </a:r>
                      <a:endParaRPr lang="en-US" sz="1000" dirty="0"/>
                    </a:p>
                  </a:txBody>
                  <a:tcPr/>
                </a:tc>
              </a:tr>
              <a:tr h="330203">
                <a:tc>
                  <a:txBody>
                    <a:bodyPr/>
                    <a:lstStyle/>
                    <a:p>
                      <a:r>
                        <a:rPr lang="en-US" sz="1000" b="0" i="0" u="none" strike="noStrike" kern="1200" baseline="0" dirty="0" smtClean="0">
                          <a:solidFill>
                            <a:schemeClr val="dk1"/>
                          </a:solidFill>
                          <a:latin typeface="+mn-lt"/>
                          <a:ea typeface="+mn-ea"/>
                          <a:cs typeface="+mn-cs"/>
                        </a:rPr>
                        <a:t>GB 30000.29-2013</a:t>
                      </a:r>
                    </a:p>
                    <a:p>
                      <a:r>
                        <a:rPr lang="zh-CN" altLang="en-US" sz="1000" b="0" i="0" u="none" strike="noStrike" kern="1200" baseline="0" dirty="0" smtClean="0">
                          <a:solidFill>
                            <a:schemeClr val="dk1"/>
                          </a:solidFill>
                          <a:latin typeface="+mn-lt"/>
                          <a:ea typeface="+mn-ea"/>
                          <a:cs typeface="+mn-cs"/>
                        </a:rPr>
                        <a:t>化学品分类和标签规范第</a:t>
                      </a:r>
                      <a:r>
                        <a:rPr lang="en-US" altLang="zh-CN" sz="1000" b="0" i="0" u="none" strike="noStrike" kern="1200" baseline="0" dirty="0" smtClean="0">
                          <a:solidFill>
                            <a:schemeClr val="dk1"/>
                          </a:solidFill>
                          <a:latin typeface="+mn-lt"/>
                          <a:ea typeface="+mn-ea"/>
                          <a:cs typeface="+mn-cs"/>
                        </a:rPr>
                        <a:t>29</a:t>
                      </a:r>
                      <a:r>
                        <a:rPr lang="zh-CN" altLang="en-US" sz="1000" b="0" i="0" u="none" strike="noStrike" kern="1200" baseline="0" dirty="0" smtClean="0">
                          <a:solidFill>
                            <a:schemeClr val="dk1"/>
                          </a:solidFill>
                          <a:latin typeface="+mn-lt"/>
                          <a:ea typeface="+mn-ea"/>
                          <a:cs typeface="+mn-cs"/>
                        </a:rPr>
                        <a:t>部分：对臭氧层的危害</a:t>
                      </a:r>
                      <a:endParaRPr lang="en-US" sz="1000" dirty="0"/>
                    </a:p>
                  </a:txBody>
                  <a:tcPr/>
                </a:tc>
              </a:tr>
            </a:tbl>
          </a:graphicData>
        </a:graphic>
      </p:graphicFrame>
      <p:sp>
        <p:nvSpPr>
          <p:cNvPr id="9" name="TextBox 8"/>
          <p:cNvSpPr txBox="1"/>
          <p:nvPr/>
        </p:nvSpPr>
        <p:spPr>
          <a:xfrm>
            <a:off x="7210426" y="2952909"/>
            <a:ext cx="3906096" cy="738664"/>
          </a:xfrm>
          <a:prstGeom prst="rect">
            <a:avLst/>
          </a:prstGeom>
          <a:noFill/>
        </p:spPr>
        <p:txBody>
          <a:bodyPr wrap="square" rtlCol="0">
            <a:spAutoFit/>
          </a:bodyPr>
          <a:lstStyle/>
          <a:p>
            <a:r>
              <a:rPr lang="zh-CN" altLang="en-US" sz="1400" dirty="0"/>
              <a:t>各</a:t>
            </a:r>
            <a:r>
              <a:rPr lang="zh-CN" altLang="en-US" sz="1400" dirty="0" smtClean="0"/>
              <a:t>危害性分类</a:t>
            </a:r>
            <a:endParaRPr lang="en-US" altLang="zh-CN" sz="1400" dirty="0" smtClean="0"/>
          </a:p>
          <a:p>
            <a:r>
              <a:rPr lang="zh-CN" altLang="en-US" sz="1400" dirty="0"/>
              <a:t>例</a:t>
            </a:r>
            <a:r>
              <a:rPr lang="zh-CN" altLang="en-US" sz="1400" dirty="0" smtClean="0"/>
              <a:t>如： 急性毒性 类别</a:t>
            </a:r>
            <a:r>
              <a:rPr lang="en-US" altLang="zh-CN" sz="1400" dirty="0" smtClean="0"/>
              <a:t>1,2,3,4,5</a:t>
            </a:r>
          </a:p>
          <a:p>
            <a:r>
              <a:rPr lang="zh-CN" altLang="en-US" sz="1400" dirty="0" smtClean="0"/>
              <a:t>类</a:t>
            </a:r>
            <a:r>
              <a:rPr lang="zh-CN" altLang="en-US" sz="1400" dirty="0"/>
              <a:t>别</a:t>
            </a:r>
            <a:r>
              <a:rPr lang="en-US" altLang="zh-CN" sz="1400" dirty="0" smtClean="0"/>
              <a:t>4</a:t>
            </a:r>
            <a:r>
              <a:rPr lang="zh-CN" altLang="en-US" sz="1400" dirty="0" smtClean="0"/>
              <a:t>，</a:t>
            </a:r>
            <a:r>
              <a:rPr lang="en-US" altLang="zh-CN" sz="1400" dirty="0" smtClean="0"/>
              <a:t>5</a:t>
            </a:r>
            <a:r>
              <a:rPr lang="zh-CN" altLang="en-US" sz="1400" dirty="0" smtClean="0"/>
              <a:t> </a:t>
            </a:r>
            <a:r>
              <a:rPr lang="zh-CN" altLang="en-US" sz="1400" dirty="0"/>
              <a:t>（不属于危险化学品目录的范围</a:t>
            </a:r>
            <a:r>
              <a:rPr lang="zh-CN" altLang="en-US" sz="1400" dirty="0" smtClean="0"/>
              <a:t>）</a:t>
            </a:r>
            <a:endParaRPr lang="en-US" altLang="zh-CN" sz="1400" dirty="0"/>
          </a:p>
        </p:txBody>
      </p:sp>
      <p:sp>
        <p:nvSpPr>
          <p:cNvPr id="10" name="TextBox 9"/>
          <p:cNvSpPr txBox="1"/>
          <p:nvPr/>
        </p:nvSpPr>
        <p:spPr>
          <a:xfrm>
            <a:off x="2481364" y="5934075"/>
            <a:ext cx="8881353" cy="646331"/>
          </a:xfrm>
          <a:prstGeom prst="rect">
            <a:avLst/>
          </a:prstGeom>
          <a:noFill/>
        </p:spPr>
        <p:txBody>
          <a:bodyPr wrap="square" rtlCol="0">
            <a:spAutoFit/>
          </a:bodyPr>
          <a:lstStyle/>
          <a:p>
            <a:r>
              <a:rPr lang="zh-CN" altLang="en-US" dirty="0" smtClean="0"/>
              <a:t>化学品的危害性分类需要了解化学品的组成成分以及各组分的相应危害性，危害数据可通过实验或者相应计算获得，再根据危害性标准分类逻辑进行判断。</a:t>
            </a:r>
            <a:endParaRPr lang="en-US" dirty="0"/>
          </a:p>
        </p:txBody>
      </p:sp>
      <p:pic>
        <p:nvPicPr>
          <p:cNvPr id="11" name="Picture 10"/>
          <p:cNvPicPr>
            <a:picLocks noChangeAspect="1"/>
          </p:cNvPicPr>
          <p:nvPr/>
        </p:nvPicPr>
        <p:blipFill rotWithShape="1">
          <a:blip r:embed="rId2"/>
          <a:srcRect l="24687" t="31787" r="39990" b="45064"/>
          <a:stretch/>
        </p:blipFill>
        <p:spPr>
          <a:xfrm>
            <a:off x="7210425" y="3691573"/>
            <a:ext cx="4727642" cy="2019029"/>
          </a:xfrm>
          <a:prstGeom prst="rect">
            <a:avLst/>
          </a:prstGeom>
        </p:spPr>
      </p:pic>
    </p:spTree>
    <p:extLst>
      <p:ext uri="{BB962C8B-B14F-4D97-AF65-F5344CB8AC3E}">
        <p14:creationId xmlns:p14="http://schemas.microsoft.com/office/powerpoint/2010/main" val="801942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MSDS/SDS </a:t>
            </a:r>
            <a:r>
              <a:rPr lang="zh-CN" altLang="en-US" dirty="0" smtClean="0"/>
              <a:t>的内容</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60362228"/>
              </p:ext>
            </p:extLst>
          </p:nvPr>
        </p:nvGraphicFramePr>
        <p:xfrm>
          <a:off x="2589213" y="2133600"/>
          <a:ext cx="8915400" cy="3337560"/>
        </p:xfrm>
        <a:graphic>
          <a:graphicData uri="http://schemas.openxmlformats.org/drawingml/2006/table">
            <a:tbl>
              <a:tblPr firstRow="1" bandRow="1">
                <a:tableStyleId>{5C22544A-7EE6-4342-B048-85BDC9FD1C3A}</a:tableStyleId>
              </a:tblPr>
              <a:tblGrid>
                <a:gridCol w="4457700"/>
                <a:gridCol w="4457700"/>
              </a:tblGrid>
              <a:tr h="370840">
                <a:tc>
                  <a:txBody>
                    <a:bodyPr/>
                    <a:lstStyle/>
                    <a:p>
                      <a:r>
                        <a:rPr lang="en-US" dirty="0" smtClean="0"/>
                        <a:t>MSDS/SDS </a:t>
                      </a:r>
                      <a:r>
                        <a:rPr lang="zh-CN" altLang="en-US" dirty="0" smtClean="0"/>
                        <a:t>化学品安全技术说明书</a:t>
                      </a:r>
                      <a:endParaRPr lang="en-US" dirty="0"/>
                    </a:p>
                  </a:txBody>
                  <a:tcPr/>
                </a:tc>
                <a:tc>
                  <a:txBody>
                    <a:bodyPr/>
                    <a:lstStyle/>
                    <a:p>
                      <a:endParaRPr lang="en-US" dirty="0"/>
                    </a:p>
                  </a:txBody>
                  <a:tcPr/>
                </a:tc>
              </a:tr>
              <a:tr h="370840">
                <a:tc>
                  <a:txBody>
                    <a:bodyPr/>
                    <a:lstStyle/>
                    <a:p>
                      <a:r>
                        <a:rPr lang="en-US" dirty="0" smtClean="0"/>
                        <a:t>1. </a:t>
                      </a:r>
                      <a:r>
                        <a:rPr lang="zh-CN" altLang="en-US" sz="1800" b="0" i="0" u="none" strike="noStrike" kern="1200" baseline="0" dirty="0" smtClean="0">
                          <a:solidFill>
                            <a:schemeClr val="dk1"/>
                          </a:solidFill>
                          <a:latin typeface="+mn-lt"/>
                          <a:ea typeface="+mn-ea"/>
                          <a:cs typeface="+mn-cs"/>
                        </a:rPr>
                        <a:t>化学品及企业标识 </a:t>
                      </a:r>
                      <a:endParaRPr lang="en-US" dirty="0"/>
                    </a:p>
                  </a:txBody>
                  <a:tcPr/>
                </a:tc>
                <a:tc>
                  <a:txBody>
                    <a:bodyPr/>
                    <a:lstStyle/>
                    <a:p>
                      <a:r>
                        <a:rPr lang="en-US" dirty="0" smtClean="0"/>
                        <a:t>9. </a:t>
                      </a:r>
                      <a:r>
                        <a:rPr lang="zh-CN" altLang="en-US" dirty="0" smtClean="0"/>
                        <a:t>理化特性</a:t>
                      </a:r>
                      <a:endParaRPr lang="en-US" dirty="0"/>
                    </a:p>
                  </a:txBody>
                  <a:tcPr/>
                </a:tc>
              </a:tr>
              <a:tr h="370840">
                <a:tc>
                  <a:txBody>
                    <a:bodyPr/>
                    <a:lstStyle/>
                    <a:p>
                      <a:r>
                        <a:rPr lang="en-US" altLang="zh-CN" sz="1800" b="0" i="0" u="none" strike="noStrike" kern="1200" baseline="0" dirty="0" smtClean="0">
                          <a:solidFill>
                            <a:schemeClr val="dk1"/>
                          </a:solidFill>
                          <a:latin typeface="+mn-lt"/>
                          <a:ea typeface="+mn-ea"/>
                          <a:cs typeface="+mn-cs"/>
                        </a:rPr>
                        <a:t>2. </a:t>
                      </a:r>
                      <a:r>
                        <a:rPr lang="zh-CN" altLang="en-US" sz="1800" b="0" i="0" u="none" strike="noStrike" kern="1200" baseline="0" dirty="0" smtClean="0">
                          <a:solidFill>
                            <a:schemeClr val="dk1"/>
                          </a:solidFill>
                          <a:latin typeface="+mn-lt"/>
                          <a:ea typeface="+mn-ea"/>
                          <a:cs typeface="+mn-cs"/>
                        </a:rPr>
                        <a:t>危险性概述 </a:t>
                      </a:r>
                      <a:endParaRPr lang="en-US" dirty="0"/>
                    </a:p>
                  </a:txBody>
                  <a:tcPr/>
                </a:tc>
                <a:tc>
                  <a:txBody>
                    <a:bodyPr/>
                    <a:lstStyle/>
                    <a:p>
                      <a:r>
                        <a:rPr lang="en-US" dirty="0" smtClean="0"/>
                        <a:t>10. </a:t>
                      </a:r>
                      <a:r>
                        <a:rPr lang="zh-CN" altLang="en-US" dirty="0" smtClean="0"/>
                        <a:t>稳定性和反应性</a:t>
                      </a:r>
                      <a:endParaRPr lang="en-US" dirty="0"/>
                    </a:p>
                  </a:txBody>
                  <a:tcPr/>
                </a:tc>
              </a:tr>
              <a:tr h="370840">
                <a:tc>
                  <a:txBody>
                    <a:bodyPr/>
                    <a:lstStyle/>
                    <a:p>
                      <a:r>
                        <a:rPr lang="en-US" dirty="0" smtClean="0"/>
                        <a:t>3. </a:t>
                      </a:r>
                      <a:r>
                        <a:rPr lang="zh-CN" altLang="en-US" sz="1800" b="0" i="0" u="none" strike="noStrike" kern="1200" baseline="0" dirty="0" smtClean="0">
                          <a:solidFill>
                            <a:schemeClr val="dk1"/>
                          </a:solidFill>
                          <a:latin typeface="+mn-lt"/>
                          <a:ea typeface="+mn-ea"/>
                          <a:cs typeface="+mn-cs"/>
                        </a:rPr>
                        <a:t>成分</a:t>
                      </a:r>
                      <a:r>
                        <a:rPr lang="en-US" altLang="zh-CN" sz="1800" b="0" i="0" u="none" strike="noStrike" kern="1200" baseline="0" dirty="0" smtClean="0">
                          <a:solidFill>
                            <a:schemeClr val="dk1"/>
                          </a:solidFill>
                          <a:latin typeface="+mn-lt"/>
                          <a:ea typeface="+mn-ea"/>
                          <a:cs typeface="+mn-cs"/>
                        </a:rPr>
                        <a:t>/</a:t>
                      </a:r>
                      <a:r>
                        <a:rPr lang="zh-CN" altLang="en-US" sz="1800" b="0" i="0" u="none" strike="noStrike" kern="1200" baseline="0" dirty="0" smtClean="0">
                          <a:solidFill>
                            <a:schemeClr val="dk1"/>
                          </a:solidFill>
                          <a:latin typeface="+mn-lt"/>
                          <a:ea typeface="+mn-ea"/>
                          <a:cs typeface="+mn-cs"/>
                        </a:rPr>
                        <a:t>组成信息 </a:t>
                      </a:r>
                      <a:endParaRPr lang="en-US" dirty="0"/>
                    </a:p>
                  </a:txBody>
                  <a:tcPr/>
                </a:tc>
                <a:tc>
                  <a:txBody>
                    <a:bodyPr/>
                    <a:lstStyle/>
                    <a:p>
                      <a:r>
                        <a:rPr lang="en-US" dirty="0" smtClean="0"/>
                        <a:t>11. </a:t>
                      </a:r>
                      <a:r>
                        <a:rPr lang="zh-CN" altLang="en-US" dirty="0" smtClean="0"/>
                        <a:t>毒理学信息</a:t>
                      </a:r>
                      <a:endParaRPr lang="en-US" dirty="0"/>
                    </a:p>
                  </a:txBody>
                  <a:tcPr/>
                </a:tc>
              </a:tr>
              <a:tr h="370840">
                <a:tc>
                  <a:txBody>
                    <a:bodyPr/>
                    <a:lstStyle/>
                    <a:p>
                      <a:r>
                        <a:rPr lang="en-US" dirty="0" smtClean="0"/>
                        <a:t>4. </a:t>
                      </a:r>
                      <a:r>
                        <a:rPr lang="zh-CN" altLang="en-US" sz="1800" b="0" i="0" u="none" strike="noStrike" kern="1200" baseline="0" dirty="0" smtClean="0">
                          <a:solidFill>
                            <a:schemeClr val="dk1"/>
                          </a:solidFill>
                          <a:latin typeface="+mn-lt"/>
                          <a:ea typeface="+mn-ea"/>
                          <a:cs typeface="+mn-cs"/>
                        </a:rPr>
                        <a:t>急救措施 </a:t>
                      </a:r>
                      <a:endParaRPr lang="en-US" dirty="0"/>
                    </a:p>
                  </a:txBody>
                  <a:tcPr/>
                </a:tc>
                <a:tc>
                  <a:txBody>
                    <a:bodyPr/>
                    <a:lstStyle/>
                    <a:p>
                      <a:r>
                        <a:rPr lang="en-US" dirty="0" smtClean="0"/>
                        <a:t>12. </a:t>
                      </a:r>
                      <a:r>
                        <a:rPr lang="zh-CN" altLang="en-US" dirty="0" smtClean="0"/>
                        <a:t>生态学信息</a:t>
                      </a:r>
                      <a:endParaRPr lang="en-US" dirty="0"/>
                    </a:p>
                  </a:txBody>
                  <a:tcPr/>
                </a:tc>
              </a:tr>
              <a:tr h="370840">
                <a:tc>
                  <a:txBody>
                    <a:bodyPr/>
                    <a:lstStyle/>
                    <a:p>
                      <a:r>
                        <a:rPr lang="en-US" dirty="0" smtClean="0"/>
                        <a:t>5. </a:t>
                      </a:r>
                      <a:r>
                        <a:rPr lang="zh-CN" altLang="en-US" sz="1800" b="0" i="0" u="none" strike="noStrike" kern="1200" baseline="0" dirty="0" smtClean="0">
                          <a:solidFill>
                            <a:schemeClr val="dk1"/>
                          </a:solidFill>
                          <a:latin typeface="+mn-lt"/>
                          <a:ea typeface="+mn-ea"/>
                          <a:cs typeface="+mn-cs"/>
                        </a:rPr>
                        <a:t>消防措施 </a:t>
                      </a:r>
                      <a:endParaRPr lang="en-US" dirty="0"/>
                    </a:p>
                  </a:txBody>
                  <a:tcPr/>
                </a:tc>
                <a:tc>
                  <a:txBody>
                    <a:bodyPr/>
                    <a:lstStyle/>
                    <a:p>
                      <a:r>
                        <a:rPr lang="en-US" dirty="0" smtClean="0"/>
                        <a:t>13. </a:t>
                      </a:r>
                      <a:r>
                        <a:rPr lang="zh-CN" altLang="en-US" dirty="0" smtClean="0"/>
                        <a:t>废弃处置</a:t>
                      </a:r>
                      <a:endParaRPr lang="en-US" dirty="0"/>
                    </a:p>
                  </a:txBody>
                  <a:tcPr/>
                </a:tc>
              </a:tr>
              <a:tr h="370840">
                <a:tc>
                  <a:txBody>
                    <a:bodyPr/>
                    <a:lstStyle/>
                    <a:p>
                      <a:r>
                        <a:rPr lang="en-US" dirty="0" smtClean="0"/>
                        <a:t>6. </a:t>
                      </a:r>
                      <a:r>
                        <a:rPr lang="zh-CN" altLang="en-US" sz="1800" b="0" i="0" u="none" strike="noStrike" kern="1200" baseline="0" dirty="0" smtClean="0">
                          <a:solidFill>
                            <a:schemeClr val="dk1"/>
                          </a:solidFill>
                          <a:latin typeface="+mn-lt"/>
                          <a:ea typeface="+mn-ea"/>
                          <a:cs typeface="+mn-cs"/>
                        </a:rPr>
                        <a:t>泄漏应急处理 </a:t>
                      </a:r>
                      <a:endParaRPr lang="en-US" dirty="0"/>
                    </a:p>
                  </a:txBody>
                  <a:tcPr/>
                </a:tc>
                <a:tc>
                  <a:txBody>
                    <a:bodyPr/>
                    <a:lstStyle/>
                    <a:p>
                      <a:r>
                        <a:rPr lang="en-US" dirty="0" smtClean="0"/>
                        <a:t>14. </a:t>
                      </a:r>
                      <a:r>
                        <a:rPr lang="zh-CN" altLang="en-US" dirty="0" smtClean="0"/>
                        <a:t>运输信息</a:t>
                      </a:r>
                      <a:endParaRPr lang="en-US" dirty="0"/>
                    </a:p>
                  </a:txBody>
                  <a:tcPr/>
                </a:tc>
              </a:tr>
              <a:tr h="370840">
                <a:tc>
                  <a:txBody>
                    <a:bodyPr/>
                    <a:lstStyle/>
                    <a:p>
                      <a:r>
                        <a:rPr lang="en-US" dirty="0" smtClean="0"/>
                        <a:t>7. </a:t>
                      </a:r>
                      <a:r>
                        <a:rPr lang="zh-CN" altLang="en-US" dirty="0" smtClean="0"/>
                        <a:t>操作处置与储存</a:t>
                      </a:r>
                      <a:endParaRPr lang="en-US" dirty="0"/>
                    </a:p>
                  </a:txBody>
                  <a:tcPr/>
                </a:tc>
                <a:tc>
                  <a:txBody>
                    <a:bodyPr/>
                    <a:lstStyle/>
                    <a:p>
                      <a:r>
                        <a:rPr lang="en-US" dirty="0" smtClean="0"/>
                        <a:t>15. </a:t>
                      </a:r>
                      <a:r>
                        <a:rPr lang="zh-CN" altLang="en-US" dirty="0" smtClean="0"/>
                        <a:t>法规信息</a:t>
                      </a:r>
                      <a:endParaRPr lang="en-US" dirty="0"/>
                    </a:p>
                  </a:txBody>
                  <a:tcPr/>
                </a:tc>
              </a:tr>
              <a:tr h="370840">
                <a:tc>
                  <a:txBody>
                    <a:bodyPr/>
                    <a:lstStyle/>
                    <a:p>
                      <a:r>
                        <a:rPr lang="en-US" dirty="0" smtClean="0"/>
                        <a:t>8. </a:t>
                      </a:r>
                      <a:r>
                        <a:rPr lang="zh-CN" altLang="en-US" sz="1800" b="0" i="0" u="none" strike="noStrike" kern="1200" baseline="0" dirty="0" smtClean="0">
                          <a:solidFill>
                            <a:schemeClr val="dk1"/>
                          </a:solidFill>
                          <a:latin typeface="+mn-lt"/>
                          <a:ea typeface="+mn-ea"/>
                          <a:cs typeface="+mn-cs"/>
                        </a:rPr>
                        <a:t>接触控制</a:t>
                      </a:r>
                      <a:r>
                        <a:rPr lang="en-US" altLang="zh-CN" sz="1800" b="0" i="0" u="none" strike="noStrike" kern="1200" baseline="0" dirty="0" smtClean="0">
                          <a:solidFill>
                            <a:schemeClr val="dk1"/>
                          </a:solidFill>
                          <a:latin typeface="+mn-lt"/>
                          <a:ea typeface="+mn-ea"/>
                          <a:cs typeface="+mn-cs"/>
                        </a:rPr>
                        <a:t>/</a:t>
                      </a:r>
                      <a:r>
                        <a:rPr lang="zh-CN" altLang="en-US" sz="1800" b="0" i="0" u="none" strike="noStrike" kern="1200" baseline="0" dirty="0" smtClean="0">
                          <a:solidFill>
                            <a:schemeClr val="dk1"/>
                          </a:solidFill>
                          <a:latin typeface="+mn-lt"/>
                          <a:ea typeface="+mn-ea"/>
                          <a:cs typeface="+mn-cs"/>
                        </a:rPr>
                        <a:t>个体防护 </a:t>
                      </a:r>
                      <a:endParaRPr lang="en-US" dirty="0"/>
                    </a:p>
                  </a:txBody>
                  <a:tcPr/>
                </a:tc>
                <a:tc>
                  <a:txBody>
                    <a:bodyPr/>
                    <a:lstStyle/>
                    <a:p>
                      <a:r>
                        <a:rPr lang="en-US" dirty="0" smtClean="0"/>
                        <a:t>16.</a:t>
                      </a:r>
                      <a:r>
                        <a:rPr lang="en-US" baseline="0" dirty="0" smtClean="0"/>
                        <a:t> </a:t>
                      </a:r>
                      <a:r>
                        <a:rPr lang="zh-CN" altLang="en-US" baseline="0" dirty="0" smtClean="0"/>
                        <a:t>其他信息</a:t>
                      </a:r>
                      <a:endParaRPr lang="en-US" dirty="0"/>
                    </a:p>
                  </a:txBody>
                  <a:tcPr/>
                </a:tc>
              </a:tr>
            </a:tbl>
          </a:graphicData>
        </a:graphic>
      </p:graphicFrame>
    </p:spTree>
    <p:extLst>
      <p:ext uri="{BB962C8B-B14F-4D97-AF65-F5344CB8AC3E}">
        <p14:creationId xmlns:p14="http://schemas.microsoft.com/office/powerpoint/2010/main" val="1279806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8721" y="462185"/>
            <a:ext cx="8911687" cy="1280890"/>
          </a:xfrm>
        </p:spPr>
        <p:txBody>
          <a:bodyPr>
            <a:normAutofit/>
          </a:bodyPr>
          <a:lstStyle/>
          <a:p>
            <a:r>
              <a:rPr lang="en-US" altLang="zh-CN" sz="3200" dirty="0" smtClean="0"/>
              <a:t>GB/T 17519-2013 </a:t>
            </a:r>
            <a:r>
              <a:rPr lang="zh-CN" altLang="en-US" sz="3200" dirty="0" smtClean="0"/>
              <a:t>附录</a:t>
            </a:r>
            <a:r>
              <a:rPr lang="en-US" altLang="zh-CN" sz="3200" dirty="0" smtClean="0"/>
              <a:t>A </a:t>
            </a:r>
            <a:r>
              <a:rPr lang="zh-CN" altLang="en-US" sz="3200" dirty="0" smtClean="0"/>
              <a:t>化学品安全技术书样例</a:t>
            </a:r>
            <a:endParaRPr lang="en-US" sz="3200" dirty="0"/>
          </a:p>
        </p:txBody>
      </p:sp>
      <p:sp>
        <p:nvSpPr>
          <p:cNvPr id="4" name="Rectangle 3"/>
          <p:cNvSpPr/>
          <p:nvPr/>
        </p:nvSpPr>
        <p:spPr>
          <a:xfrm>
            <a:off x="2431648" y="1102630"/>
            <a:ext cx="4585357" cy="5570369"/>
          </a:xfrm>
          <a:prstGeom prst="rect">
            <a:avLst/>
          </a:prstGeom>
          <a:ln>
            <a:solidFill>
              <a:schemeClr val="tx1"/>
            </a:solidFill>
          </a:ln>
        </p:spPr>
        <p:txBody>
          <a:bodyPr wrap="square">
            <a:spAutoFit/>
          </a:bodyPr>
          <a:lstStyle/>
          <a:p>
            <a:r>
              <a:rPr lang="zh-CN" altLang="en-US" sz="1000" dirty="0">
                <a:solidFill>
                  <a:srgbClr val="000000"/>
                </a:solidFill>
                <a:latin typeface="SimHei" panose="02010609060101010101" pitchFamily="49" charset="-122"/>
                <a:ea typeface="SimHei" panose="02010609060101010101" pitchFamily="49" charset="-122"/>
              </a:rPr>
              <a:t>化学品安全技术说明书 </a:t>
            </a:r>
          </a:p>
          <a:p>
            <a:r>
              <a:rPr lang="zh-CN" altLang="en-US" sz="1000" dirty="0">
                <a:solidFill>
                  <a:srgbClr val="000000"/>
                </a:solidFill>
                <a:latin typeface="SimSun" panose="02010600030101010101" pitchFamily="2" charset="-122"/>
                <a:ea typeface="SimSun" panose="02010600030101010101" pitchFamily="2" charset="-122"/>
              </a:rPr>
              <a:t>产品名称：苯 按照 </a:t>
            </a:r>
            <a:r>
              <a:rPr lang="en-US" sz="1000" dirty="0">
                <a:solidFill>
                  <a:srgbClr val="000000"/>
                </a:solidFill>
                <a:latin typeface="SimSun" panose="02010600030101010101" pitchFamily="2" charset="-122"/>
                <a:ea typeface="SimSun" panose="02010600030101010101" pitchFamily="2" charset="-122"/>
              </a:rPr>
              <a:t>GB/T 16483、GB/T 17519</a:t>
            </a:r>
            <a:r>
              <a:rPr lang="zh-CN" altLang="en-US" sz="1000" dirty="0">
                <a:solidFill>
                  <a:srgbClr val="000000"/>
                </a:solidFill>
                <a:latin typeface="SimSun" panose="02010600030101010101" pitchFamily="2" charset="-122"/>
                <a:ea typeface="SimSun" panose="02010600030101010101" pitchFamily="2" charset="-122"/>
              </a:rPr>
              <a:t>编制 </a:t>
            </a:r>
          </a:p>
          <a:p>
            <a:r>
              <a:rPr lang="zh-CN" altLang="en-US" sz="1000" dirty="0">
                <a:solidFill>
                  <a:srgbClr val="000000"/>
                </a:solidFill>
                <a:latin typeface="SimSun" panose="02010600030101010101" pitchFamily="2" charset="-122"/>
                <a:ea typeface="SimSun" panose="02010600030101010101" pitchFamily="2" charset="-122"/>
              </a:rPr>
              <a:t>修订日期：</a:t>
            </a:r>
            <a:r>
              <a:rPr lang="en-US" altLang="zh-CN" sz="1000" dirty="0">
                <a:solidFill>
                  <a:srgbClr val="000000"/>
                </a:solidFill>
                <a:latin typeface="SimSun" panose="02010600030101010101" pitchFamily="2" charset="-122"/>
                <a:ea typeface="SimSun" panose="02010600030101010101" pitchFamily="2" charset="-122"/>
              </a:rPr>
              <a:t>2012</a:t>
            </a:r>
            <a:r>
              <a:rPr lang="zh-CN" altLang="en-US" sz="1000" dirty="0">
                <a:solidFill>
                  <a:srgbClr val="000000"/>
                </a:solidFill>
                <a:latin typeface="SimSun" panose="02010600030101010101" pitchFamily="2" charset="-122"/>
                <a:ea typeface="SimSun" panose="02010600030101010101" pitchFamily="2" charset="-122"/>
              </a:rPr>
              <a:t>年</a:t>
            </a:r>
            <a:r>
              <a:rPr lang="en-US" altLang="zh-CN" sz="1000" dirty="0">
                <a:solidFill>
                  <a:srgbClr val="000000"/>
                </a:solidFill>
                <a:latin typeface="SimSun" panose="02010600030101010101" pitchFamily="2" charset="-122"/>
                <a:ea typeface="SimSun" panose="02010600030101010101" pitchFamily="2" charset="-122"/>
              </a:rPr>
              <a:t>2</a:t>
            </a:r>
            <a:r>
              <a:rPr lang="zh-CN" altLang="en-US" sz="1000" dirty="0">
                <a:solidFill>
                  <a:srgbClr val="000000"/>
                </a:solidFill>
                <a:latin typeface="SimSun" panose="02010600030101010101" pitchFamily="2" charset="-122"/>
                <a:ea typeface="SimSun" panose="02010600030101010101" pitchFamily="2" charset="-122"/>
              </a:rPr>
              <a:t>月</a:t>
            </a:r>
            <a:r>
              <a:rPr lang="en-US" altLang="zh-CN" sz="1000" dirty="0">
                <a:solidFill>
                  <a:srgbClr val="000000"/>
                </a:solidFill>
                <a:latin typeface="SimSun" panose="02010600030101010101" pitchFamily="2" charset="-122"/>
                <a:ea typeface="SimSun" panose="02010600030101010101" pitchFamily="2" charset="-122"/>
              </a:rPr>
              <a:t>19</a:t>
            </a:r>
            <a:r>
              <a:rPr lang="zh-CN" altLang="en-US" sz="1000" dirty="0">
                <a:solidFill>
                  <a:srgbClr val="000000"/>
                </a:solidFill>
                <a:latin typeface="SimSun" panose="02010600030101010101" pitchFamily="2" charset="-122"/>
                <a:ea typeface="SimSun" panose="02010600030101010101" pitchFamily="2" charset="-122"/>
              </a:rPr>
              <a:t>日 </a:t>
            </a:r>
            <a:r>
              <a:rPr lang="en-US" altLang="zh-CN" sz="1000" dirty="0">
                <a:solidFill>
                  <a:srgbClr val="000000"/>
                </a:solidFill>
                <a:latin typeface="SimSun" panose="02010600030101010101" pitchFamily="2" charset="-122"/>
                <a:ea typeface="SimSun" panose="02010600030101010101" pitchFamily="2" charset="-122"/>
              </a:rPr>
              <a:t>SDS</a:t>
            </a:r>
            <a:r>
              <a:rPr lang="zh-CN" altLang="en-US" sz="1000" dirty="0">
                <a:solidFill>
                  <a:srgbClr val="000000"/>
                </a:solidFill>
                <a:latin typeface="SimSun" panose="02010600030101010101" pitchFamily="2" charset="-122"/>
                <a:ea typeface="SimSun" panose="02010600030101010101" pitchFamily="2" charset="-122"/>
              </a:rPr>
              <a:t>编号：</a:t>
            </a:r>
            <a:r>
              <a:rPr lang="en-US" altLang="zh-CN" sz="1000" dirty="0">
                <a:solidFill>
                  <a:srgbClr val="000000"/>
                </a:solidFill>
                <a:latin typeface="SimHei" panose="02010609060101010101" pitchFamily="49" charset="-122"/>
                <a:ea typeface="SimHei" panose="02010609060101010101" pitchFamily="49" charset="-122"/>
              </a:rPr>
              <a:t>×××××</a:t>
            </a:r>
            <a:r>
              <a:rPr lang="en-US" altLang="zh-CN" sz="1000" dirty="0">
                <a:solidFill>
                  <a:srgbClr val="000000"/>
                </a:solidFill>
                <a:latin typeface="SimSun" panose="02010600030101010101" pitchFamily="2" charset="-122"/>
                <a:ea typeface="SimSun" panose="02010600030101010101" pitchFamily="2" charset="-122"/>
              </a:rPr>
              <a:t>-</a:t>
            </a:r>
            <a:r>
              <a:rPr lang="en-US" altLang="zh-CN" sz="1000" dirty="0">
                <a:solidFill>
                  <a:srgbClr val="000000"/>
                </a:solidFill>
                <a:latin typeface="SimHei" panose="02010609060101010101" pitchFamily="49" charset="-122"/>
                <a:ea typeface="SimHei" panose="02010609060101010101" pitchFamily="49" charset="-122"/>
              </a:rPr>
              <a:t>××× </a:t>
            </a:r>
          </a:p>
          <a:p>
            <a:r>
              <a:rPr lang="zh-CN" altLang="en-US" sz="1000" dirty="0">
                <a:solidFill>
                  <a:srgbClr val="000000"/>
                </a:solidFill>
                <a:latin typeface="SimSun" panose="02010600030101010101" pitchFamily="2" charset="-122"/>
                <a:ea typeface="SimSun" panose="02010600030101010101" pitchFamily="2" charset="-122"/>
              </a:rPr>
              <a:t>最初编制日期：</a:t>
            </a:r>
            <a:r>
              <a:rPr lang="en-US" altLang="zh-CN" sz="1000" dirty="0">
                <a:solidFill>
                  <a:srgbClr val="000000"/>
                </a:solidFill>
                <a:latin typeface="SimSun" panose="02010600030101010101" pitchFamily="2" charset="-122"/>
                <a:ea typeface="SimSun" panose="02010600030101010101" pitchFamily="2" charset="-122"/>
              </a:rPr>
              <a:t>2001</a:t>
            </a:r>
            <a:r>
              <a:rPr lang="zh-CN" altLang="en-US" sz="1000" dirty="0">
                <a:solidFill>
                  <a:srgbClr val="000000"/>
                </a:solidFill>
                <a:latin typeface="SimSun" panose="02010600030101010101" pitchFamily="2" charset="-122"/>
                <a:ea typeface="SimSun" panose="02010600030101010101" pitchFamily="2" charset="-122"/>
              </a:rPr>
              <a:t>年</a:t>
            </a:r>
            <a:r>
              <a:rPr lang="en-US" altLang="zh-CN" sz="1000" dirty="0">
                <a:solidFill>
                  <a:srgbClr val="000000"/>
                </a:solidFill>
                <a:latin typeface="SimSun" panose="02010600030101010101" pitchFamily="2" charset="-122"/>
                <a:ea typeface="SimSun" panose="02010600030101010101" pitchFamily="2" charset="-122"/>
              </a:rPr>
              <a:t>11</a:t>
            </a:r>
            <a:r>
              <a:rPr lang="zh-CN" altLang="en-US" sz="1000" dirty="0">
                <a:solidFill>
                  <a:srgbClr val="000000"/>
                </a:solidFill>
                <a:latin typeface="SimSun" panose="02010600030101010101" pitchFamily="2" charset="-122"/>
                <a:ea typeface="SimSun" panose="02010600030101010101" pitchFamily="2" charset="-122"/>
              </a:rPr>
              <a:t>月</a:t>
            </a:r>
            <a:r>
              <a:rPr lang="en-US" altLang="zh-CN" sz="1000" dirty="0">
                <a:solidFill>
                  <a:srgbClr val="000000"/>
                </a:solidFill>
                <a:latin typeface="SimSun" panose="02010600030101010101" pitchFamily="2" charset="-122"/>
                <a:ea typeface="SimSun" panose="02010600030101010101" pitchFamily="2" charset="-122"/>
              </a:rPr>
              <a:t>20</a:t>
            </a:r>
            <a:r>
              <a:rPr lang="zh-CN" altLang="en-US" sz="1000" dirty="0">
                <a:solidFill>
                  <a:srgbClr val="000000"/>
                </a:solidFill>
                <a:latin typeface="SimSun" panose="02010600030101010101" pitchFamily="2" charset="-122"/>
                <a:ea typeface="SimSun" panose="02010600030101010101" pitchFamily="2" charset="-122"/>
              </a:rPr>
              <a:t>日 版本：</a:t>
            </a:r>
            <a:r>
              <a:rPr lang="en-US" altLang="zh-CN" sz="1000" dirty="0">
                <a:solidFill>
                  <a:srgbClr val="000000"/>
                </a:solidFill>
                <a:latin typeface="SimSun" panose="02010600030101010101" pitchFamily="2" charset="-122"/>
                <a:ea typeface="SimSun" panose="02010600030101010101" pitchFamily="2" charset="-122"/>
              </a:rPr>
              <a:t>2.1 </a:t>
            </a:r>
            <a:endParaRPr lang="en-US" altLang="zh-CN" sz="1000" dirty="0" smtClean="0">
              <a:solidFill>
                <a:srgbClr val="000000"/>
              </a:solidFill>
              <a:latin typeface="SimSun" panose="02010600030101010101" pitchFamily="2" charset="-122"/>
              <a:ea typeface="SimSun" panose="02010600030101010101" pitchFamily="2" charset="-122"/>
            </a:endParaRPr>
          </a:p>
          <a:p>
            <a:endParaRPr lang="en-US" altLang="zh-CN" sz="1400" dirty="0">
              <a:solidFill>
                <a:srgbClr val="000000"/>
              </a:solidFill>
              <a:latin typeface="SimSun" panose="02010600030101010101" pitchFamily="2" charset="-122"/>
              <a:ea typeface="SimSun" panose="02010600030101010101" pitchFamily="2" charset="-122"/>
            </a:endParaRPr>
          </a:p>
          <a:p>
            <a:r>
              <a:rPr lang="zh-CN" altLang="en-US" sz="1000" b="1" dirty="0">
                <a:solidFill>
                  <a:srgbClr val="0070C0"/>
                </a:solidFill>
                <a:latin typeface="+mj-ea"/>
                <a:ea typeface="+mj-ea"/>
              </a:rPr>
              <a:t>第</a:t>
            </a:r>
            <a:r>
              <a:rPr lang="en-US" altLang="zh-CN" sz="1000" b="1" dirty="0">
                <a:solidFill>
                  <a:srgbClr val="0070C0"/>
                </a:solidFill>
                <a:latin typeface="+mj-ea"/>
                <a:ea typeface="+mj-ea"/>
              </a:rPr>
              <a:t>1</a:t>
            </a:r>
            <a:r>
              <a:rPr lang="zh-CN" altLang="en-US" sz="1000" b="1" dirty="0">
                <a:solidFill>
                  <a:srgbClr val="0070C0"/>
                </a:solidFill>
                <a:latin typeface="+mj-ea"/>
                <a:ea typeface="+mj-ea"/>
              </a:rPr>
              <a:t>部分 化学品及企业标识 </a:t>
            </a:r>
          </a:p>
          <a:p>
            <a:r>
              <a:rPr lang="zh-CN" altLang="en-US" sz="1000" dirty="0">
                <a:solidFill>
                  <a:srgbClr val="000000"/>
                </a:solidFill>
                <a:latin typeface="+mj-ea"/>
                <a:ea typeface="+mj-ea"/>
              </a:rPr>
              <a:t>化学品中文名：苯 </a:t>
            </a:r>
          </a:p>
          <a:p>
            <a:r>
              <a:rPr lang="zh-CN" altLang="en-US" sz="1000" dirty="0">
                <a:solidFill>
                  <a:srgbClr val="000000"/>
                </a:solidFill>
                <a:latin typeface="+mj-ea"/>
                <a:ea typeface="+mj-ea"/>
              </a:rPr>
              <a:t>化学品英文名：</a:t>
            </a:r>
            <a:r>
              <a:rPr lang="en-US" sz="1000" dirty="0">
                <a:solidFill>
                  <a:srgbClr val="000000"/>
                </a:solidFill>
                <a:latin typeface="+mj-ea"/>
                <a:ea typeface="+mj-ea"/>
              </a:rPr>
              <a:t>benzene </a:t>
            </a:r>
          </a:p>
          <a:p>
            <a:r>
              <a:rPr lang="zh-CN" altLang="en-US" sz="1000" dirty="0">
                <a:solidFill>
                  <a:srgbClr val="000000"/>
                </a:solidFill>
                <a:latin typeface="+mj-ea"/>
                <a:ea typeface="+mj-ea"/>
              </a:rPr>
              <a:t>企业名称：</a:t>
            </a:r>
            <a:r>
              <a:rPr lang="en-US" altLang="zh-CN" sz="1000" dirty="0">
                <a:solidFill>
                  <a:srgbClr val="000000"/>
                </a:solidFill>
                <a:latin typeface="+mj-ea"/>
                <a:ea typeface="+mj-ea"/>
              </a:rPr>
              <a:t>××××××</a:t>
            </a:r>
            <a:r>
              <a:rPr lang="zh-CN" altLang="en-US" sz="1000" dirty="0">
                <a:solidFill>
                  <a:srgbClr val="000000"/>
                </a:solidFill>
                <a:latin typeface="+mj-ea"/>
                <a:ea typeface="+mj-ea"/>
              </a:rPr>
              <a:t>公司 </a:t>
            </a:r>
          </a:p>
          <a:p>
            <a:r>
              <a:rPr lang="zh-CN" altLang="en-US" sz="1000" dirty="0">
                <a:solidFill>
                  <a:srgbClr val="000000"/>
                </a:solidFill>
                <a:latin typeface="+mj-ea"/>
                <a:ea typeface="+mj-ea"/>
              </a:rPr>
              <a:t>企业地址：</a:t>
            </a:r>
            <a:r>
              <a:rPr lang="en-US" altLang="zh-CN" sz="1000" dirty="0">
                <a:solidFill>
                  <a:srgbClr val="000000"/>
                </a:solidFill>
                <a:latin typeface="+mj-ea"/>
                <a:ea typeface="+mj-ea"/>
              </a:rPr>
              <a:t>××</a:t>
            </a:r>
            <a:r>
              <a:rPr lang="zh-CN" altLang="en-US" sz="1000" dirty="0">
                <a:solidFill>
                  <a:srgbClr val="000000"/>
                </a:solidFill>
                <a:latin typeface="+mj-ea"/>
                <a:ea typeface="+mj-ea"/>
              </a:rPr>
              <a:t>省</a:t>
            </a:r>
            <a:r>
              <a:rPr lang="en-US" altLang="zh-CN" sz="1000" dirty="0">
                <a:solidFill>
                  <a:srgbClr val="000000"/>
                </a:solidFill>
                <a:latin typeface="+mj-ea"/>
                <a:ea typeface="+mj-ea"/>
              </a:rPr>
              <a:t>××</a:t>
            </a:r>
            <a:r>
              <a:rPr lang="zh-CN" altLang="en-US" sz="1000" dirty="0">
                <a:solidFill>
                  <a:srgbClr val="000000"/>
                </a:solidFill>
                <a:latin typeface="+mj-ea"/>
                <a:ea typeface="+mj-ea"/>
              </a:rPr>
              <a:t>市</a:t>
            </a:r>
            <a:r>
              <a:rPr lang="en-US" altLang="zh-CN" sz="1000" dirty="0">
                <a:solidFill>
                  <a:srgbClr val="000000"/>
                </a:solidFill>
                <a:latin typeface="+mj-ea"/>
                <a:ea typeface="+mj-ea"/>
              </a:rPr>
              <a:t>××</a:t>
            </a:r>
            <a:r>
              <a:rPr lang="zh-CN" altLang="en-US" sz="1000" dirty="0">
                <a:solidFill>
                  <a:srgbClr val="000000"/>
                </a:solidFill>
                <a:latin typeface="+mj-ea"/>
                <a:ea typeface="+mj-ea"/>
              </a:rPr>
              <a:t>区</a:t>
            </a:r>
            <a:r>
              <a:rPr lang="en-US" altLang="zh-CN" sz="1000" dirty="0">
                <a:solidFill>
                  <a:srgbClr val="000000"/>
                </a:solidFill>
                <a:latin typeface="+mj-ea"/>
                <a:ea typeface="+mj-ea"/>
              </a:rPr>
              <a:t>××</a:t>
            </a:r>
            <a:r>
              <a:rPr lang="zh-CN" altLang="en-US" sz="1000" dirty="0">
                <a:solidFill>
                  <a:srgbClr val="000000"/>
                </a:solidFill>
                <a:latin typeface="+mj-ea"/>
                <a:ea typeface="+mj-ea"/>
              </a:rPr>
              <a:t>路</a:t>
            </a:r>
            <a:r>
              <a:rPr lang="en-US" altLang="zh-CN" sz="1000" dirty="0">
                <a:solidFill>
                  <a:srgbClr val="000000"/>
                </a:solidFill>
                <a:latin typeface="+mj-ea"/>
                <a:ea typeface="+mj-ea"/>
              </a:rPr>
              <a:t>××</a:t>
            </a:r>
            <a:r>
              <a:rPr lang="zh-CN" altLang="en-US" sz="1000" dirty="0">
                <a:solidFill>
                  <a:srgbClr val="000000"/>
                </a:solidFill>
                <a:latin typeface="+mj-ea"/>
                <a:ea typeface="+mj-ea"/>
              </a:rPr>
              <a:t>号 </a:t>
            </a:r>
          </a:p>
          <a:p>
            <a:r>
              <a:rPr lang="zh-CN" altLang="en-US" sz="1000" dirty="0">
                <a:solidFill>
                  <a:srgbClr val="000000"/>
                </a:solidFill>
                <a:latin typeface="+mj-ea"/>
                <a:ea typeface="+mj-ea"/>
              </a:rPr>
              <a:t>邮 编</a:t>
            </a:r>
            <a:r>
              <a:rPr lang="en-US" altLang="zh-CN" sz="1000" dirty="0">
                <a:solidFill>
                  <a:srgbClr val="000000"/>
                </a:solidFill>
                <a:latin typeface="+mj-ea"/>
                <a:ea typeface="+mj-ea"/>
              </a:rPr>
              <a:t>: ×××××× </a:t>
            </a:r>
            <a:r>
              <a:rPr lang="zh-CN" altLang="en-US" sz="1000" dirty="0">
                <a:solidFill>
                  <a:srgbClr val="000000"/>
                </a:solidFill>
                <a:latin typeface="+mj-ea"/>
                <a:ea typeface="+mj-ea"/>
              </a:rPr>
              <a:t>传真：</a:t>
            </a:r>
            <a:r>
              <a:rPr lang="en-US" altLang="zh-CN" sz="1000" dirty="0">
                <a:solidFill>
                  <a:srgbClr val="000000"/>
                </a:solidFill>
                <a:latin typeface="+mj-ea"/>
                <a:ea typeface="+mj-ea"/>
              </a:rPr>
              <a:t>×××-×××××××× </a:t>
            </a:r>
          </a:p>
          <a:p>
            <a:r>
              <a:rPr lang="zh-CN" altLang="en-US" sz="1000" dirty="0">
                <a:solidFill>
                  <a:srgbClr val="000000"/>
                </a:solidFill>
                <a:latin typeface="+mj-ea"/>
                <a:ea typeface="+mj-ea"/>
              </a:rPr>
              <a:t>联系电话：</a:t>
            </a:r>
            <a:r>
              <a:rPr lang="en-US" altLang="zh-CN" sz="1000" dirty="0">
                <a:solidFill>
                  <a:srgbClr val="000000"/>
                </a:solidFill>
                <a:latin typeface="+mj-ea"/>
                <a:ea typeface="+mj-ea"/>
              </a:rPr>
              <a:t>×××-××××××××</a:t>
            </a:r>
            <a:r>
              <a:rPr lang="zh-CN" altLang="en-US" sz="1000" dirty="0">
                <a:solidFill>
                  <a:srgbClr val="000000"/>
                </a:solidFill>
                <a:latin typeface="+mj-ea"/>
                <a:ea typeface="+mj-ea"/>
              </a:rPr>
              <a:t>；</a:t>
            </a:r>
            <a:r>
              <a:rPr lang="en-US" altLang="zh-CN" sz="1000" dirty="0">
                <a:solidFill>
                  <a:srgbClr val="000000"/>
                </a:solidFill>
                <a:latin typeface="+mj-ea"/>
                <a:ea typeface="+mj-ea"/>
              </a:rPr>
              <a:t>×××-×××××××× </a:t>
            </a:r>
          </a:p>
          <a:p>
            <a:r>
              <a:rPr lang="zh-CN" altLang="en-US" sz="1000" dirty="0">
                <a:solidFill>
                  <a:srgbClr val="000000"/>
                </a:solidFill>
                <a:latin typeface="+mj-ea"/>
                <a:ea typeface="+mj-ea"/>
              </a:rPr>
              <a:t>电子邮件地址：</a:t>
            </a:r>
            <a:r>
              <a:rPr lang="en-US" altLang="zh-CN" sz="1000" dirty="0">
                <a:solidFill>
                  <a:srgbClr val="000000"/>
                </a:solidFill>
                <a:latin typeface="+mj-ea"/>
                <a:ea typeface="+mj-ea"/>
              </a:rPr>
              <a:t>×××××@×××.</a:t>
            </a:r>
            <a:r>
              <a:rPr lang="en-US" sz="1000" dirty="0">
                <a:solidFill>
                  <a:srgbClr val="000000"/>
                </a:solidFill>
                <a:latin typeface="+mj-ea"/>
                <a:ea typeface="+mj-ea"/>
              </a:rPr>
              <a:t>com </a:t>
            </a:r>
          </a:p>
          <a:p>
            <a:r>
              <a:rPr lang="zh-CN" altLang="en-US" sz="1000" dirty="0">
                <a:solidFill>
                  <a:srgbClr val="000000"/>
                </a:solidFill>
                <a:latin typeface="+mj-ea"/>
                <a:ea typeface="+mj-ea"/>
              </a:rPr>
              <a:t>企业应急电话：</a:t>
            </a:r>
            <a:r>
              <a:rPr lang="en-US" altLang="zh-CN" sz="1000" dirty="0">
                <a:solidFill>
                  <a:srgbClr val="000000"/>
                </a:solidFill>
                <a:latin typeface="+mj-ea"/>
                <a:ea typeface="+mj-ea"/>
              </a:rPr>
              <a:t>×××-××××××××</a:t>
            </a:r>
            <a:r>
              <a:rPr lang="zh-CN" altLang="en-US" sz="1000" dirty="0">
                <a:solidFill>
                  <a:srgbClr val="000000"/>
                </a:solidFill>
                <a:latin typeface="+mj-ea"/>
                <a:ea typeface="+mj-ea"/>
              </a:rPr>
              <a:t>（</a:t>
            </a:r>
            <a:r>
              <a:rPr lang="en-US" altLang="zh-CN" sz="1000" dirty="0">
                <a:solidFill>
                  <a:srgbClr val="000000"/>
                </a:solidFill>
                <a:latin typeface="+mj-ea"/>
                <a:ea typeface="+mj-ea"/>
              </a:rPr>
              <a:t>24h</a:t>
            </a:r>
            <a:r>
              <a:rPr lang="zh-CN" altLang="en-US" sz="1000" dirty="0">
                <a:solidFill>
                  <a:srgbClr val="000000"/>
                </a:solidFill>
                <a:latin typeface="+mj-ea"/>
                <a:ea typeface="+mj-ea"/>
              </a:rPr>
              <a:t>）；国家化学事故应急咨询专线（已签委托协议）：</a:t>
            </a:r>
            <a:r>
              <a:rPr lang="en-US" altLang="zh-CN" sz="1000" dirty="0">
                <a:solidFill>
                  <a:srgbClr val="000000"/>
                </a:solidFill>
                <a:latin typeface="+mj-ea"/>
                <a:ea typeface="+mj-ea"/>
              </a:rPr>
              <a:t>0532-83889090</a:t>
            </a:r>
            <a:r>
              <a:rPr lang="zh-CN" altLang="en-US" sz="1000" dirty="0">
                <a:solidFill>
                  <a:srgbClr val="000000"/>
                </a:solidFill>
                <a:latin typeface="+mj-ea"/>
                <a:ea typeface="+mj-ea"/>
              </a:rPr>
              <a:t>（</a:t>
            </a:r>
            <a:r>
              <a:rPr lang="en-US" altLang="zh-CN" sz="1000" dirty="0">
                <a:solidFill>
                  <a:srgbClr val="000000"/>
                </a:solidFill>
                <a:latin typeface="+mj-ea"/>
                <a:ea typeface="+mj-ea"/>
              </a:rPr>
              <a:t>24h</a:t>
            </a:r>
            <a:r>
              <a:rPr lang="zh-CN" altLang="en-US" sz="1000" dirty="0">
                <a:solidFill>
                  <a:srgbClr val="000000"/>
                </a:solidFill>
                <a:latin typeface="+mj-ea"/>
                <a:ea typeface="+mj-ea"/>
              </a:rPr>
              <a:t>） </a:t>
            </a:r>
          </a:p>
          <a:p>
            <a:r>
              <a:rPr lang="zh-CN" altLang="en-US" sz="1000" dirty="0">
                <a:solidFill>
                  <a:srgbClr val="000000"/>
                </a:solidFill>
                <a:latin typeface="+mj-ea"/>
                <a:ea typeface="+mj-ea"/>
              </a:rPr>
              <a:t>产品推荐及限制用途：是染料、塑料、合成橡胶、合成树脂、合成纤维、合成药物和农药的重要原料。用作溶剂。 </a:t>
            </a:r>
            <a:endParaRPr lang="en-US" altLang="zh-CN" sz="1000" dirty="0" smtClean="0">
              <a:solidFill>
                <a:srgbClr val="000000"/>
              </a:solidFill>
              <a:latin typeface="+mj-ea"/>
              <a:ea typeface="+mj-ea"/>
            </a:endParaRPr>
          </a:p>
          <a:p>
            <a:endParaRPr lang="en-US" sz="1000" dirty="0">
              <a:solidFill>
                <a:srgbClr val="000000"/>
              </a:solidFill>
              <a:latin typeface="+mj-ea"/>
              <a:ea typeface="+mj-ea"/>
            </a:endParaRPr>
          </a:p>
          <a:p>
            <a:r>
              <a:rPr lang="zh-CN" altLang="en-US" sz="1000" b="1" dirty="0">
                <a:solidFill>
                  <a:srgbClr val="0070C0"/>
                </a:solidFill>
                <a:latin typeface="+mj-ea"/>
                <a:ea typeface="+mj-ea"/>
              </a:rPr>
              <a:t>第</a:t>
            </a:r>
            <a:r>
              <a:rPr lang="en-US" altLang="zh-CN" sz="1000" b="1" dirty="0">
                <a:solidFill>
                  <a:srgbClr val="0070C0"/>
                </a:solidFill>
                <a:latin typeface="+mj-ea"/>
                <a:ea typeface="+mj-ea"/>
              </a:rPr>
              <a:t>2</a:t>
            </a:r>
            <a:r>
              <a:rPr lang="zh-CN" altLang="en-US" sz="1000" b="1" dirty="0">
                <a:solidFill>
                  <a:srgbClr val="0070C0"/>
                </a:solidFill>
                <a:latin typeface="+mj-ea"/>
                <a:ea typeface="+mj-ea"/>
              </a:rPr>
              <a:t>部分 危险性概述</a:t>
            </a:r>
            <a:r>
              <a:rPr lang="zh-CN" altLang="en-US" sz="1000" dirty="0">
                <a:solidFill>
                  <a:srgbClr val="0070C0"/>
                </a:solidFill>
                <a:latin typeface="+mj-ea"/>
                <a:ea typeface="+mj-ea"/>
              </a:rPr>
              <a:t> </a:t>
            </a:r>
          </a:p>
          <a:p>
            <a:r>
              <a:rPr lang="zh-CN" altLang="en-US" sz="1000" dirty="0">
                <a:latin typeface="+mj-ea"/>
                <a:ea typeface="+mj-ea"/>
              </a:rPr>
              <a:t>紧急情况概述： 无色液体，有芳香气味。易燃液体和蒸气。其蒸气能与空气形成爆炸性混合物。重度中毒出现意识障碍、呼吸循环衰竭、猝死。可发生心室纤颤。损害造血系统。可致白血</a:t>
            </a:r>
            <a:r>
              <a:rPr lang="zh-CN" altLang="en-US" sz="1000" dirty="0" smtClean="0">
                <a:latin typeface="+mj-ea"/>
                <a:ea typeface="+mj-ea"/>
              </a:rPr>
              <a:t>病</a:t>
            </a:r>
            <a:endParaRPr lang="en-US" altLang="zh-CN" sz="1000" dirty="0" smtClean="0">
              <a:latin typeface="+mj-ea"/>
              <a:ea typeface="+mj-ea"/>
            </a:endParaRPr>
          </a:p>
          <a:p>
            <a:r>
              <a:rPr lang="zh-CN" altLang="en-US" sz="1000" dirty="0" smtClean="0">
                <a:latin typeface="+mj-ea"/>
                <a:ea typeface="+mj-ea"/>
              </a:rPr>
              <a:t> </a:t>
            </a:r>
            <a:r>
              <a:rPr lang="zh-CN" altLang="en-US" sz="1000" dirty="0">
                <a:latin typeface="+mj-ea"/>
                <a:ea typeface="+mj-ea"/>
              </a:rPr>
              <a:t>	</a:t>
            </a:r>
          </a:p>
          <a:p>
            <a:r>
              <a:rPr lang="en-US" altLang="zh-CN" sz="1000" dirty="0"/>
              <a:t>GHS</a:t>
            </a:r>
            <a:r>
              <a:rPr lang="zh-CN" altLang="en-US" sz="1000" dirty="0"/>
              <a:t>危险性类别： </a:t>
            </a:r>
          </a:p>
          <a:p>
            <a:r>
              <a:rPr lang="zh-CN" altLang="en-US" sz="1000" dirty="0"/>
              <a:t>易燃液体 类别</a:t>
            </a:r>
            <a:r>
              <a:rPr lang="en-US" altLang="zh-CN" sz="1000" dirty="0"/>
              <a:t>2 </a:t>
            </a:r>
          </a:p>
          <a:p>
            <a:r>
              <a:rPr lang="zh-CN" altLang="en-US" sz="1000" dirty="0"/>
              <a:t>皮肤腐蚀</a:t>
            </a:r>
            <a:r>
              <a:rPr lang="en-US" altLang="zh-CN" sz="1000" dirty="0"/>
              <a:t>/</a:t>
            </a:r>
            <a:r>
              <a:rPr lang="zh-CN" altLang="en-US" sz="1000" dirty="0"/>
              <a:t>刺激 类别</a:t>
            </a:r>
            <a:r>
              <a:rPr lang="en-US" altLang="zh-CN" sz="1000" dirty="0"/>
              <a:t>2 </a:t>
            </a:r>
          </a:p>
          <a:p>
            <a:r>
              <a:rPr lang="zh-CN" altLang="en-US" sz="1000" dirty="0"/>
              <a:t>严重眼睛损伤</a:t>
            </a:r>
            <a:r>
              <a:rPr lang="en-US" altLang="zh-CN" sz="1000" dirty="0"/>
              <a:t>/</a:t>
            </a:r>
            <a:r>
              <a:rPr lang="zh-CN" altLang="en-US" sz="1000" dirty="0"/>
              <a:t>眼睛刺激性 类别</a:t>
            </a:r>
            <a:r>
              <a:rPr lang="en-US" altLang="zh-CN" sz="1000" dirty="0"/>
              <a:t>2 </a:t>
            </a:r>
          </a:p>
          <a:p>
            <a:r>
              <a:rPr lang="zh-CN" altLang="en-US" sz="1000" dirty="0"/>
              <a:t>致癌性 类别</a:t>
            </a:r>
            <a:r>
              <a:rPr lang="en-US" altLang="zh-CN" sz="1000" dirty="0"/>
              <a:t>1</a:t>
            </a:r>
            <a:r>
              <a:rPr lang="en-US" sz="1000" dirty="0"/>
              <a:t>A </a:t>
            </a:r>
          </a:p>
          <a:p>
            <a:r>
              <a:rPr lang="zh-CN" altLang="en-US" sz="1000" dirty="0"/>
              <a:t>生殖细胞突变性 类别</a:t>
            </a:r>
            <a:r>
              <a:rPr lang="en-US" altLang="zh-CN" sz="1000" dirty="0"/>
              <a:t>1B </a:t>
            </a:r>
          </a:p>
          <a:p>
            <a:r>
              <a:rPr lang="zh-CN" altLang="en-US" sz="1000" dirty="0"/>
              <a:t>特异性靶器官系统毒性</a:t>
            </a:r>
            <a:r>
              <a:rPr lang="en-US" altLang="zh-CN" sz="1000" dirty="0"/>
              <a:t>-</a:t>
            </a:r>
            <a:r>
              <a:rPr lang="zh-CN" altLang="en-US" sz="1000" dirty="0"/>
              <a:t>一次接触 类别</a:t>
            </a:r>
            <a:r>
              <a:rPr lang="en-US" altLang="zh-CN" sz="1000" dirty="0"/>
              <a:t>3 </a:t>
            </a:r>
          </a:p>
          <a:p>
            <a:r>
              <a:rPr lang="zh-CN" altLang="en-US" sz="1000" dirty="0"/>
              <a:t>特异性靶器官系统毒性</a:t>
            </a:r>
            <a:r>
              <a:rPr lang="en-US" altLang="zh-CN" sz="1000" dirty="0"/>
              <a:t>-</a:t>
            </a:r>
            <a:r>
              <a:rPr lang="zh-CN" altLang="en-US" sz="1000" dirty="0"/>
              <a:t>反复接触 类别</a:t>
            </a:r>
            <a:r>
              <a:rPr lang="en-US" altLang="zh-CN" sz="1000" dirty="0"/>
              <a:t>1 </a:t>
            </a:r>
          </a:p>
          <a:p>
            <a:r>
              <a:rPr lang="zh-CN" altLang="en-US" sz="1000" dirty="0"/>
              <a:t>吸入危害 类别</a:t>
            </a:r>
            <a:r>
              <a:rPr lang="en-US" altLang="zh-CN" sz="1000" dirty="0"/>
              <a:t>1 </a:t>
            </a:r>
          </a:p>
          <a:p>
            <a:r>
              <a:rPr lang="zh-CN" altLang="en-US" sz="1000" dirty="0"/>
              <a:t>对水环境危害</a:t>
            </a:r>
            <a:r>
              <a:rPr lang="en-US" altLang="zh-CN" sz="1000" dirty="0"/>
              <a:t>-</a:t>
            </a:r>
            <a:r>
              <a:rPr lang="zh-CN" altLang="en-US" sz="1000" dirty="0"/>
              <a:t>急性 类别</a:t>
            </a:r>
            <a:r>
              <a:rPr lang="en-US" altLang="zh-CN" sz="1000" dirty="0"/>
              <a:t>2 </a:t>
            </a:r>
          </a:p>
          <a:p>
            <a:r>
              <a:rPr lang="zh-CN" altLang="en-US" sz="1000" dirty="0"/>
              <a:t>对水环境危害</a:t>
            </a:r>
            <a:r>
              <a:rPr lang="en-US" altLang="zh-CN" sz="1000" dirty="0"/>
              <a:t>-</a:t>
            </a:r>
            <a:r>
              <a:rPr lang="zh-CN" altLang="en-US" sz="1000" dirty="0"/>
              <a:t>慢性 类别</a:t>
            </a:r>
            <a:r>
              <a:rPr lang="en-US" altLang="zh-CN" sz="1000" dirty="0"/>
              <a:t>3 </a:t>
            </a:r>
            <a:endParaRPr lang="en-US" sz="1000" dirty="0"/>
          </a:p>
        </p:txBody>
      </p:sp>
      <p:sp>
        <p:nvSpPr>
          <p:cNvPr id="5" name="Rectangle 4"/>
          <p:cNvSpPr/>
          <p:nvPr/>
        </p:nvSpPr>
        <p:spPr>
          <a:xfrm>
            <a:off x="7419932" y="1104438"/>
            <a:ext cx="4476793" cy="5568561"/>
          </a:xfrm>
          <a:prstGeom prst="rect">
            <a:avLst/>
          </a:prstGeom>
          <a:ln>
            <a:solidFill>
              <a:schemeClr val="tx1"/>
            </a:solidFill>
          </a:ln>
        </p:spPr>
        <p:txBody>
          <a:bodyPr wrap="square">
            <a:spAutoFit/>
          </a:bodyPr>
          <a:lstStyle/>
          <a:p>
            <a:r>
              <a:rPr lang="zh-CN" altLang="en-US" sz="1000" dirty="0">
                <a:solidFill>
                  <a:srgbClr val="000000"/>
                </a:solidFill>
                <a:latin typeface="+mn-ea"/>
              </a:rPr>
              <a:t>标签要素： </a:t>
            </a:r>
          </a:p>
          <a:p>
            <a:r>
              <a:rPr lang="zh-CN" altLang="en-US" sz="1000" dirty="0">
                <a:solidFill>
                  <a:srgbClr val="000000"/>
                </a:solidFill>
                <a:latin typeface="+mn-ea"/>
              </a:rPr>
              <a:t>象形图： </a:t>
            </a:r>
            <a:endParaRPr lang="en-US" altLang="zh-CN" sz="1000" dirty="0" smtClean="0">
              <a:solidFill>
                <a:srgbClr val="000000"/>
              </a:solidFill>
              <a:latin typeface="+mn-ea"/>
            </a:endParaRPr>
          </a:p>
          <a:p>
            <a:endParaRPr lang="en-US" altLang="zh-CN" sz="1000" dirty="0">
              <a:solidFill>
                <a:srgbClr val="000000"/>
              </a:solidFill>
              <a:latin typeface="+mn-ea"/>
            </a:endParaRPr>
          </a:p>
          <a:p>
            <a:endParaRPr lang="zh-CN" altLang="en-US" sz="1000" dirty="0">
              <a:solidFill>
                <a:srgbClr val="000000"/>
              </a:solidFill>
              <a:latin typeface="+mn-ea"/>
            </a:endParaRPr>
          </a:p>
          <a:p>
            <a:r>
              <a:rPr lang="zh-CN" altLang="en-US" sz="1000" dirty="0">
                <a:solidFill>
                  <a:srgbClr val="000000"/>
                </a:solidFill>
                <a:latin typeface="+mn-ea"/>
              </a:rPr>
              <a:t>警示词：危险 </a:t>
            </a:r>
          </a:p>
          <a:p>
            <a:r>
              <a:rPr lang="zh-CN" altLang="en-US" sz="1000" dirty="0">
                <a:solidFill>
                  <a:srgbClr val="000000"/>
                </a:solidFill>
                <a:latin typeface="+mn-ea"/>
              </a:rPr>
              <a:t>危险性说明：易燃液体和蒸气，引起皮肤刺激，引起严重眼睛刺激，可致癌，可引起遗传性缺陷，可能引起昏睡或眩晕，长期或反复接触引起器官损伤，吞咽并进入呼吸道可能致命，对水生生物有毒，对水生生物有害并且有长期持续影响</a:t>
            </a:r>
            <a:r>
              <a:rPr lang="zh-CN" altLang="en-US" sz="1000" dirty="0" smtClean="0">
                <a:solidFill>
                  <a:srgbClr val="000000"/>
                </a:solidFill>
                <a:latin typeface="+mn-ea"/>
              </a:rPr>
              <a:t>。</a:t>
            </a:r>
            <a:endParaRPr lang="en-US" altLang="zh-CN" sz="1000" dirty="0" smtClean="0">
              <a:solidFill>
                <a:srgbClr val="000000"/>
              </a:solidFill>
              <a:latin typeface="+mn-ea"/>
            </a:endParaRPr>
          </a:p>
          <a:p>
            <a:endParaRPr lang="en-US" altLang="zh-CN" sz="1000" dirty="0">
              <a:solidFill>
                <a:srgbClr val="000000"/>
              </a:solidFill>
              <a:latin typeface="+mn-ea"/>
            </a:endParaRPr>
          </a:p>
          <a:p>
            <a:r>
              <a:rPr lang="zh-CN" altLang="en-US" sz="1000" dirty="0"/>
              <a:t>防范说明： </a:t>
            </a:r>
          </a:p>
          <a:p>
            <a:r>
              <a:rPr lang="en-US" altLang="zh-CN" sz="1000" dirty="0"/>
              <a:t>·</a:t>
            </a:r>
            <a:r>
              <a:rPr lang="zh-CN" altLang="en-US" sz="1000" dirty="0"/>
              <a:t>预防措施： </a:t>
            </a:r>
          </a:p>
          <a:p>
            <a:r>
              <a:rPr lang="en-US" altLang="zh-CN" sz="1000" dirty="0"/>
              <a:t>——</a:t>
            </a:r>
            <a:r>
              <a:rPr lang="zh-CN" altLang="en-US" sz="1000" dirty="0"/>
              <a:t>在得到专门指导后操作。在未了解所有安全措施之前，且勿操作。 </a:t>
            </a:r>
          </a:p>
          <a:p>
            <a:r>
              <a:rPr lang="en-US" altLang="zh-CN" sz="1000" dirty="0"/>
              <a:t>——</a:t>
            </a:r>
            <a:r>
              <a:rPr lang="zh-CN" altLang="en-US" sz="1000" dirty="0"/>
              <a:t>远离热源、火花、明火、热表面。使用不产生火花的工具作业。 </a:t>
            </a:r>
          </a:p>
          <a:p>
            <a:r>
              <a:rPr lang="en-US" altLang="zh-CN" sz="1000" dirty="0"/>
              <a:t>——</a:t>
            </a:r>
            <a:r>
              <a:rPr lang="zh-CN" altLang="en-US" sz="1000" dirty="0"/>
              <a:t>采取防止静电措施，容器和接收设备接地、连接。 </a:t>
            </a:r>
          </a:p>
          <a:p>
            <a:r>
              <a:rPr lang="en-US" altLang="zh-CN" sz="1000" dirty="0"/>
              <a:t>——</a:t>
            </a:r>
            <a:r>
              <a:rPr lang="zh-CN" altLang="en-US" sz="1000" dirty="0"/>
              <a:t>使用防爆型电器、通风、照明及其他设备。 </a:t>
            </a:r>
          </a:p>
          <a:p>
            <a:r>
              <a:rPr lang="en-US" altLang="zh-CN" sz="1000" dirty="0"/>
              <a:t>——</a:t>
            </a:r>
            <a:r>
              <a:rPr lang="zh-CN" altLang="en-US" sz="1000" dirty="0"/>
              <a:t>保持容器密闭。 </a:t>
            </a:r>
          </a:p>
          <a:p>
            <a:r>
              <a:rPr lang="en-US" altLang="zh-CN" sz="1000" dirty="0"/>
              <a:t>——</a:t>
            </a:r>
            <a:r>
              <a:rPr lang="zh-CN" altLang="en-US" sz="1000" dirty="0"/>
              <a:t>仅在室外或通风良好处操作。 </a:t>
            </a:r>
            <a:endParaRPr lang="en-US" altLang="zh-CN" sz="1000" dirty="0" smtClean="0"/>
          </a:p>
          <a:p>
            <a:r>
              <a:rPr lang="en-US" altLang="zh-CN" sz="1000" dirty="0"/>
              <a:t>——</a:t>
            </a:r>
            <a:r>
              <a:rPr lang="zh-CN" altLang="en-US" sz="1000" dirty="0"/>
              <a:t>避免吸入蒸气（或雾）。 </a:t>
            </a:r>
          </a:p>
          <a:p>
            <a:r>
              <a:rPr lang="en-US" altLang="zh-CN" sz="1000" dirty="0"/>
              <a:t>——</a:t>
            </a:r>
            <a:r>
              <a:rPr lang="zh-CN" altLang="en-US" sz="1000" dirty="0"/>
              <a:t>戴防护手套和防护眼镜。 </a:t>
            </a:r>
          </a:p>
          <a:p>
            <a:r>
              <a:rPr lang="en-US" altLang="zh-CN" sz="1000" dirty="0"/>
              <a:t>——</a:t>
            </a:r>
            <a:r>
              <a:rPr lang="zh-CN" altLang="en-US" sz="1000" dirty="0"/>
              <a:t>空气中浓度超标时戴呼吸防护器具。 </a:t>
            </a:r>
          </a:p>
          <a:p>
            <a:r>
              <a:rPr lang="en-US" altLang="zh-CN" sz="1000" dirty="0"/>
              <a:t>——</a:t>
            </a:r>
            <a:r>
              <a:rPr lang="zh-CN" altLang="en-US" sz="1000" dirty="0"/>
              <a:t>妊娠、哺乳期间避免接触。 </a:t>
            </a:r>
          </a:p>
          <a:p>
            <a:r>
              <a:rPr lang="en-US" altLang="zh-CN" sz="1000" dirty="0"/>
              <a:t>——</a:t>
            </a:r>
            <a:r>
              <a:rPr lang="zh-CN" altLang="en-US" sz="1000" dirty="0"/>
              <a:t>作业场所不得进食、饮水、吸烟。 </a:t>
            </a:r>
          </a:p>
          <a:p>
            <a:r>
              <a:rPr lang="en-US" altLang="zh-CN" sz="1000" dirty="0"/>
              <a:t>——</a:t>
            </a:r>
            <a:r>
              <a:rPr lang="zh-CN" altLang="en-US" sz="1000" dirty="0"/>
              <a:t>操作后彻底清洗身体接触部位。污染的工作服不得带出工作场所。 </a:t>
            </a:r>
          </a:p>
          <a:p>
            <a:r>
              <a:rPr lang="en-US" altLang="zh-CN" sz="1000" dirty="0"/>
              <a:t>——</a:t>
            </a:r>
            <a:r>
              <a:rPr lang="zh-CN" altLang="en-US" sz="1000" dirty="0"/>
              <a:t>应避免释放到环境中。 </a:t>
            </a:r>
          </a:p>
          <a:p>
            <a:r>
              <a:rPr lang="en-US" altLang="zh-CN" sz="1000" dirty="0"/>
              <a:t>·</a:t>
            </a:r>
            <a:r>
              <a:rPr lang="zh-CN" altLang="en-US" sz="1000" dirty="0"/>
              <a:t>事故响应： </a:t>
            </a:r>
          </a:p>
          <a:p>
            <a:r>
              <a:rPr lang="en-US" altLang="zh-CN" sz="1000" dirty="0"/>
              <a:t>——</a:t>
            </a:r>
            <a:r>
              <a:rPr lang="zh-CN" altLang="en-US" sz="1000" dirty="0"/>
              <a:t>如食入，立即就医。禁止催吐。 </a:t>
            </a:r>
          </a:p>
          <a:p>
            <a:r>
              <a:rPr lang="en-US" altLang="zh-CN" sz="1000" dirty="0"/>
              <a:t>——</a:t>
            </a:r>
            <a:r>
              <a:rPr lang="zh-CN" altLang="en-US" sz="1000" dirty="0"/>
              <a:t>如吸入，立即将患者转移至空气新鲜处，休息，保持有利于呼吸的体位。就医。 </a:t>
            </a:r>
          </a:p>
          <a:p>
            <a:r>
              <a:rPr lang="en-US" altLang="zh-CN" sz="1000" dirty="0"/>
              <a:t>——</a:t>
            </a:r>
            <a:r>
              <a:rPr lang="zh-CN" altLang="en-US" sz="1000" dirty="0"/>
              <a:t>眼接触后应该用水清洗若干分钟，注意充分清洗。如戴隐形眼镜并可方便取出，应将其取出，继续清洗。就医。 </a:t>
            </a:r>
          </a:p>
          <a:p>
            <a:r>
              <a:rPr lang="en-US" altLang="zh-CN" sz="1000" dirty="0"/>
              <a:t>——</a:t>
            </a:r>
            <a:r>
              <a:rPr lang="zh-CN" altLang="en-US" sz="1000" dirty="0"/>
              <a:t>皮肤（或头发）接触，立即脱去所有被污染的衣着，用大量肥皂水和水冲洗。如发生皮肤刺激，就医。受污染的衣着在重新穿用前应彻底清洗。 </a:t>
            </a:r>
          </a:p>
          <a:p>
            <a:r>
              <a:rPr lang="en-US" altLang="zh-CN" sz="1000" dirty="0"/>
              <a:t>——</a:t>
            </a:r>
            <a:r>
              <a:rPr lang="zh-CN" altLang="en-US" sz="1000" dirty="0"/>
              <a:t>收集泄漏物。 </a:t>
            </a:r>
          </a:p>
          <a:p>
            <a:r>
              <a:rPr lang="en-US" altLang="zh-CN" sz="1000" dirty="0"/>
              <a:t>——</a:t>
            </a:r>
            <a:r>
              <a:rPr lang="zh-CN" altLang="en-US" sz="1000" dirty="0"/>
              <a:t>发生火灾时，使用雾状水、干粉、泡沫或二氧化碳灭火</a:t>
            </a:r>
            <a:r>
              <a:rPr lang="zh-CN" altLang="en-US" sz="1000" dirty="0" smtClean="0"/>
              <a:t>。</a:t>
            </a:r>
            <a:endParaRPr lang="zh-CN" altLang="en-US" sz="1000" dirty="0"/>
          </a:p>
        </p:txBody>
      </p:sp>
      <p:pic>
        <p:nvPicPr>
          <p:cNvPr id="6" name="Picture 5"/>
          <p:cNvPicPr>
            <a:picLocks noChangeAspect="1"/>
          </p:cNvPicPr>
          <p:nvPr/>
        </p:nvPicPr>
        <p:blipFill>
          <a:blip r:embed="rId2"/>
          <a:stretch>
            <a:fillRect/>
          </a:stretch>
        </p:blipFill>
        <p:spPr>
          <a:xfrm>
            <a:off x="8541924" y="1275218"/>
            <a:ext cx="482630" cy="467857"/>
          </a:xfrm>
          <a:prstGeom prst="rect">
            <a:avLst/>
          </a:prstGeom>
        </p:spPr>
      </p:pic>
      <p:pic>
        <p:nvPicPr>
          <p:cNvPr id="7" name="Picture 6"/>
          <p:cNvPicPr>
            <a:picLocks noChangeAspect="1"/>
          </p:cNvPicPr>
          <p:nvPr/>
        </p:nvPicPr>
        <p:blipFill>
          <a:blip r:embed="rId3"/>
          <a:stretch>
            <a:fillRect/>
          </a:stretch>
        </p:blipFill>
        <p:spPr>
          <a:xfrm>
            <a:off x="9076073" y="1285596"/>
            <a:ext cx="453337" cy="457479"/>
          </a:xfrm>
          <a:prstGeom prst="rect">
            <a:avLst/>
          </a:prstGeom>
        </p:spPr>
      </p:pic>
      <p:pic>
        <p:nvPicPr>
          <p:cNvPr id="8" name="Picture 7"/>
          <p:cNvPicPr>
            <a:picLocks noChangeAspect="1"/>
          </p:cNvPicPr>
          <p:nvPr/>
        </p:nvPicPr>
        <p:blipFill>
          <a:blip r:embed="rId4"/>
          <a:stretch>
            <a:fillRect/>
          </a:stretch>
        </p:blipFill>
        <p:spPr>
          <a:xfrm>
            <a:off x="9594812" y="1285596"/>
            <a:ext cx="462810" cy="460770"/>
          </a:xfrm>
          <a:prstGeom prst="rect">
            <a:avLst/>
          </a:prstGeom>
        </p:spPr>
      </p:pic>
    </p:spTree>
    <p:extLst>
      <p:ext uri="{BB962C8B-B14F-4D97-AF65-F5344CB8AC3E}">
        <p14:creationId xmlns:p14="http://schemas.microsoft.com/office/powerpoint/2010/main" val="783841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914</TotalTime>
  <Words>8076</Words>
  <Application>Microsoft Office PowerPoint</Application>
  <PresentationFormat>Widescreen</PresentationFormat>
  <Paragraphs>458</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SimHei</vt:lpstr>
      <vt:lpstr>SimSun</vt:lpstr>
      <vt:lpstr>幼圆</vt:lpstr>
      <vt:lpstr>Arial</vt:lpstr>
      <vt:lpstr>Century Gothic</vt:lpstr>
      <vt:lpstr>Wingdings 3</vt:lpstr>
      <vt:lpstr>Wisp</vt:lpstr>
      <vt:lpstr>个人介绍  Catherine Chen</vt:lpstr>
      <vt:lpstr>MSDS/SDS  化学品安全技术说明书</vt:lpstr>
      <vt:lpstr>课程目的和内容</vt:lpstr>
      <vt:lpstr>化学品危害沟通 （HazCom )</vt:lpstr>
      <vt:lpstr>国内危害沟通法规标准 </vt:lpstr>
      <vt:lpstr>GHS危害性分类国家标准</vt:lpstr>
      <vt:lpstr>GHS危害性分类国家标准 （续）</vt:lpstr>
      <vt:lpstr>MSDS/SDS 的内容</vt:lpstr>
      <vt:lpstr>GB/T 17519-2013 附录A 化学品安全技术书样例</vt:lpstr>
      <vt:lpstr>GB/T 17519-2013 附录A 化学品安全技术书样例 （续）</vt:lpstr>
      <vt:lpstr>GB/T 17519-2013 附录A 化学品安全技术书样例 （续）</vt:lpstr>
      <vt:lpstr>GB/T 17519-2013 附录A 化学品安全技术书样例 （续）</vt:lpstr>
      <vt:lpstr>GB/T 17519-2013 附录A 化学品安全技术书样例 （续）</vt:lpstr>
      <vt:lpstr>化学品安全标签 GB 15258-2009《化学品安全标签编写规定》</vt:lpstr>
      <vt:lpstr>厂区化学品MSDS/SDS的使用</vt:lpstr>
      <vt:lpstr>常见问题</vt:lpstr>
      <vt:lpstr>谢谢聆听！佳节快乐！</vt:lpstr>
    </vt:vector>
  </TitlesOfParts>
  <Company>Hewlett 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MSDS/SDS</dc:title>
  <dc:creator>Chen, Catherine (PPS Ops SER)</dc:creator>
  <cp:lastModifiedBy>Chen, Catherine (PPS Ops SER)</cp:lastModifiedBy>
  <cp:revision>70</cp:revision>
  <dcterms:created xsi:type="dcterms:W3CDTF">2016-05-28T09:30:08Z</dcterms:created>
  <dcterms:modified xsi:type="dcterms:W3CDTF">2016-05-29T11:51:53Z</dcterms:modified>
</cp:coreProperties>
</file>