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3"/>
  </p:notesMasterIdLst>
  <p:sldIdLst>
    <p:sldId id="259" r:id="rId3"/>
    <p:sldId id="275" r:id="rId4"/>
    <p:sldId id="261" r:id="rId5"/>
    <p:sldId id="263" r:id="rId6"/>
    <p:sldId id="265" r:id="rId7"/>
    <p:sldId id="266" r:id="rId8"/>
    <p:sldId id="267" r:id="rId9"/>
    <p:sldId id="268" r:id="rId10"/>
    <p:sldId id="270" r:id="rId11"/>
    <p:sldId id="27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9966"/>
    <a:srgbClr val="9966FF"/>
    <a:srgbClr val="9933FF"/>
    <a:srgbClr val="6600FF"/>
    <a:srgbClr val="9999FF"/>
    <a:srgbClr val="FF6600"/>
    <a:srgbClr val="FF99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7134-B8DA-43F8-9415-9DAA4B0954AF}" type="datetimeFigureOut">
              <a:rPr lang="zh-CN" altLang="en-US" smtClean="0"/>
              <a:t>2020/3/7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BDB18-689A-4F9D-AD08-91F5C3C628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94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09884046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fld id="{9674BECD-9ECA-49A3-A4E0-0809630843D6}" type="slidenum"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altLang="zh-CN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6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513094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564" y="308041"/>
            <a:ext cx="8484870" cy="175958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3673475" y="6457950"/>
            <a:ext cx="1817688" cy="2079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33350" eaLnBrk="1" hangingPunct="1">
              <a:lnSpc>
                <a:spcPts val="1375"/>
              </a:lnSpc>
              <a:buFont typeface="Arial" pitchFamily="34" charset="0"/>
              <a:buNone/>
              <a:defRPr sz="1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000000"/>
                </a:solidFill>
              </a:rPr>
              <a:t>中南大学土木建筑学院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536575" y="6462713"/>
            <a:ext cx="749300" cy="20796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1113" eaLnBrk="1" hangingPunct="1">
              <a:lnSpc>
                <a:spcPts val="1375"/>
              </a:lnSpc>
              <a:buFont typeface="Arial" pitchFamily="34" charset="0"/>
              <a:buNone/>
              <a:defRPr sz="1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000000"/>
                </a:solidFill>
              </a:rPr>
              <a:t>理论力学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8408988" y="6489700"/>
            <a:ext cx="222250" cy="177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5250" eaLnBrk="1" hangingPunct="1">
              <a:lnSpc>
                <a:spcPts val="1300"/>
              </a:lnSpc>
              <a:buFont typeface="Arial" pitchFamily="34" charset="0"/>
              <a:buNone/>
              <a:defRPr sz="1200">
                <a:latin typeface="微软雅黑" pitchFamily="34" charset="-122"/>
                <a:ea typeface="微软雅黑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68CF5-050F-48F8-AEAD-3C5E5A5AE84A}" type="slidenum">
              <a:rPr lang="zh-CN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0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18868" y="0"/>
            <a:ext cx="4484892" cy="945222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indent="242570" algn="ctr" defTabSz="685800"/>
            <a:endParaRPr lang="zh-CN" altLang="en-US" sz="16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718867" cy="94522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700304"/>
            <a:ext cx="9144000" cy="18000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indent="242570" defTabSz="685800"/>
            <a:endParaRPr lang="zh-CN" altLang="en-US" sz="210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242497" y="6700304"/>
            <a:ext cx="901504" cy="18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7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54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99554" y="368712"/>
            <a:ext cx="3254823" cy="46800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indent="242570" algn="ctr" defTabSz="685800"/>
            <a:endParaRPr lang="zh-CN" altLang="en-US" sz="16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368709"/>
            <a:ext cx="381028" cy="46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700304"/>
            <a:ext cx="9144000" cy="180000"/>
          </a:xfrm>
          <a:prstGeom prst="rect">
            <a:avLst/>
          </a:prstGeom>
          <a:solidFill>
            <a:srgbClr val="009900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indent="242570" defTabSz="685800"/>
            <a:endParaRPr lang="zh-CN" altLang="en-US" sz="210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242497" y="6700304"/>
            <a:ext cx="901504" cy="18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6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3645024"/>
            <a:ext cx="9141620" cy="3024336"/>
          </a:xfrm>
          <a:prstGeom prst="rect">
            <a:avLst/>
          </a:prstGeom>
          <a:gradFill>
            <a:gsLst>
              <a:gs pos="0">
                <a:srgbClr val="FAFAFA"/>
              </a:gs>
              <a:gs pos="50000">
                <a:srgbClr val="FBFBFB"/>
              </a:gs>
              <a:gs pos="100000">
                <a:srgbClr val="FCFC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 defTabSz="685800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0" y="6669360"/>
            <a:ext cx="9141620" cy="188640"/>
          </a:xfrm>
          <a:prstGeom prst="rect">
            <a:avLst/>
          </a:prstGeom>
          <a:gradFill>
            <a:gsLst>
              <a:gs pos="0">
                <a:srgbClr val="333134"/>
              </a:gs>
              <a:gs pos="74000">
                <a:srgbClr val="39373A"/>
              </a:gs>
              <a:gs pos="83000">
                <a:srgbClr val="373538"/>
              </a:gs>
              <a:gs pos="100000">
                <a:srgbClr val="3634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 defTabSz="685800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9141620" cy="3645024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 defTabSz="685800"/>
            <a:endParaRPr lang="zh-CN" altLang="en-US" sz="130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53991508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53515035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202487580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64348315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378323969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368973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1265546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780956960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99200"/>
            <a:ext cx="23256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64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AFA"/>
            </a:gs>
            <a:gs pos="50000">
              <a:srgbClr val="FBFBFB"/>
            </a:gs>
            <a:gs pos="100000">
              <a:srgbClr val="FCFCF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583531" y="574960"/>
            <a:ext cx="5976937" cy="83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5000" b="1" dirty="0" smtClean="0">
                <a:solidFill>
                  <a:srgbClr val="0066CC"/>
                </a:solidFill>
                <a:latin typeface="黑体" pitchFamily="49" charset="-122"/>
                <a:sym typeface="+mn-lt"/>
              </a:rPr>
              <a:t>教学经验交流</a:t>
            </a:r>
            <a:endParaRPr lang="zh-CN" altLang="en-US" sz="5000" b="1" dirty="0">
              <a:solidFill>
                <a:srgbClr val="0066CC"/>
              </a:solidFill>
              <a:latin typeface="黑体" pitchFamily="49" charset="-122"/>
              <a:sym typeface="+mn-lt"/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361841" y="4663224"/>
            <a:ext cx="59769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5" rIns="68571" bIns="342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b="1" dirty="0" smtClean="0">
                <a:solidFill>
                  <a:srgbClr val="0066CC"/>
                </a:solidFill>
                <a:latin typeface="黑体" pitchFamily="49" charset="-122"/>
                <a:sym typeface="+mn-lt"/>
              </a:rPr>
              <a:t>交流人</a:t>
            </a:r>
            <a:r>
              <a:rPr lang="zh-CN" altLang="en-US" b="1" dirty="0">
                <a:solidFill>
                  <a:srgbClr val="0066CC"/>
                </a:solidFill>
                <a:latin typeface="黑体" pitchFamily="49" charset="-122"/>
                <a:sym typeface="+mn-lt"/>
              </a:rPr>
              <a:t>：葛大丽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2161654"/>
            <a:ext cx="9144000" cy="1986318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 defTabSz="685800"/>
            <a:endParaRPr lang="zh-CN" altLang="en-US" sz="1300" dirty="0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06893" y="2735688"/>
            <a:ext cx="6537107" cy="623219"/>
          </a:xfrm>
          <a:prstGeom prst="rect">
            <a:avLst/>
          </a:prstGeom>
        </p:spPr>
        <p:txBody>
          <a:bodyPr wrap="square" lIns="68553" tIns="34276" rIns="68553" bIns="34276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36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学习</a:t>
            </a:r>
            <a:r>
              <a:rPr lang="zh-CN" altLang="zh-CN" sz="36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通</a:t>
            </a:r>
            <a:r>
              <a:rPr lang="en-US" altLang="zh-CN" sz="36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+EV</a:t>
            </a:r>
            <a:r>
              <a:rPr lang="zh-CN" altLang="zh-CN" sz="36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录</a:t>
            </a:r>
            <a:r>
              <a:rPr lang="zh-CN" altLang="zh-CN" sz="36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屏</a:t>
            </a:r>
            <a:r>
              <a:rPr lang="en-US" altLang="zh-CN" sz="36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+QQ</a:t>
            </a:r>
            <a:r>
              <a:rPr lang="zh-CN" altLang="zh-CN" sz="3600" b="1" kern="0" dirty="0">
                <a:latin typeface="Calibri" panose="020F0502020204030204" pitchFamily="34" charset="0"/>
                <a:cs typeface="宋体" panose="02010600030101010101" pitchFamily="2" charset="-122"/>
              </a:rPr>
              <a:t>群屏幕</a:t>
            </a:r>
            <a:r>
              <a:rPr lang="zh-CN" altLang="zh-CN" sz="3600" b="1" kern="0" dirty="0" smtClean="0">
                <a:latin typeface="Calibri" panose="020F0502020204030204" pitchFamily="34" charset="0"/>
                <a:cs typeface="宋体" panose="02010600030101010101" pitchFamily="2" charset="-122"/>
              </a:rPr>
              <a:t>分享</a:t>
            </a:r>
            <a:endParaRPr lang="zh-CN" altLang="en-US" sz="6000" dirty="0">
              <a:solidFill>
                <a:prstClr val="white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8426" y="1908909"/>
            <a:ext cx="2319465" cy="2148868"/>
            <a:chOff x="4979503" y="1824640"/>
            <a:chExt cx="2359944" cy="2486577"/>
          </a:xfrm>
        </p:grpSpPr>
        <p:sp>
          <p:nvSpPr>
            <p:cNvPr id="27" name="矩形 26"/>
            <p:cNvSpPr/>
            <p:nvPr/>
          </p:nvSpPr>
          <p:spPr bwMode="auto">
            <a:xfrm rot="21354077">
              <a:off x="4979503" y="1876443"/>
              <a:ext cx="1119639" cy="1160365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4191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72000" tIns="3600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5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康俪金黑W8(P)" pitchFamily="34" charset="-122"/>
                  <a:ea typeface="华康俪金黑W8(P)" pitchFamily="34" charset="-122"/>
                </a:rPr>
                <a:t>线</a:t>
              </a:r>
            </a:p>
          </p:txBody>
        </p:sp>
        <p:sp>
          <p:nvSpPr>
            <p:cNvPr id="28" name="矩形 27"/>
            <p:cNvSpPr/>
            <p:nvPr/>
          </p:nvSpPr>
          <p:spPr bwMode="auto">
            <a:xfrm rot="20636791">
              <a:off x="6098415" y="1824640"/>
              <a:ext cx="1061056" cy="1173318"/>
            </a:xfrm>
            <a:prstGeom prst="rect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381000" dist="50800" dir="564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72000" tIns="3600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5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康俪金黑W8(P)" pitchFamily="34" charset="-122"/>
                  <a:ea typeface="华康俪金黑W8(P)" pitchFamily="34" charset="-122"/>
                </a:rPr>
                <a:t>上</a:t>
              </a:r>
            </a:p>
          </p:txBody>
        </p:sp>
        <p:sp>
          <p:nvSpPr>
            <p:cNvPr id="29" name="矩形 28"/>
            <p:cNvSpPr/>
            <p:nvPr/>
          </p:nvSpPr>
          <p:spPr bwMode="auto">
            <a:xfrm rot="446031">
              <a:off x="5012408" y="3137899"/>
              <a:ext cx="1061056" cy="1173318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419100" dir="1260000" sy="-23000" kx="800400" algn="br" rotWithShape="0">
                <a:prstClr val="black">
                  <a:alpha val="12000"/>
                </a:prstClr>
              </a:outerShdw>
            </a:effectLst>
          </p:spPr>
          <p:txBody>
            <a:bodyPr lIns="72000" tIns="3600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5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康俪金黑W8(P)" pitchFamily="34" charset="-122"/>
                  <a:ea typeface="华康俪金黑W8(P)" pitchFamily="34" charset="-122"/>
                </a:rPr>
                <a:t>教</a:t>
              </a:r>
              <a:endParaRPr lang="zh-CN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 rot="21147731">
              <a:off x="6277172" y="3041009"/>
              <a:ext cx="1062275" cy="1173318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EA8B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20700" dist="215900" dir="19620000" sy="-23000" kx="800400" algn="br" rotWithShape="0">
                <a:prstClr val="black">
                  <a:alpha val="20000"/>
                </a:prstClr>
              </a:outerShdw>
            </a:effectLst>
          </p:spPr>
          <p:txBody>
            <a:bodyPr lIns="72000" tIns="36000" anchor="ctr"/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zh-CN" altLang="en-US" sz="5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康俪金黑W8(P)" pitchFamily="34" charset="-122"/>
                  <a:ea typeface="华康俪金黑W8(P)" pitchFamily="34" charset="-122"/>
                </a:rPr>
                <a:t>学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2261279" y="4280710"/>
            <a:ext cx="1481321" cy="3323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 defTabSz="685800"/>
            <a:endParaRPr lang="zh-CN" altLang="en-US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92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13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0062" y="2455106"/>
            <a:ext cx="7521937" cy="10156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softEdge rad="635000"/>
          </a:effectLst>
        </p:spPr>
        <p:txBody>
          <a:bodyPr wrap="square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ln w="1905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</a:rPr>
              <a:t>不足之处，敬请指正</a:t>
            </a:r>
            <a:endParaRPr lang="zh-CN" altLang="en-US" sz="6000" b="1" dirty="0">
              <a:ln w="19050"/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349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676955" y="1404256"/>
            <a:ext cx="7095444" cy="4397831"/>
            <a:chOff x="1676400" y="1250950"/>
            <a:chExt cx="5610225" cy="3450671"/>
          </a:xfrm>
        </p:grpSpPr>
        <p:sp>
          <p:nvSpPr>
            <p:cNvPr id="3" name="Rounded Rectangle 5"/>
            <p:cNvSpPr>
              <a:spLocks noChangeArrowheads="1"/>
            </p:cNvSpPr>
            <p:nvPr/>
          </p:nvSpPr>
          <p:spPr bwMode="auto">
            <a:xfrm>
              <a:off x="3451717" y="1250950"/>
              <a:ext cx="2047049" cy="1343476"/>
            </a:xfrm>
            <a:prstGeom prst="roundRect">
              <a:avLst>
                <a:gd name="adj" fmla="val 10995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FF9933"/>
                </a:gs>
              </a:gsLst>
              <a:lin ang="16200000"/>
            </a:gradFill>
            <a:ln w="9525">
              <a:solidFill>
                <a:srgbClr val="262626"/>
              </a:solidFill>
              <a:rou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801370" fontAlgn="auto">
                <a:spcBef>
                  <a:spcPct val="2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800" b="1" kern="0" noProof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课中</a:t>
              </a:r>
              <a:endParaRPr lang="en-US" sz="2800" b="1" kern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教师</a:t>
              </a:r>
              <a:r>
                <a:rPr lang="zh-CN" altLang="zh-CN" sz="2000" b="1" dirty="0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讲解知识结构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师生互动练习和讨论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有针对性的答疑解惑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kern="0" noProof="1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Arial" charset="0"/>
                </a:rPr>
                <a:t>布置课后任务</a:t>
              </a:r>
              <a:endParaRPr lang="en-US" sz="2000" kern="0" noProof="1">
                <a:solidFill>
                  <a:schemeClr val="bg1"/>
                </a:solidFill>
                <a:latin typeface="Calibri" pitchFamily="-65" charset="0"/>
                <a:ea typeface="华文细黑" pitchFamily="2" charset="-122"/>
                <a:cs typeface="Arial" charset="0"/>
              </a:endParaRPr>
            </a:p>
          </p:txBody>
        </p:sp>
        <p:sp>
          <p:nvSpPr>
            <p:cNvPr id="4" name="Rounded Rectangle 8"/>
            <p:cNvSpPr>
              <a:spLocks noChangeArrowheads="1"/>
            </p:cNvSpPr>
            <p:nvPr/>
          </p:nvSpPr>
          <p:spPr bwMode="auto">
            <a:xfrm>
              <a:off x="1676400" y="3313548"/>
              <a:ext cx="2048443" cy="1342083"/>
            </a:xfrm>
            <a:prstGeom prst="roundRect">
              <a:avLst>
                <a:gd name="adj" fmla="val 10995"/>
              </a:avLst>
            </a:prstGeom>
            <a:gradFill rotWithShape="1">
              <a:gsLst>
                <a:gs pos="0">
                  <a:srgbClr val="9933FF"/>
                </a:gs>
                <a:gs pos="100000">
                  <a:srgbClr val="9966FF"/>
                </a:gs>
              </a:gsLst>
              <a:lin ang="16200000"/>
            </a:gradFill>
            <a:ln w="9525">
              <a:solidFill>
                <a:srgbClr val="262626"/>
              </a:solidFill>
              <a:rou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801370" fontAlgn="auto">
                <a:spcBef>
                  <a:spcPct val="2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800" b="1" kern="0" noProof="1"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课前</a:t>
              </a:r>
              <a:endParaRPr lang="en-US" altLang="zh-CN" sz="2800" b="1" kern="0" noProof="1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en-US" sz="2000" b="1" dirty="0" err="1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建设课程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，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完善资源</a:t>
              </a:r>
              <a:endParaRPr lang="en-US" altLang="en-US" sz="20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en-US" sz="2000" b="1" dirty="0" err="1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添加学生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，</a:t>
              </a:r>
              <a:r>
                <a:rPr lang="en-US" altLang="en-US" sz="2000" b="1" dirty="0" err="1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发布任务</a:t>
              </a:r>
              <a:endParaRPr lang="en-US" altLang="en-US" sz="20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kern="0" noProof="1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Arial" charset="0"/>
                </a:rPr>
                <a:t>学生</a:t>
              </a:r>
              <a:r>
                <a:rPr lang="zh-CN" altLang="en-US" sz="2000" b="1" kern="0" noProof="1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Arial" charset="0"/>
                </a:rPr>
                <a:t>自主学习、检测</a:t>
              </a:r>
              <a:endParaRPr lang="en-US" altLang="zh-CN" sz="2000" b="1" kern="0" noProof="1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charset="0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kern="0" noProof="1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  <a:cs typeface="Arial" charset="0"/>
                </a:rPr>
                <a:t>分析学情，设计教学</a:t>
              </a:r>
              <a:endParaRPr lang="en-US" altLang="zh-CN" sz="2000" kern="0" noProof="1">
                <a:solidFill>
                  <a:schemeClr val="bg1"/>
                </a:solidFill>
                <a:latin typeface="Calibri" pitchFamily="-65" charset="0"/>
                <a:ea typeface="华文细黑" pitchFamily="2" charset="-122"/>
                <a:cs typeface="Arial" charset="0"/>
              </a:endParaRPr>
            </a:p>
          </p:txBody>
        </p:sp>
        <p:sp>
          <p:nvSpPr>
            <p:cNvPr id="5" name="Rounded Rectangle 10"/>
            <p:cNvSpPr>
              <a:spLocks noChangeArrowheads="1"/>
            </p:cNvSpPr>
            <p:nvPr/>
          </p:nvSpPr>
          <p:spPr bwMode="auto">
            <a:xfrm>
              <a:off x="5238182" y="3313548"/>
              <a:ext cx="2048443" cy="1342083"/>
            </a:xfrm>
            <a:prstGeom prst="roundRect">
              <a:avLst>
                <a:gd name="adj" fmla="val 10995"/>
              </a:avLst>
            </a:prstGeom>
            <a:gradFill rotWithShape="1">
              <a:gsLst>
                <a:gs pos="0">
                  <a:srgbClr val="339966"/>
                </a:gs>
                <a:gs pos="100000">
                  <a:srgbClr val="00CC00"/>
                </a:gs>
              </a:gsLst>
              <a:lin ang="5400000" scaled="1"/>
            </a:gradFill>
            <a:ln w="9525">
              <a:solidFill>
                <a:srgbClr val="4F950F"/>
              </a:solidFill>
              <a:miter lim="800000"/>
            </a:ln>
          </p:spPr>
          <p:txBody>
            <a:bodyPr anchor="ctr"/>
            <a:lstStyle/>
            <a:p>
              <a:pPr algn="ctr" defTabSz="801370" fontAlgn="auto">
                <a:spcBef>
                  <a:spcPct val="2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800" b="1" kern="0" noProof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rPr>
                <a:t>课后</a:t>
              </a:r>
              <a:endParaRPr lang="en-US" altLang="zh-CN" sz="2800" b="1" kern="0" noProof="1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学生完成课后任务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教师答疑解惑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教师督导督学</a:t>
              </a:r>
              <a:endParaRPr lang="en-US" altLang="zh-CN" sz="2000" kern="0" noProof="1">
                <a:solidFill>
                  <a:schemeClr val="bg1"/>
                </a:solidFill>
                <a:latin typeface="Calibri" pitchFamily="-65" charset="0"/>
                <a:ea typeface="华文细黑" pitchFamily="2" charset="-122"/>
                <a:cs typeface="Arial" charset="0"/>
              </a:endParaRPr>
            </a:p>
          </p:txBody>
        </p:sp>
        <p:sp>
          <p:nvSpPr>
            <p:cNvPr id="6" name="Nedadbuet pil 79"/>
            <p:cNvSpPr/>
            <p:nvPr/>
          </p:nvSpPr>
          <p:spPr bwMode="auto">
            <a:xfrm rot="365095">
              <a:off x="4941367" y="1956135"/>
              <a:ext cx="1550964" cy="1103768"/>
            </a:xfrm>
            <a:prstGeom prst="curvedDownArrow">
              <a:avLst>
                <a:gd name="adj1" fmla="val 17923"/>
                <a:gd name="adj2" fmla="val 27598"/>
                <a:gd name="adj3" fmla="val 27674"/>
              </a:avLst>
            </a:prstGeom>
            <a:gradFill flip="none" rotWithShape="1">
              <a:gsLst>
                <a:gs pos="18000">
                  <a:srgbClr val="0070C0"/>
                </a:gs>
                <a:gs pos="34000">
                  <a:srgbClr val="13D6FD">
                    <a:alpha val="41961"/>
                  </a:srgbClr>
                </a:gs>
                <a:gs pos="59000">
                  <a:srgbClr val="0081BE">
                    <a:lumMod val="40000"/>
                    <a:lumOff val="60000"/>
                    <a:alpha val="0"/>
                  </a:srgbClr>
                </a:gs>
                <a:gs pos="100000">
                  <a:srgbClr val="E6E6E6">
                    <a:alpha val="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kern="0">
                <a:solidFill>
                  <a:srgbClr val="FFFFFF"/>
                </a:solidFill>
                <a:latin typeface="Calibri" pitchFamily="-65" charset="0"/>
                <a:ea typeface="华文细黑" pitchFamily="2" charset="-122"/>
              </a:endParaRPr>
            </a:p>
          </p:txBody>
        </p:sp>
        <p:sp>
          <p:nvSpPr>
            <p:cNvPr id="7" name="Nedadbuet pil 79"/>
            <p:cNvSpPr/>
            <p:nvPr/>
          </p:nvSpPr>
          <p:spPr bwMode="auto">
            <a:xfrm rot="14420951">
              <a:off x="2248348" y="2242589"/>
              <a:ext cx="1551129" cy="1103651"/>
            </a:xfrm>
            <a:prstGeom prst="curvedDownArrow">
              <a:avLst>
                <a:gd name="adj1" fmla="val 17923"/>
                <a:gd name="adj2" fmla="val 27598"/>
                <a:gd name="adj3" fmla="val 27674"/>
              </a:avLst>
            </a:prstGeom>
            <a:gradFill flip="none" rotWithShape="1">
              <a:gsLst>
                <a:gs pos="18000">
                  <a:srgbClr val="0070C0"/>
                </a:gs>
                <a:gs pos="34000">
                  <a:srgbClr val="13D6FD">
                    <a:alpha val="41961"/>
                  </a:srgbClr>
                </a:gs>
                <a:gs pos="59000">
                  <a:srgbClr val="0081BE">
                    <a:lumMod val="40000"/>
                    <a:lumOff val="60000"/>
                    <a:alpha val="0"/>
                  </a:srgbClr>
                </a:gs>
                <a:gs pos="100000">
                  <a:srgbClr val="E6E6E6">
                    <a:alpha val="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kern="0">
                <a:solidFill>
                  <a:srgbClr val="FFFFFF"/>
                </a:solidFill>
                <a:latin typeface="Calibri" pitchFamily="-65" charset="0"/>
                <a:ea typeface="华文细黑" pitchFamily="2" charset="-122"/>
              </a:endParaRPr>
            </a:p>
          </p:txBody>
        </p:sp>
        <p:sp>
          <p:nvSpPr>
            <p:cNvPr id="8" name="Nedadbuet pil 79"/>
            <p:cNvSpPr/>
            <p:nvPr/>
          </p:nvSpPr>
          <p:spPr bwMode="auto">
            <a:xfrm rot="7350500">
              <a:off x="3835543" y="3374231"/>
              <a:ext cx="1551129" cy="1103651"/>
            </a:xfrm>
            <a:prstGeom prst="curvedDownArrow">
              <a:avLst>
                <a:gd name="adj1" fmla="val 17923"/>
                <a:gd name="adj2" fmla="val 27598"/>
                <a:gd name="adj3" fmla="val 27674"/>
              </a:avLst>
            </a:prstGeom>
            <a:gradFill flip="none" rotWithShape="1">
              <a:gsLst>
                <a:gs pos="18000">
                  <a:srgbClr val="0070C0"/>
                </a:gs>
                <a:gs pos="34000">
                  <a:srgbClr val="13D6FD">
                    <a:alpha val="41961"/>
                  </a:srgbClr>
                </a:gs>
                <a:gs pos="59000">
                  <a:srgbClr val="0081BE">
                    <a:lumMod val="40000"/>
                    <a:lumOff val="60000"/>
                    <a:alpha val="0"/>
                  </a:srgbClr>
                </a:gs>
                <a:gs pos="100000">
                  <a:srgbClr val="E6E6E6">
                    <a:alpha val="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kern="0">
                <a:solidFill>
                  <a:srgbClr val="FFFFFF"/>
                </a:solidFill>
                <a:latin typeface="Calibri" pitchFamily="-65" charset="0"/>
                <a:ea typeface="华文细黑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58914" y="462346"/>
            <a:ext cx="4824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3200" b="1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线上教学基本流程</a:t>
            </a:r>
            <a:endParaRPr lang="zh-CN" altLang="zh-CN" sz="3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02595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331" y="116211"/>
            <a:ext cx="5325560" cy="709377"/>
          </a:xfrm>
          <a:prstGeom prst="rect">
            <a:avLst/>
          </a:prstGeom>
        </p:spPr>
        <p:txBody>
          <a:bodyPr wrap="square" lIns="68503" tIns="34266" rIns="68503" bIns="34266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 课程建设，完善资源</a:t>
            </a:r>
            <a:endParaRPr lang="en-US" altLang="zh-CN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45619" y="1777776"/>
            <a:ext cx="299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建课方式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3946072" y="1197428"/>
            <a:ext cx="5197928" cy="4940410"/>
            <a:chOff x="-97974" y="0"/>
            <a:chExt cx="9144002" cy="7536826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7972" y="0"/>
              <a:ext cx="9144000" cy="5087028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08"/>
            <a:stretch/>
          </p:blipFill>
          <p:spPr>
            <a:xfrm>
              <a:off x="-97974" y="5664384"/>
              <a:ext cx="9144000" cy="1872442"/>
            </a:xfrm>
            <a:prstGeom prst="rect">
              <a:avLst/>
            </a:prstGeom>
          </p:spPr>
        </p:pic>
      </p:grpSp>
      <p:sp>
        <p:nvSpPr>
          <p:cNvPr id="89" name="文本框 88"/>
          <p:cNvSpPr txBox="1"/>
          <p:nvPr/>
        </p:nvSpPr>
        <p:spPr>
          <a:xfrm>
            <a:off x="345619" y="2528580"/>
            <a:ext cx="299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、示范包建课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26571" y="3279384"/>
            <a:ext cx="371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、自己建课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45619" y="4635503"/>
            <a:ext cx="371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EV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录屏的自制微视频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345619" y="5155838"/>
            <a:ext cx="371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建立活动库、题库等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45619" y="4070324"/>
            <a:ext cx="371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上传教学原有教学资源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54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331" y="116211"/>
            <a:ext cx="5325560" cy="709377"/>
          </a:xfrm>
          <a:prstGeom prst="rect">
            <a:avLst/>
          </a:prstGeom>
        </p:spPr>
        <p:txBody>
          <a:bodyPr wrap="square" lIns="68503" tIns="34266" rIns="68503" bIns="34266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二、 建立班级，添加学生</a:t>
            </a:r>
            <a:endParaRPr lang="en-US" altLang="zh-CN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10"/>
          <a:stretch/>
        </p:blipFill>
        <p:spPr>
          <a:xfrm>
            <a:off x="313641" y="1669315"/>
            <a:ext cx="2671081" cy="46731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49676" y="1146095"/>
            <a:ext cx="299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、学习通建班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65964" y="1146095"/>
            <a:ext cx="299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群建班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3"/>
          <a:stretch/>
        </p:blipFill>
        <p:spPr>
          <a:xfrm>
            <a:off x="5265964" y="1821714"/>
            <a:ext cx="2669776" cy="46722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65964" y="4288971"/>
            <a:ext cx="2669776" cy="1153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50380" y="3767240"/>
            <a:ext cx="210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序号</a:t>
            </a:r>
            <a:r>
              <a:rPr lang="en-US" altLang="zh-CN" b="1" dirty="0" smtClean="0">
                <a:solidFill>
                  <a:srgbClr val="FF0000"/>
                </a:solidFill>
              </a:rPr>
              <a:t>+</a:t>
            </a:r>
            <a:r>
              <a:rPr lang="zh-CN" altLang="en-US" b="1" dirty="0" smtClean="0">
                <a:solidFill>
                  <a:srgbClr val="FF0000"/>
                </a:solidFill>
              </a:rPr>
              <a:t>班级</a:t>
            </a:r>
            <a:r>
              <a:rPr lang="en-US" altLang="zh-CN" b="1" dirty="0" smtClean="0">
                <a:solidFill>
                  <a:srgbClr val="FF0000"/>
                </a:solidFill>
              </a:rPr>
              <a:t>+</a:t>
            </a:r>
            <a:r>
              <a:rPr lang="zh-CN" altLang="en-US" b="1" dirty="0" smtClean="0">
                <a:solidFill>
                  <a:srgbClr val="FF0000"/>
                </a:solidFill>
              </a:rPr>
              <a:t>姓名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0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331" y="116211"/>
            <a:ext cx="5325560" cy="709377"/>
          </a:xfrm>
          <a:prstGeom prst="rect">
            <a:avLst/>
          </a:prstGeom>
        </p:spPr>
        <p:txBody>
          <a:bodyPr wrap="square" lIns="68503" tIns="34266" rIns="68503" bIns="34266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3200" b="1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</a:t>
            </a:r>
            <a:r>
              <a:rPr lang="zh-CN" altLang="en-US" sz="3200" b="1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 课前学生自主学习</a:t>
            </a:r>
            <a:endParaRPr lang="en-US" altLang="zh-CN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3" y="1836283"/>
            <a:ext cx="8515350" cy="42957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8455" y="1272395"/>
            <a:ext cx="708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课前发布导学单，引导学生自主线上学习，并发布课前测试题。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62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331" y="116211"/>
            <a:ext cx="5325560" cy="709377"/>
          </a:xfrm>
          <a:prstGeom prst="rect">
            <a:avLst/>
          </a:prstGeom>
        </p:spPr>
        <p:txBody>
          <a:bodyPr wrap="square" lIns="68503" tIns="34266" rIns="68503" bIns="34266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四、 课表时间内讲练结合</a:t>
            </a:r>
            <a:endParaRPr lang="en-US" altLang="zh-CN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2254" y="1381256"/>
            <a:ext cx="654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课表时间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群发起屏幕分享，讲练结合，直播互动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60"/>
          <a:stretch/>
        </p:blipFill>
        <p:spPr>
          <a:xfrm>
            <a:off x="5668733" y="2043116"/>
            <a:ext cx="3031671" cy="370846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7233" y="2043116"/>
            <a:ext cx="386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、根据学情调整直播上课内容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7233" y="2882262"/>
            <a:ext cx="386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、编写课中练习题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7233" y="3447379"/>
            <a:ext cx="3864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、按内容节奏随时发布练习，及时纠正出现的问题问题，帮助学生消化、巩固知识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3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331" y="116211"/>
            <a:ext cx="5325560" cy="709377"/>
          </a:xfrm>
          <a:prstGeom prst="rect">
            <a:avLst/>
          </a:prstGeom>
        </p:spPr>
        <p:txBody>
          <a:bodyPr wrap="square" lIns="68503" tIns="34266" rIns="68503" bIns="34266">
            <a:spAutoFit/>
          </a:bodyPr>
          <a:lstStyle/>
          <a:p>
            <a:pPr lvl="0" defTabSz="685800">
              <a:lnSpc>
                <a:spcPct val="13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五、 发布课后作业</a:t>
            </a:r>
            <a:endParaRPr lang="en-US" altLang="zh-CN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t="-2497" r="16098" b="8589"/>
          <a:stretch/>
        </p:blipFill>
        <p:spPr>
          <a:xfrm>
            <a:off x="1567543" y="4268233"/>
            <a:ext cx="5998028" cy="2302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4"/>
          <a:stretch/>
        </p:blipFill>
        <p:spPr>
          <a:xfrm>
            <a:off x="1270226" y="1156908"/>
            <a:ext cx="6142946" cy="278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331" y="116211"/>
            <a:ext cx="5325560" cy="709377"/>
          </a:xfrm>
          <a:prstGeom prst="rect">
            <a:avLst/>
          </a:prstGeom>
        </p:spPr>
        <p:txBody>
          <a:bodyPr wrap="square" lIns="68503" tIns="34266" rIns="68503" bIns="34266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六、 督导督学</a:t>
            </a:r>
            <a:endParaRPr lang="en-US" altLang="zh-CN" sz="3200" b="1" dirty="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"/>
          <a:stretch/>
        </p:blipFill>
        <p:spPr>
          <a:xfrm>
            <a:off x="101918" y="964549"/>
            <a:ext cx="5210311" cy="27616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65" y="1503437"/>
            <a:ext cx="2600325" cy="1162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7865" y="1257179"/>
            <a:ext cx="197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课前预习督学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8176" y="1103327"/>
            <a:ext cx="197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督促课中出勤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13746" y="2865542"/>
            <a:ext cx="144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抢答互动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3681" y="3894667"/>
            <a:ext cx="206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选人答题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31" y="3255433"/>
            <a:ext cx="3019425" cy="3171825"/>
          </a:xfrm>
          <a:prstGeom prst="rect">
            <a:avLst/>
          </a:prstGeom>
        </p:spPr>
      </p:pic>
      <p:pic>
        <p:nvPicPr>
          <p:cNvPr id="15" name="图片 14" descr="C:\Users\cheng\AppData\Roaming\Tencent\Users\103893699\QQ\WinTemp\RichOle\]J9GOFW0(8BD)%XLKO7VHZN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9" y="4376117"/>
            <a:ext cx="3001645" cy="196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r="11955"/>
          <a:stretch/>
        </p:blipFill>
        <p:spPr>
          <a:xfrm>
            <a:off x="0" y="870857"/>
            <a:ext cx="9273048" cy="54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253</Words>
  <Application>Microsoft Office PowerPoint</Application>
  <PresentationFormat>全屏显示(4:3)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黑体</vt:lpstr>
      <vt:lpstr>华康俪金黑W8(P)</vt:lpstr>
      <vt:lpstr>华文细黑</vt:lpstr>
      <vt:lpstr>宋体</vt:lpstr>
      <vt:lpstr>微软雅黑</vt:lpstr>
      <vt:lpstr>微软雅黑</vt:lpstr>
      <vt:lpstr>Arial</vt:lpstr>
      <vt:lpstr>Calibri</vt:lpstr>
      <vt:lpstr>Impact</vt:lpstr>
      <vt:lpstr>Times New Roman</vt:lpstr>
      <vt:lpstr>2_默认设计模板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</dc:creator>
  <cp:lastModifiedBy>cheng</cp:lastModifiedBy>
  <cp:revision>24</cp:revision>
  <dcterms:created xsi:type="dcterms:W3CDTF">2020-03-06T12:38:52Z</dcterms:created>
  <dcterms:modified xsi:type="dcterms:W3CDTF">2020-03-07T09:12:05Z</dcterms:modified>
</cp:coreProperties>
</file>