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6"/>
  </p:notesMasterIdLst>
  <p:handoutMasterIdLst>
    <p:handoutMasterId r:id="rId37"/>
  </p:handoutMasterIdLst>
  <p:sldIdLst>
    <p:sldId id="28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9" r:id="rId12"/>
    <p:sldId id="427" r:id="rId13"/>
    <p:sldId id="428" r:id="rId14"/>
    <p:sldId id="430" r:id="rId15"/>
    <p:sldId id="429" r:id="rId16"/>
    <p:sldId id="431" r:id="rId17"/>
    <p:sldId id="432" r:id="rId18"/>
    <p:sldId id="433" r:id="rId19"/>
    <p:sldId id="434" r:id="rId20"/>
    <p:sldId id="435" r:id="rId21"/>
    <p:sldId id="437" r:id="rId22"/>
    <p:sldId id="438" r:id="rId23"/>
    <p:sldId id="436" r:id="rId24"/>
    <p:sldId id="473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楷体_GB2312" pitchFamily="49" charset="-122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EFB399-A0F3-46A9-B76F-D963A79164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9DFEC5-C025-485E-960C-823085E1E6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EC29C4-2C65-4E7C-B747-81A343A446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buClrTx/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30C4D7-757A-40EE-866B-94545F4AFD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8061313003130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4506913"/>
            <a:ext cx="4211637" cy="235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2008061313003130_副本_副本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0"/>
            <a:ext cx="2411412" cy="431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D:\My Documents\My Pictures\校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9" descr="校门"/>
          <p:cNvPicPr>
            <a:picLocks noChangeAspect="1"/>
          </p:cNvPicPr>
          <p:nvPr/>
        </p:nvPicPr>
        <p:blipFill>
          <a:blip r:embed="rId5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Rectangle 6"/>
          <p:cNvSpPr/>
          <p:nvPr/>
        </p:nvSpPr>
        <p:spPr>
          <a:xfrm>
            <a:off x="1187450" y="6308725"/>
            <a:ext cx="4137025" cy="338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084" name="Picture 21" descr="校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128588"/>
            <a:ext cx="29543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2008061313003130_副本_副本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1196975"/>
            <a:ext cx="2411412" cy="566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" descr="D:\My Documents\My Pictures\校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9" descr="校门"/>
          <p:cNvPicPr>
            <a:picLocks noChangeAspect="1"/>
          </p:cNvPicPr>
          <p:nvPr/>
        </p:nvPicPr>
        <p:blipFill>
          <a:blip r:embed="rId4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Rectangle 6"/>
          <p:cNvSpPr/>
          <p:nvPr/>
        </p:nvSpPr>
        <p:spPr>
          <a:xfrm>
            <a:off x="900113" y="6330950"/>
            <a:ext cx="4137025" cy="5270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8061313003130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4506913"/>
            <a:ext cx="4211637" cy="235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2008061313003130_副本_副本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0"/>
            <a:ext cx="2411412" cy="431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D:\My Documents\My Pictures\校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9" descr="校门"/>
          <p:cNvPicPr>
            <a:picLocks noChangeAspect="1"/>
          </p:cNvPicPr>
          <p:nvPr/>
        </p:nvPicPr>
        <p:blipFill>
          <a:blip r:embed="rId5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Rectangle 6"/>
          <p:cNvSpPr/>
          <p:nvPr/>
        </p:nvSpPr>
        <p:spPr>
          <a:xfrm>
            <a:off x="1187450" y="6308725"/>
            <a:ext cx="4137025" cy="338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084" name="Picture 21" descr="校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128588"/>
            <a:ext cx="29543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2008061313003130_副本_副本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1196975"/>
            <a:ext cx="2411412" cy="566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" descr="D:\My Documents\My Pictures\校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9" descr="校门"/>
          <p:cNvPicPr>
            <a:picLocks noChangeAspect="1"/>
          </p:cNvPicPr>
          <p:nvPr/>
        </p:nvPicPr>
        <p:blipFill>
          <a:blip r:embed="rId4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Rectangle 6"/>
          <p:cNvSpPr/>
          <p:nvPr/>
        </p:nvSpPr>
        <p:spPr>
          <a:xfrm>
            <a:off x="900113" y="6330950"/>
            <a:ext cx="4137025" cy="5270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Arial Unicode MS" pitchFamily="34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2008061313003130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506913"/>
            <a:ext cx="4211637" cy="235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2008061313003130_副本_副本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88" y="0"/>
            <a:ext cx="2411412" cy="431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D:\My Documents\My Pictures\校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9" descr="校门"/>
          <p:cNvPicPr>
            <a:picLocks noChangeAspect="1"/>
          </p:cNvPicPr>
          <p:nvPr/>
        </p:nvPicPr>
        <p:blipFill>
          <a:blip r:embed="rId7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Rectangle 6"/>
          <p:cNvSpPr/>
          <p:nvPr/>
        </p:nvSpPr>
        <p:spPr>
          <a:xfrm>
            <a:off x="1187450" y="6308725"/>
            <a:ext cx="4137025" cy="338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2008061313003130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506913"/>
            <a:ext cx="4211637" cy="235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2008061313003130_副本_副本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88" y="0"/>
            <a:ext cx="2411412" cy="431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D:\My Documents\My Pictures\校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00013"/>
            <a:ext cx="1095375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9" descr="校门"/>
          <p:cNvPicPr>
            <a:picLocks noChangeAspect="1"/>
          </p:cNvPicPr>
          <p:nvPr/>
        </p:nvPicPr>
        <p:blipFill>
          <a:blip r:embed="rId7"/>
          <a:srcRect b="38901"/>
          <a:stretch>
            <a:fillRect/>
          </a:stretch>
        </p:blipFill>
        <p:spPr>
          <a:xfrm>
            <a:off x="6661150" y="0"/>
            <a:ext cx="2482850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4"/>
          <p:cNvSpPr/>
          <p:nvPr/>
        </p:nvSpPr>
        <p:spPr>
          <a:xfrm>
            <a:off x="1692275" y="981075"/>
            <a:ext cx="7451725" cy="73025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Rectangle 12"/>
          <p:cNvSpPr/>
          <p:nvPr/>
        </p:nvSpPr>
        <p:spPr>
          <a:xfrm>
            <a:off x="0" y="6119813"/>
            <a:ext cx="4356100" cy="46037"/>
          </a:xfrm>
          <a:prstGeom prst="rect">
            <a:avLst/>
          </a:prstGeom>
          <a:solidFill>
            <a:srgbClr val="00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>
              <a:spcBef>
                <a:spcPct val="0"/>
              </a:spcBef>
              <a:buClrTx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Rectangle 6"/>
          <p:cNvSpPr/>
          <p:nvPr/>
        </p:nvSpPr>
        <p:spPr>
          <a:xfrm>
            <a:off x="1187450" y="6308725"/>
            <a:ext cx="4137025" cy="338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20000"/>
              </a:spcBef>
              <a:buClrTx/>
            </a:pP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Anhui </a:t>
            </a:r>
            <a:r>
              <a:rPr lang="en-US" altLang="ko-KR" sz="2000" err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Jianzhu</a:t>
            </a:r>
            <a:r>
              <a:rPr lang="en-US" altLang="ko-KR" sz="2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University</a:t>
            </a:r>
            <a:endParaRPr lang="en-US" altLang="ko-KR" sz="20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日期占位符 3"/>
          <p:cNvSpPr txBox="1"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87954D-43B8-45F0-A657-4683E418946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415" y="2473960"/>
            <a:ext cx="88538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超星学习通授课+多平台在线互动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让教学质量不打折</a:t>
            </a:r>
            <a:r>
              <a:rPr lang="zh-CN" altLang="en-US" sz="4000"/>
              <a:t>               </a:t>
            </a:r>
            <a:endParaRPr lang="zh-CN" altLang="en-US" sz="4000"/>
          </a:p>
          <a:p>
            <a:pPr algn="r"/>
            <a:r>
              <a:rPr lang="en-US" altLang="zh-CN" sz="4000"/>
              <a:t>——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线上教学心得分享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3150" y="5377815"/>
            <a:ext cx="3336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经管学院  汤伦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4.</a:t>
            </a:r>
            <a:r>
              <a:rPr lang="zh-CN" altLang="en-US"/>
              <a:t>录制、上传课程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EV</a:t>
            </a:r>
            <a:r>
              <a:rPr lang="zh-CN" altLang="en-US"/>
              <a:t>录屏软件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0090" y="2242820"/>
            <a:ext cx="1337310" cy="1374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0200"/>
            <a:ext cx="8277225" cy="490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2030095"/>
            <a:ext cx="82677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上传录制视频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返回首页</a:t>
            </a:r>
            <a:r>
              <a:rPr lang="en-US" altLang="zh-CN"/>
              <a:t>——</a:t>
            </a:r>
            <a:r>
              <a:rPr lang="zh-CN" altLang="en-US"/>
              <a:t>目录</a:t>
            </a:r>
            <a:r>
              <a:rPr lang="en-US" altLang="zh-CN"/>
              <a:t>——</a:t>
            </a:r>
            <a:r>
              <a:rPr lang="zh-CN" altLang="en-US"/>
              <a:t>编辑</a:t>
            </a:r>
            <a:r>
              <a:rPr lang="en-US" altLang="zh-CN"/>
              <a:t>——</a:t>
            </a:r>
            <a:r>
              <a:rPr lang="zh-CN" altLang="en-US"/>
              <a:t>点击视频</a:t>
            </a:r>
            <a:r>
              <a:rPr lang="en-US" altLang="zh-CN"/>
              <a:t>——</a:t>
            </a:r>
            <a:r>
              <a:rPr lang="zh-CN" altLang="en-US"/>
              <a:t>上传录制的视频</a:t>
            </a:r>
            <a:r>
              <a:rPr lang="en-US" altLang="zh-CN"/>
              <a:t>——</a:t>
            </a:r>
            <a:r>
              <a:rPr lang="zh-CN" altLang="en-US"/>
              <a:t>等待转码点击保存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1323975"/>
            <a:ext cx="7486650" cy="421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712595"/>
            <a:ext cx="8317865" cy="3606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1788795"/>
            <a:ext cx="8527415" cy="333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视频发放设置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345" y="823595"/>
            <a:ext cx="6162675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（三）在线学习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学习通</a:t>
            </a:r>
            <a:r>
              <a:rPr lang="zh-CN" altLang="en-US"/>
              <a:t>手机端发布签到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要求学生在规定时间内完成视频学习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后台查询学生完成情况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2615" y="1291590"/>
            <a:ext cx="2222500" cy="4526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85" y="1291590"/>
            <a:ext cx="2345690" cy="4801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1291590"/>
            <a:ext cx="2456180" cy="5088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3385" y="1306195"/>
            <a:ext cx="2181225" cy="4526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10" y="1169670"/>
            <a:ext cx="2448560" cy="5012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198880"/>
            <a:ext cx="2461260" cy="4992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4525963"/>
          </a:xfrm>
        </p:spPr>
        <p:txBody>
          <a:bodyPr/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学生完成视频学习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625" y="224155"/>
            <a:ext cx="3501390" cy="7088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0" y="224155"/>
            <a:ext cx="3308985" cy="6678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5" y="-83820"/>
            <a:ext cx="3501390" cy="710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后台查询学生完成情况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学习通电脑端点击课程首页</a:t>
            </a:r>
            <a:r>
              <a:rPr lang="en-US" altLang="zh-CN"/>
              <a:t>——</a:t>
            </a:r>
            <a:r>
              <a:rPr lang="zh-CN" altLang="en-US"/>
              <a:t>目录</a:t>
            </a:r>
            <a:r>
              <a:rPr lang="en-US" altLang="zh-CN"/>
              <a:t>——</a:t>
            </a:r>
            <a:r>
              <a:rPr lang="zh-CN" altLang="en-US"/>
              <a:t>统计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" y="1655445"/>
            <a:ext cx="9258300" cy="3444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245"/>
            <a:ext cx="9049385" cy="3088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95" y="942975"/>
            <a:ext cx="9801225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（四）互动答疑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发布</a:t>
            </a:r>
            <a:r>
              <a:rPr lang="zh-CN" altLang="en-US">
                <a:sym typeface="+mn-ea"/>
              </a:rPr>
              <a:t>讨论话题（学习通讨论、群聊抢答等）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4305" y="1600200"/>
            <a:ext cx="9481820" cy="3265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85" y="257175"/>
            <a:ext cx="3114675" cy="634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70" y="285750"/>
            <a:ext cx="3095625" cy="6315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110" y="285750"/>
            <a:ext cx="3095625" cy="643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学习通群聊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7505" y="13335"/>
            <a:ext cx="3221990" cy="6572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5" y="104775"/>
            <a:ext cx="3076575" cy="6648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40" y="81280"/>
            <a:ext cx="3226435" cy="6452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40" y="-38100"/>
            <a:ext cx="3202305" cy="66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楷体_GB2312" pitchFamily="49" charset="-122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楷体_GB2312" pitchFamily="49" charset="-122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楷体_GB2312" pitchFamily="49" charset="-122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 i="0" u="none" kern="1200" baseline="0">
                <a:solidFill>
                  <a:schemeClr val="tx1"/>
                </a:solidFill>
                <a:latin typeface="楷体_GB2312" pitchFamily="49" charset="-122"/>
                <a:ea typeface="Arial" panose="020B0604020202020204" pitchFamily="34" charset="0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ClrTx/>
            </a:pPr>
            <a:fld id="{9A0DB2DC-4C9A-4742-B13C-FB6460FD3503}" type="slidenum">
              <a:rPr lang="zh-CN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F3F4641-6A61-493B-88A2-AB132A24254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260" y="1736090"/>
            <a:ext cx="80105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目录</a:t>
            </a:r>
            <a:endParaRPr lang="zh-CN" altLang="en-US" sz="4000"/>
          </a:p>
          <a:p>
            <a:r>
              <a:rPr lang="zh-CN" altLang="en-US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超星学习通</a:t>
            </a:r>
            <a:r>
              <a:rPr lang="en-US" altLang="zh-CN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六步教学法</a:t>
            </a:r>
            <a:r>
              <a:rPr lang="en-US" altLang="zh-CN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endParaRPr lang="zh-CN" altLang="en-US" sz="4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二、多平台在线互动</a:t>
            </a:r>
            <a:endParaRPr lang="zh-CN" altLang="en-US" sz="4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4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三、心得分享</a:t>
            </a:r>
            <a:endParaRPr lang="zh-CN" altLang="en-US" sz="4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zh-CN" altLang="en-US" sz="4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（五）设置作业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设置作业及发放时间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批阅作业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80" y="1753870"/>
            <a:ext cx="9108440" cy="3769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" y="1906905"/>
            <a:ext cx="9114155" cy="36169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20" y="1477645"/>
            <a:ext cx="9337040" cy="3902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" y="1859915"/>
            <a:ext cx="9105265" cy="3220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95" y="1052195"/>
            <a:ext cx="6886575" cy="4752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95" y="766445"/>
            <a:ext cx="7191375" cy="5324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" y="1630045"/>
            <a:ext cx="9317355" cy="36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作业批改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0425"/>
            <a:ext cx="9064625" cy="2597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" y="895350"/>
            <a:ext cx="7724775" cy="506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" y="1911350"/>
            <a:ext cx="9084310" cy="3273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" y="1337945"/>
            <a:ext cx="809625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（六）督导督学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学生签到统计、视频学习统计、完成讨论统计、成绩管理、作业统计等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电脑端督学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点击查询课程</a:t>
            </a:r>
            <a:r>
              <a:rPr lang="en-US" altLang="zh-CN"/>
              <a:t>——</a:t>
            </a:r>
            <a:r>
              <a:rPr lang="zh-CN" altLang="en-US"/>
              <a:t>统计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" y="2536825"/>
            <a:ext cx="8857615" cy="178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62050"/>
            <a:ext cx="7753350" cy="453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1240155"/>
            <a:ext cx="8215630" cy="4282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384300"/>
            <a:ext cx="8808720" cy="4137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" y="1384300"/>
            <a:ext cx="8613775" cy="399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手机</a:t>
            </a:r>
            <a:r>
              <a:rPr lang="en-US" altLang="zh-CN"/>
              <a:t>APP</a:t>
            </a:r>
            <a:r>
              <a:rPr lang="zh-CN" altLang="en-US"/>
              <a:t>端督学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-25400"/>
            <a:ext cx="3335020" cy="673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5" y="-147955"/>
            <a:ext cx="3114675" cy="670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60" y="-25400"/>
            <a:ext cx="3114675" cy="668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学生签到统计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780" y="171450"/>
            <a:ext cx="3105150" cy="6686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71450"/>
            <a:ext cx="3067050" cy="6210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137795"/>
            <a:ext cx="3105150" cy="6581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137795"/>
            <a:ext cx="3314700" cy="6244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780" y="137795"/>
            <a:ext cx="2857500" cy="6115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555" y="211455"/>
            <a:ext cx="2752725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二、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多平台在线互动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超星学习通+课程QQ群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微信群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QQ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群语音通话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1435" y="0"/>
            <a:ext cx="3148965" cy="6817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20" y="90805"/>
            <a:ext cx="3065780" cy="663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5" y="128270"/>
            <a:ext cx="3086100" cy="660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三、心得分享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（一）</a:t>
            </a:r>
            <a:r>
              <a:rPr lang="zh-CN" altLang="en-US">
                <a:sym typeface="+mn-ea"/>
              </a:rPr>
              <a:t>多种线上教学平台结合</a:t>
            </a:r>
            <a:endParaRPr lang="zh-CN" altLang="en-US"/>
          </a:p>
          <a:p>
            <a:pPr marL="0" indent="0">
              <a:buNone/>
            </a:pPr>
            <a:r>
              <a:rPr lang="en-US" altLang="zh-CN" b="0"/>
              <a:t>1.</a:t>
            </a:r>
            <a:r>
              <a:rPr lang="zh-CN" altLang="en-US" b="0"/>
              <a:t>学习通的录屏（提前录制的上课视频）</a:t>
            </a:r>
            <a:endParaRPr lang="zh-CN" altLang="en-US" b="0"/>
          </a:p>
          <a:p>
            <a:pPr marL="0" indent="0">
              <a:buNone/>
            </a:pPr>
            <a:r>
              <a:rPr lang="en-US" altLang="zh-CN" b="0"/>
              <a:t>2.</a:t>
            </a:r>
            <a:r>
              <a:rPr lang="zh-CN" altLang="en-US" b="0"/>
              <a:t>学习通的直播</a:t>
            </a:r>
            <a:r>
              <a:rPr lang="en-US" altLang="zh-CN" b="0"/>
              <a:t>/</a:t>
            </a:r>
            <a:r>
              <a:rPr lang="zh-CN" altLang="en-US" b="0"/>
              <a:t>同步课堂（</a:t>
            </a:r>
            <a:r>
              <a:rPr lang="zh-CN" altLang="en-US" b="0">
                <a:solidFill>
                  <a:srgbClr val="FF0000"/>
                </a:solidFill>
              </a:rPr>
              <a:t>互动性强</a:t>
            </a:r>
            <a:r>
              <a:rPr lang="zh-CN" altLang="en-US" b="0"/>
              <a:t>）</a:t>
            </a:r>
            <a:endParaRPr lang="zh-CN" altLang="en-US" b="0"/>
          </a:p>
          <a:p>
            <a:pPr marL="0" indent="0">
              <a:buNone/>
            </a:pPr>
            <a:r>
              <a:rPr lang="en-US" altLang="zh-CN" b="0"/>
              <a:t>3.</a:t>
            </a:r>
            <a:r>
              <a:rPr lang="zh-CN" altLang="en-US" b="0"/>
              <a:t>QQ群语音通话</a:t>
            </a:r>
            <a:endParaRPr lang="zh-CN" altLang="en-US" b="0"/>
          </a:p>
          <a:p>
            <a:pPr marL="0" indent="0">
              <a:buNone/>
            </a:pPr>
            <a:r>
              <a:rPr lang="en-US" altLang="zh-CN" b="0"/>
              <a:t>4.</a:t>
            </a:r>
            <a:r>
              <a:rPr lang="zh-CN" altLang="en-US" b="0"/>
              <a:t>QQ群屏幕共享</a:t>
            </a:r>
            <a:endParaRPr lang="zh-CN" altLang="en-US" b="0"/>
          </a:p>
          <a:p>
            <a:pPr marL="0" indent="0">
              <a:buNone/>
            </a:pPr>
            <a:r>
              <a:rPr lang="en-US" altLang="zh-CN" b="0"/>
              <a:t>5.</a:t>
            </a:r>
            <a:r>
              <a:rPr lang="zh-CN" altLang="en-US" b="0">
                <a:solidFill>
                  <a:srgbClr val="FF0000"/>
                </a:solidFill>
              </a:rPr>
              <a:t>腾讯课堂、钉钉、云班课、</a:t>
            </a:r>
            <a:r>
              <a:rPr lang="en-US" altLang="zh-CN" b="0">
                <a:solidFill>
                  <a:srgbClr val="FF0000"/>
                </a:solidFill>
              </a:rPr>
              <a:t>e</a:t>
            </a:r>
            <a:r>
              <a:rPr lang="zh-CN" altLang="en-US" b="0">
                <a:solidFill>
                  <a:srgbClr val="FF0000"/>
                </a:solidFill>
              </a:rPr>
              <a:t>教云</a:t>
            </a:r>
            <a:r>
              <a:rPr lang="zh-CN" altLang="en-US" b="0"/>
              <a:t>等软件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三、心得分享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（二）加强互动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1.QQ/</a:t>
            </a:r>
            <a:r>
              <a:rPr lang="zh-CN" altLang="en-US" b="0">
                <a:sym typeface="+mn-ea"/>
              </a:rPr>
              <a:t>微信群及时互动、即时答疑</a:t>
            </a:r>
            <a:endParaRPr lang="zh-CN" altLang="en-US" b="0">
              <a:sym typeface="+mn-ea"/>
            </a:endParaRPr>
          </a:p>
          <a:p>
            <a:pPr marL="0" indent="0">
              <a:buNone/>
            </a:pPr>
            <a:r>
              <a:rPr lang="en-US" altLang="zh-CN" b="0"/>
              <a:t>2.</a:t>
            </a:r>
            <a:r>
              <a:rPr lang="zh-CN" altLang="en-US" b="0"/>
              <a:t>准备丰富的教学资源（图片、视频、小段子、小游戏来为授课氛围加分）</a:t>
            </a:r>
            <a:endParaRPr lang="zh-CN" altLang="en-US" b="0"/>
          </a:p>
          <a:p>
            <a:pPr marL="0" indent="0">
              <a:buNone/>
            </a:pPr>
            <a:r>
              <a:rPr lang="en-US" altLang="zh-CN" b="0"/>
              <a:t>3.</a:t>
            </a:r>
            <a:r>
              <a:rPr lang="zh-CN" altLang="en-US" b="0"/>
              <a:t>设置话题讨论（</a:t>
            </a:r>
            <a:r>
              <a:rPr lang="zh-CN" altLang="en-US" b="0">
                <a:solidFill>
                  <a:srgbClr val="FF0000"/>
                </a:solidFill>
              </a:rPr>
              <a:t>问题设置较简单</a:t>
            </a:r>
            <a:r>
              <a:rPr lang="zh-CN" altLang="en-US" b="0"/>
              <a:t>）</a:t>
            </a:r>
            <a:endParaRPr lang="zh-CN" altLang="en-US" b="0"/>
          </a:p>
          <a:p>
            <a:pPr marL="0" indent="0">
              <a:buNone/>
            </a:pP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9075" y="1487805"/>
            <a:ext cx="9768840" cy="4526280"/>
          </a:xfrm>
        </p:spPr>
        <p:txBody>
          <a:bodyPr/>
          <a:p>
            <a:r>
              <a:rPr lang="zh-CN" altLang="en-US">
                <a:sym typeface="+mn-ea"/>
              </a:rPr>
              <a:t>一、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超星学习通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六步教学法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/>
              <a:t> 前期准备</a:t>
            </a:r>
            <a:endParaRPr lang="zh-CN" altLang="en-US"/>
          </a:p>
          <a:p>
            <a:r>
              <a:rPr lang="zh-CN" altLang="en-US"/>
              <a:t>1.电脑端：http://ahjzu.fy.chaoxing.com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手机端：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685" y="3280410"/>
            <a:ext cx="2762250" cy="273367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三、心得分享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（三）熟练操作平台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（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充分利用平台的各种功能，提高效率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三、心得分享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（四）及时督学，反馈学习效果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 b="0"/>
              <a:t>（</a:t>
            </a:r>
            <a:r>
              <a:rPr lang="zh-CN" altLang="en-US" b="0">
                <a:latin typeface="仿宋" panose="02010609060101010101" charset="-122"/>
                <a:ea typeface="仿宋" panose="02010609060101010101" charset="-122"/>
              </a:rPr>
              <a:t>监测学生的签到、作业完成情况、讨论参与情况、并给出分数。</a:t>
            </a:r>
            <a:r>
              <a:rPr lang="zh-CN" altLang="en-US" b="0"/>
              <a:t>）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1660" y="1313815"/>
            <a:ext cx="8229600" cy="4525963"/>
          </a:xfrm>
        </p:spPr>
        <p:txBody>
          <a:bodyPr/>
          <a:p>
            <a:pPr marL="0" indent="0" algn="l">
              <a:buNone/>
            </a:pPr>
            <a:r>
              <a:rPr lang="en-US" altLang="zh-CN" sz="28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800" b="0"/>
          </a:p>
          <a:p>
            <a:pPr marL="0" indent="0" algn="ctr">
              <a:buNone/>
            </a:pPr>
            <a:r>
              <a:rPr lang="zh-CN" altLang="en-US" sz="4800"/>
              <a:t>谢谢观看</a:t>
            </a:r>
            <a:endParaRPr lang="zh-CN" altLang="en-US" sz="4800"/>
          </a:p>
          <a:p>
            <a:pPr marL="0" indent="0" algn="ctr">
              <a:buNone/>
            </a:pPr>
            <a:r>
              <a:rPr lang="zh-CN" altLang="en-US" sz="4800"/>
              <a:t>请各位老师批评指正！</a:t>
            </a:r>
            <a:endParaRPr lang="zh-CN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275" y="1550670"/>
            <a:ext cx="7286625" cy="3924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10" y="0"/>
            <a:ext cx="3438525" cy="599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（一）创建课程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4155" y="2294890"/>
            <a:ext cx="10261600" cy="3375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15" y="2392680"/>
            <a:ext cx="6019800" cy="3905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" y="1335405"/>
            <a:ext cx="9163050" cy="4791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95" y="1633220"/>
            <a:ext cx="37623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（二）导入资料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修改章节名称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600200"/>
            <a:ext cx="7800975" cy="4476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20" y="2265045"/>
            <a:ext cx="941260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59790" y="1595755"/>
            <a:ext cx="81629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>
                <a:ea typeface="宋体" panose="02010600030101010101" pitchFamily="2" charset="-122"/>
              </a:rPr>
              <a:t>上传</a:t>
            </a:r>
            <a:r>
              <a:rPr lang="zh-CN" altLang="en-US">
                <a:ea typeface="宋体" panose="02010600030101010101" pitchFamily="2" charset="-122"/>
              </a:rPr>
              <a:t>资料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在资料一栏中上传 教学日历、教案、课件、习题、音视频、ppt等资源。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6395" y="1595755"/>
            <a:ext cx="8229600" cy="2887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80" y="1454785"/>
            <a:ext cx="3114675" cy="4829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80" y="1454785"/>
            <a:ext cx="3114675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3.导入学生名单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在管理一栏中导入学生名单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 添加后请对照</a:t>
            </a:r>
            <a:r>
              <a:rPr lang="zh-CN" altLang="en-US"/>
              <a:t>教学班</a:t>
            </a:r>
            <a:r>
              <a:rPr lang="en-US" altLang="zh-CN"/>
              <a:t>学生名单以防有出入。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287780"/>
            <a:ext cx="866775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3.导入学生名单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将课程邀请码分享给学生加入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3870" y="80645"/>
            <a:ext cx="3095625" cy="6696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45" y="76200"/>
            <a:ext cx="3114675" cy="670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61620"/>
            <a:ext cx="3086100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FSHAPE" val="400369220"/>
  <p:tag name="KSO_WM_UNIT_PLACING_PICTURE_USER_VIEWPORT" val="{&quot;height&quot;:6180,&quot;width&quot;:11475}"/>
</p:tagLst>
</file>

<file path=ppt/theme/theme1.xml><?xml version="1.0" encoding="utf-8"?>
<a:theme xmlns:a="http://schemas.openxmlformats.org/drawingml/2006/main" name="2_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WPS 演示</Application>
  <PresentationFormat>在屏幕上显示</PresentationFormat>
  <Paragraphs>133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楷体_GB2312</vt:lpstr>
      <vt:lpstr>Times New Roman</vt:lpstr>
      <vt:lpstr>黑体</vt:lpstr>
      <vt:lpstr>Arial Unicode MS</vt:lpstr>
      <vt:lpstr>仿宋</vt:lpstr>
      <vt:lpstr>新宋体</vt:lpstr>
      <vt:lpstr>微软雅黑</vt:lpstr>
      <vt:lpstr>Arial Unicode MS</vt:lpstr>
      <vt:lpstr>Calibri</vt:lpstr>
      <vt:lpstr>2_默认设计模板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NTKO</dc:creator>
  <cp:lastModifiedBy>Administrator</cp:lastModifiedBy>
  <cp:revision>54</cp:revision>
  <dcterms:created xsi:type="dcterms:W3CDTF">2017-09-05T05:45:00Z</dcterms:created>
  <dcterms:modified xsi:type="dcterms:W3CDTF">2020-03-11T08:12:45Z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