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notesMasterIdLst>
    <p:notesMasterId r:id="rId3"/>
  </p:notesMasterIdLst>
  <p:sldIdLst>
    <p:sldId id="288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蔡伟芹" initials="蔡伟芹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426F1-B374-47A7-B9C3-2A1B11E83C70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A8455-7FAA-46DE-985E-5F906E4CB1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81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42CD8C8-DC74-45AA-BC37-DD649B627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7CBFD0F4-3478-482E-A007-1521CF3CA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723B555-6958-4706-97A5-93587943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93126F5-2C88-4402-A561-669C7ECA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D8F704D-628A-496E-9AF2-86F6DDA52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68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34254A-11DE-405E-8882-EFD43728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B9CFA5D-3CA2-4558-BAF3-39AF1D431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B608B0B-B40F-454F-976F-37DF83754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48D4493-B216-4E98-8DE3-AF9E8DED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266761B-3710-4091-972F-06183E3B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67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BB5D109C-95AA-46A5-82C4-833385D4A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F7506F02-B882-48C0-AC3A-D36C28C74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FC0CB01-BC40-40E0-9A0C-464BDEBB9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02C446A-D05D-45C7-9404-0F8B08D62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08E2EF0-4BAD-4C58-B53C-366825864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432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B222D68-31AE-4989-8F5C-0CF0065B3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ED6C83E-019B-4903-8EAA-757F3754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05F4D7C-B55D-4F22-8D4B-F533EFD2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7C7C0A0-F212-4B71-9EC1-DF190B047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A417225-4A6C-4098-A3BA-24FA9A067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83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9F9674D-D969-4024-B8A3-099950CF7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BB6F012-7AB3-4A35-845C-8A7F7CF1B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3B13D2F-961B-464B-B4EF-EC01A23AE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B32EBAD-DD66-4427-9E68-B2FE67FA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C355B45-D246-44E4-B766-9035D47C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48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E0208D9-4FF7-4AD4-A08E-2E8D57900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E8E7C89-70E6-4A41-895F-C4D5F2287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69E43970-0144-4AB3-9D02-C7A647243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B39DA518-E198-4725-9EA1-E9938EE8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F8106D1-269B-4E0C-9995-DB3DACCB6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C26A00D-813C-4711-8D3E-1F004E6C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4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75FC820-4EE1-4B03-BF7E-5EF1D3950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BD83CF0-95E8-42EB-A459-850FD9F8B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76DE8FAE-076D-488B-9BF8-37298279E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FA724C43-1B83-4E89-9A25-C17E60F806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15653A5F-B3D8-46B6-9DBE-5211B94DB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A0C17155-DB4C-4199-96E4-DA75E15E1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DDB7485E-B247-47D9-9A12-C30E87CF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B5CEB371-DE9F-4704-BF30-A51A60E47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94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246179-1912-4AEF-A739-DBCC44BE1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A8CDD835-1BDF-4EF9-9D1C-80E833C66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E3DA7982-23D4-451B-BA66-7C969875E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26C1FD27-9C99-47BA-BFEF-AED831795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59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E2F71AEF-531A-4E65-B554-A8763E533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8FF775D0-C80D-486B-A13C-A73129CD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F7F7D0DA-266D-4BD4-A17B-E923A1A0F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28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6DA00E7-1C7D-4BE0-8D14-AB2B615CE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1BED91B-732F-4F7F-87A0-87CCA9518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99D0D463-7E1F-47F3-98CC-B35F8EC53C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230016A-07E5-4C37-8171-F12CF996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8E79D8A-7720-4CAB-867A-D982D0280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9A4EC9D-4A45-4419-B773-2831524B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72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F8FE3BB-ABEF-4E57-9C6D-C3B4A6660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FD532D38-1AA4-40A7-AA4E-010ED8C2F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076B8CDF-39DE-465C-B2F7-646B5CC07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D0695CED-3616-4691-9E71-3BE65B0A2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19CEFCF-39AA-4A69-8642-3629DE857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FC29934-333C-47DD-95F9-97A06F893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89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778CF8D6-322C-485E-8C6C-9F37C1A58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DBD6C4E-6687-4815-9FEC-2002251FD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9F6C51F-9DA8-4F51-8A1F-5CFC3B201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B22C-3D4B-447C-9442-FEE5F7E1A95E}" type="datetimeFigureOut">
              <a:rPr lang="zh-CN" altLang="en-US" smtClean="0"/>
              <a:t>2021/9/6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C761879-A0D4-4EAB-A91D-C36286FF1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6B54790-A701-479C-859D-19C100C27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88FA8-F501-472A-8FCD-6AAA8CC26C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960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>
            <a:extLst>
              <a:ext uri="{FF2B5EF4-FFF2-40B4-BE49-F238E27FC236}">
                <a16:creationId xmlns:a16="http://schemas.microsoft.com/office/drawing/2014/main" xmlns="" id="{9948DEFB-DF7E-42E0-81C4-683228F7092C}"/>
              </a:ext>
            </a:extLst>
          </p:cNvPr>
          <p:cNvGrpSpPr/>
          <p:nvPr/>
        </p:nvGrpSpPr>
        <p:grpSpPr>
          <a:xfrm>
            <a:off x="472887" y="5227586"/>
            <a:ext cx="7578407" cy="2133350"/>
            <a:chOff x="-645337" y="49392"/>
            <a:chExt cx="6396047" cy="1295848"/>
          </a:xfrm>
        </p:grpSpPr>
        <p:sp>
          <p:nvSpPr>
            <p:cNvPr id="43" name="矩形: 圆顶角 42">
              <a:extLst>
                <a:ext uri="{FF2B5EF4-FFF2-40B4-BE49-F238E27FC236}">
                  <a16:creationId xmlns:a16="http://schemas.microsoft.com/office/drawing/2014/main" xmlns="" id="{BF9DD1CA-2967-4C19-85F6-69791E0C187A}"/>
                </a:ext>
              </a:extLst>
            </p:cNvPr>
            <p:cNvSpPr/>
            <p:nvPr/>
          </p:nvSpPr>
          <p:spPr>
            <a:xfrm rot="5400000">
              <a:off x="2888747" y="-2335295"/>
              <a:ext cx="477275" cy="5246650"/>
            </a:xfrm>
            <a:prstGeom prst="round2SameRect">
              <a:avLst/>
            </a:prstGeom>
            <a:ln w="19050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矩形: 圆顶角 4">
              <a:extLst>
                <a:ext uri="{FF2B5EF4-FFF2-40B4-BE49-F238E27FC236}">
                  <a16:creationId xmlns:a16="http://schemas.microsoft.com/office/drawing/2014/main" xmlns="" id="{CF800C16-DFCE-4C1C-8ED4-F7BE2FEFB388}"/>
                </a:ext>
              </a:extLst>
            </p:cNvPr>
            <p:cNvSpPr txBox="1"/>
            <p:nvPr/>
          </p:nvSpPr>
          <p:spPr>
            <a:xfrm>
              <a:off x="-645337" y="914563"/>
              <a:ext cx="5223349" cy="430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>
                <a:spcBef>
                  <a:spcPts val="600"/>
                </a:spcBef>
              </a:pPr>
              <a:endParaRPr lang="zh-CN" altLang="en-US" b="1" kern="1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xmlns="" id="{4908CB40-39D5-41D1-B3B8-B67EFA1C983F}"/>
              </a:ext>
            </a:extLst>
          </p:cNvPr>
          <p:cNvGrpSpPr/>
          <p:nvPr/>
        </p:nvGrpSpPr>
        <p:grpSpPr>
          <a:xfrm>
            <a:off x="411566" y="3565978"/>
            <a:ext cx="7704856" cy="3646736"/>
            <a:chOff x="-645337" y="49392"/>
            <a:chExt cx="6422457" cy="1295848"/>
          </a:xfrm>
        </p:grpSpPr>
        <p:sp>
          <p:nvSpPr>
            <p:cNvPr id="46" name="矩形: 圆顶角 45">
              <a:extLst>
                <a:ext uri="{FF2B5EF4-FFF2-40B4-BE49-F238E27FC236}">
                  <a16:creationId xmlns:a16="http://schemas.microsoft.com/office/drawing/2014/main" xmlns="" id="{7A9AAF53-0FA5-4954-A805-2C2E2AA08082}"/>
                </a:ext>
              </a:extLst>
            </p:cNvPr>
            <p:cNvSpPr/>
            <p:nvPr/>
          </p:nvSpPr>
          <p:spPr>
            <a:xfrm rot="5400000">
              <a:off x="2915157" y="-2335295"/>
              <a:ext cx="477275" cy="5246650"/>
            </a:xfrm>
            <a:prstGeom prst="round2SameRect">
              <a:avLst/>
            </a:prstGeom>
            <a:ln w="19050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矩形: 圆顶角 4">
              <a:extLst>
                <a:ext uri="{FF2B5EF4-FFF2-40B4-BE49-F238E27FC236}">
                  <a16:creationId xmlns:a16="http://schemas.microsoft.com/office/drawing/2014/main" xmlns="" id="{A86FEA57-19E6-4E5F-8BED-C02CBFB002F4}"/>
                </a:ext>
              </a:extLst>
            </p:cNvPr>
            <p:cNvSpPr txBox="1"/>
            <p:nvPr/>
          </p:nvSpPr>
          <p:spPr>
            <a:xfrm>
              <a:off x="-645337" y="914563"/>
              <a:ext cx="5223349" cy="430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>
                <a:spcBef>
                  <a:spcPts val="600"/>
                </a:spcBef>
              </a:pPr>
              <a:endParaRPr lang="zh-CN" altLang="en-US" b="1" kern="1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xmlns="" id="{FC68F955-32E4-44FD-A90C-51CB4650AB2B}"/>
              </a:ext>
            </a:extLst>
          </p:cNvPr>
          <p:cNvGrpSpPr/>
          <p:nvPr/>
        </p:nvGrpSpPr>
        <p:grpSpPr>
          <a:xfrm>
            <a:off x="443250" y="2415577"/>
            <a:ext cx="7673173" cy="2157518"/>
            <a:chOff x="-645337" y="49392"/>
            <a:chExt cx="6396047" cy="1295848"/>
          </a:xfrm>
        </p:grpSpPr>
        <p:sp>
          <p:nvSpPr>
            <p:cNvPr id="40" name="矩形: 圆顶角 39">
              <a:extLst>
                <a:ext uri="{FF2B5EF4-FFF2-40B4-BE49-F238E27FC236}">
                  <a16:creationId xmlns:a16="http://schemas.microsoft.com/office/drawing/2014/main" xmlns="" id="{16611A08-1638-4AC4-8846-20A6E4CD9E5F}"/>
                </a:ext>
              </a:extLst>
            </p:cNvPr>
            <p:cNvSpPr/>
            <p:nvPr/>
          </p:nvSpPr>
          <p:spPr>
            <a:xfrm rot="5400000">
              <a:off x="2888747" y="-2335295"/>
              <a:ext cx="477275" cy="5246650"/>
            </a:xfrm>
            <a:prstGeom prst="round2SameRect">
              <a:avLst/>
            </a:prstGeom>
            <a:ln w="19050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矩形: 圆顶角 4">
              <a:extLst>
                <a:ext uri="{FF2B5EF4-FFF2-40B4-BE49-F238E27FC236}">
                  <a16:creationId xmlns:a16="http://schemas.microsoft.com/office/drawing/2014/main" xmlns="" id="{88E70856-7C54-4375-83EC-FBE0395EF837}"/>
                </a:ext>
              </a:extLst>
            </p:cNvPr>
            <p:cNvSpPr txBox="1"/>
            <p:nvPr/>
          </p:nvSpPr>
          <p:spPr>
            <a:xfrm>
              <a:off x="-645337" y="914563"/>
              <a:ext cx="5223349" cy="430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9136" tIns="17780" rIns="17780" bIns="17780" numCol="1" spcCol="1270" anchor="ctr" anchorCtr="0">
              <a:noAutofit/>
            </a:bodyPr>
            <a:lstStyle/>
            <a:p>
              <a:pPr>
                <a:spcBef>
                  <a:spcPts val="600"/>
                </a:spcBef>
              </a:pPr>
              <a:endParaRPr lang="zh-CN" altLang="en-US" b="1" kern="1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xmlns="" id="{5DF515C4-151E-4873-911C-CA0C6081D314}"/>
              </a:ext>
            </a:extLst>
          </p:cNvPr>
          <p:cNvGrpSpPr/>
          <p:nvPr/>
        </p:nvGrpSpPr>
        <p:grpSpPr>
          <a:xfrm>
            <a:off x="1822151" y="214606"/>
            <a:ext cx="6352882" cy="5736581"/>
            <a:chOff x="1822151" y="214606"/>
            <a:chExt cx="6352882" cy="5736581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xmlns="" id="{5FCD28B3-A69C-4E5E-BF9F-94020A216EDA}"/>
                </a:ext>
              </a:extLst>
            </p:cNvPr>
            <p:cNvGrpSpPr/>
            <p:nvPr/>
          </p:nvGrpSpPr>
          <p:grpSpPr>
            <a:xfrm>
              <a:off x="2310513" y="214606"/>
              <a:ext cx="1578874" cy="1238029"/>
              <a:chOff x="2187974" y="1232455"/>
              <a:chExt cx="1578874" cy="1238029"/>
            </a:xfrm>
          </p:grpSpPr>
          <p:sp>
            <p:nvSpPr>
              <p:cNvPr id="14" name="任意多边形: 形状 13">
                <a:extLst>
                  <a:ext uri="{FF2B5EF4-FFF2-40B4-BE49-F238E27FC236}">
                    <a16:creationId xmlns:a16="http://schemas.microsoft.com/office/drawing/2014/main" xmlns="" id="{D5988FB3-F201-4400-B2FE-CCB085F0A6D9}"/>
                  </a:ext>
                </a:extLst>
              </p:cNvPr>
              <p:cNvSpPr/>
              <p:nvPr/>
            </p:nvSpPr>
            <p:spPr>
              <a:xfrm rot="5400000">
                <a:off x="2714882" y="2116553"/>
                <a:ext cx="449987" cy="257875"/>
              </a:xfrm>
              <a:custGeom>
                <a:avLst/>
                <a:gdLst>
                  <a:gd name="connsiteX0" fmla="*/ 0 w 1883178"/>
                  <a:gd name="connsiteY0" fmla="*/ 48896 h 391171"/>
                  <a:gd name="connsiteX1" fmla="*/ 1687593 w 1883178"/>
                  <a:gd name="connsiteY1" fmla="*/ 48896 h 391171"/>
                  <a:gd name="connsiteX2" fmla="*/ 1687593 w 1883178"/>
                  <a:gd name="connsiteY2" fmla="*/ 0 h 391171"/>
                  <a:gd name="connsiteX3" fmla="*/ 1883178 w 1883178"/>
                  <a:gd name="connsiteY3" fmla="*/ 195586 h 391171"/>
                  <a:gd name="connsiteX4" fmla="*/ 1687593 w 1883178"/>
                  <a:gd name="connsiteY4" fmla="*/ 391171 h 391171"/>
                  <a:gd name="connsiteX5" fmla="*/ 1687593 w 1883178"/>
                  <a:gd name="connsiteY5" fmla="*/ 342275 h 391171"/>
                  <a:gd name="connsiteX6" fmla="*/ 0 w 1883178"/>
                  <a:gd name="connsiteY6" fmla="*/ 342275 h 391171"/>
                  <a:gd name="connsiteX7" fmla="*/ 0 w 1883178"/>
                  <a:gd name="connsiteY7" fmla="*/ 48896 h 3911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83178" h="391171">
                    <a:moveTo>
                      <a:pt x="0" y="48896"/>
                    </a:moveTo>
                    <a:lnTo>
                      <a:pt x="1687593" y="48896"/>
                    </a:lnTo>
                    <a:lnTo>
                      <a:pt x="1687593" y="0"/>
                    </a:lnTo>
                    <a:lnTo>
                      <a:pt x="1883178" y="195586"/>
                    </a:lnTo>
                    <a:lnTo>
                      <a:pt x="1687593" y="391171"/>
                    </a:lnTo>
                    <a:lnTo>
                      <a:pt x="1687593" y="342275"/>
                    </a:lnTo>
                    <a:lnTo>
                      <a:pt x="0" y="342275"/>
                    </a:lnTo>
                    <a:lnTo>
                      <a:pt x="0" y="48896"/>
                    </a:lnTo>
                    <a:close/>
                  </a:path>
                </a:pathLst>
              </a:custGeom>
              <a:solidFill>
                <a:schemeClr val="accent6">
                  <a:alpha val="90000"/>
                </a:schemeClr>
              </a:solidFill>
            </p:spPr>
            <p:style>
              <a:lnRef idx="2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081" tIns="53976" rIns="151768" bIns="53976" numCol="1" spcCol="1270" anchor="t" anchorCtr="0">
                <a:noAutofit/>
              </a:bodyPr>
              <a:lstStyle/>
              <a:p>
                <a:pPr marL="57150" lvl="1" indent="-57150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zh-CN" altLang="en-US" sz="800" kern="1200"/>
              </a:p>
              <a:p>
                <a:pPr marL="57150" lvl="1" indent="-57150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endParaRPr lang="zh-CN" altLang="en-US" sz="800" kern="1200"/>
              </a:p>
            </p:txBody>
          </p:sp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xmlns="" id="{4836ECCD-7E9E-4C9F-B87C-B796C67BE080}"/>
                  </a:ext>
                </a:extLst>
              </p:cNvPr>
              <p:cNvSpPr/>
              <p:nvPr/>
            </p:nvSpPr>
            <p:spPr>
              <a:xfrm>
                <a:off x="2187974" y="1232455"/>
                <a:ext cx="1578874" cy="799622"/>
              </a:xfrm>
              <a:custGeom>
                <a:avLst/>
                <a:gdLst>
                  <a:gd name="connsiteX0" fmla="*/ 0 w 595611"/>
                  <a:gd name="connsiteY0" fmla="*/ 99270 h 1132698"/>
                  <a:gd name="connsiteX1" fmla="*/ 99270 w 595611"/>
                  <a:gd name="connsiteY1" fmla="*/ 0 h 1132698"/>
                  <a:gd name="connsiteX2" fmla="*/ 496341 w 595611"/>
                  <a:gd name="connsiteY2" fmla="*/ 0 h 1132698"/>
                  <a:gd name="connsiteX3" fmla="*/ 595611 w 595611"/>
                  <a:gd name="connsiteY3" fmla="*/ 99270 h 1132698"/>
                  <a:gd name="connsiteX4" fmla="*/ 595611 w 595611"/>
                  <a:gd name="connsiteY4" fmla="*/ 1033428 h 1132698"/>
                  <a:gd name="connsiteX5" fmla="*/ 496341 w 595611"/>
                  <a:gd name="connsiteY5" fmla="*/ 1132698 h 1132698"/>
                  <a:gd name="connsiteX6" fmla="*/ 99270 w 595611"/>
                  <a:gd name="connsiteY6" fmla="*/ 1132698 h 1132698"/>
                  <a:gd name="connsiteX7" fmla="*/ 0 w 595611"/>
                  <a:gd name="connsiteY7" fmla="*/ 1033428 h 1132698"/>
                  <a:gd name="connsiteX8" fmla="*/ 0 w 595611"/>
                  <a:gd name="connsiteY8" fmla="*/ 99270 h 113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95611" h="1132698">
                    <a:moveTo>
                      <a:pt x="0" y="99270"/>
                    </a:moveTo>
                    <a:cubicBezTo>
                      <a:pt x="0" y="44445"/>
                      <a:pt x="44445" y="0"/>
                      <a:pt x="99270" y="0"/>
                    </a:cubicBezTo>
                    <a:lnTo>
                      <a:pt x="496341" y="0"/>
                    </a:lnTo>
                    <a:cubicBezTo>
                      <a:pt x="551166" y="0"/>
                      <a:pt x="595611" y="44445"/>
                      <a:pt x="595611" y="99270"/>
                    </a:cubicBezTo>
                    <a:lnTo>
                      <a:pt x="595611" y="1033428"/>
                    </a:lnTo>
                    <a:cubicBezTo>
                      <a:pt x="595611" y="1088253"/>
                      <a:pt x="551166" y="1132698"/>
                      <a:pt x="496341" y="1132698"/>
                    </a:cubicBezTo>
                    <a:lnTo>
                      <a:pt x="99270" y="1132698"/>
                    </a:lnTo>
                    <a:cubicBezTo>
                      <a:pt x="44445" y="1132698"/>
                      <a:pt x="0" y="1088253"/>
                      <a:pt x="0" y="1033428"/>
                    </a:cubicBezTo>
                    <a:lnTo>
                      <a:pt x="0" y="9927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2414" tIns="55744" rIns="82415" bIns="55745" numCol="1" spcCol="1270" anchor="ctr" anchorCtr="0">
                <a:noAutofit/>
              </a:bodyPr>
              <a:lstStyle/>
              <a:p>
                <a:pPr marL="0" lvl="0" indent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CN" altLang="en-US" sz="2400" kern="1200" dirty="0">
                    <a:latin typeface="华文宋体" panose="02010600040101010101" pitchFamily="2" charset="-122"/>
                    <a:ea typeface="华文宋体" panose="02010600040101010101" pitchFamily="2" charset="-122"/>
                  </a:rPr>
                  <a:t>校内用户</a:t>
                </a:r>
              </a:p>
            </p:txBody>
          </p:sp>
        </p:grp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xmlns="" id="{AB86480D-2B40-40F6-9E2B-9A9600706513}"/>
                </a:ext>
              </a:extLst>
            </p:cNvPr>
            <p:cNvSpPr/>
            <p:nvPr/>
          </p:nvSpPr>
          <p:spPr>
            <a:xfrm>
              <a:off x="5657422" y="222098"/>
              <a:ext cx="1578874" cy="773656"/>
            </a:xfrm>
            <a:custGeom>
              <a:avLst/>
              <a:gdLst>
                <a:gd name="connsiteX0" fmla="*/ 0 w 595611"/>
                <a:gd name="connsiteY0" fmla="*/ 99270 h 1132698"/>
                <a:gd name="connsiteX1" fmla="*/ 99270 w 595611"/>
                <a:gd name="connsiteY1" fmla="*/ 0 h 1132698"/>
                <a:gd name="connsiteX2" fmla="*/ 496341 w 595611"/>
                <a:gd name="connsiteY2" fmla="*/ 0 h 1132698"/>
                <a:gd name="connsiteX3" fmla="*/ 595611 w 595611"/>
                <a:gd name="connsiteY3" fmla="*/ 99270 h 1132698"/>
                <a:gd name="connsiteX4" fmla="*/ 595611 w 595611"/>
                <a:gd name="connsiteY4" fmla="*/ 1033428 h 1132698"/>
                <a:gd name="connsiteX5" fmla="*/ 496341 w 595611"/>
                <a:gd name="connsiteY5" fmla="*/ 1132698 h 1132698"/>
                <a:gd name="connsiteX6" fmla="*/ 99270 w 595611"/>
                <a:gd name="connsiteY6" fmla="*/ 1132698 h 1132698"/>
                <a:gd name="connsiteX7" fmla="*/ 0 w 595611"/>
                <a:gd name="connsiteY7" fmla="*/ 1033428 h 1132698"/>
                <a:gd name="connsiteX8" fmla="*/ 0 w 595611"/>
                <a:gd name="connsiteY8" fmla="*/ 99270 h 1132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5611" h="1132698">
                  <a:moveTo>
                    <a:pt x="0" y="99270"/>
                  </a:moveTo>
                  <a:cubicBezTo>
                    <a:pt x="0" y="44445"/>
                    <a:pt x="44445" y="0"/>
                    <a:pt x="99270" y="0"/>
                  </a:cubicBezTo>
                  <a:lnTo>
                    <a:pt x="496341" y="0"/>
                  </a:lnTo>
                  <a:cubicBezTo>
                    <a:pt x="551166" y="0"/>
                    <a:pt x="595611" y="44445"/>
                    <a:pt x="595611" y="99270"/>
                  </a:cubicBezTo>
                  <a:lnTo>
                    <a:pt x="595611" y="1033428"/>
                  </a:lnTo>
                  <a:cubicBezTo>
                    <a:pt x="595611" y="1088253"/>
                    <a:pt x="551166" y="1132698"/>
                    <a:pt x="496341" y="1132698"/>
                  </a:cubicBezTo>
                  <a:lnTo>
                    <a:pt x="99270" y="1132698"/>
                  </a:lnTo>
                  <a:cubicBezTo>
                    <a:pt x="44445" y="1132698"/>
                    <a:pt x="0" y="1088253"/>
                    <a:pt x="0" y="1033428"/>
                  </a:cubicBezTo>
                  <a:lnTo>
                    <a:pt x="0" y="99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414" tIns="55744" rIns="82415" bIns="55745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400" kern="1200">
                  <a:latin typeface="华文宋体" panose="02010600040101010101" pitchFamily="2" charset="-122"/>
                  <a:ea typeface="华文宋体" panose="02010600040101010101" pitchFamily="2" charset="-122"/>
                </a:rPr>
                <a:t>校外用户</a:t>
              </a:r>
            </a:p>
          </p:txBody>
        </p: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="" id="{B47BBC5F-8BB2-4330-B830-A02F569717E6}"/>
                </a:ext>
              </a:extLst>
            </p:cNvPr>
            <p:cNvGrpSpPr/>
            <p:nvPr/>
          </p:nvGrpSpPr>
          <p:grpSpPr>
            <a:xfrm>
              <a:off x="4769868" y="1468653"/>
              <a:ext cx="3405165" cy="450740"/>
              <a:chOff x="266702" y="49392"/>
              <a:chExt cx="5721363" cy="477275"/>
            </a:xfrm>
          </p:grpSpPr>
          <p:sp>
            <p:nvSpPr>
              <p:cNvPr id="24" name="矩形: 圆顶角 23">
                <a:extLst>
                  <a:ext uri="{FF2B5EF4-FFF2-40B4-BE49-F238E27FC236}">
                    <a16:creationId xmlns:a16="http://schemas.microsoft.com/office/drawing/2014/main" xmlns="" id="{745C980D-6613-4327-BE04-A14D84D83A2F}"/>
                  </a:ext>
                </a:extLst>
              </p:cNvPr>
              <p:cNvSpPr/>
              <p:nvPr/>
            </p:nvSpPr>
            <p:spPr>
              <a:xfrm rot="5400000">
                <a:off x="2888747" y="-2335295"/>
                <a:ext cx="477275" cy="5246650"/>
              </a:xfrm>
              <a:prstGeom prst="round2SameRect">
                <a:avLst/>
              </a:prstGeom>
              <a:ln w="19050"/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矩形: 圆顶角 4">
                <a:extLst>
                  <a:ext uri="{FF2B5EF4-FFF2-40B4-BE49-F238E27FC236}">
                    <a16:creationId xmlns:a16="http://schemas.microsoft.com/office/drawing/2014/main" xmlns="" id="{E881D81F-40EE-4FD4-A166-82C384910778}"/>
                  </a:ext>
                </a:extLst>
              </p:cNvPr>
              <p:cNvSpPr txBox="1"/>
              <p:nvPr/>
            </p:nvSpPr>
            <p:spPr>
              <a:xfrm>
                <a:off x="266702" y="49392"/>
                <a:ext cx="5721363" cy="43067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9136" tIns="17780" rIns="17780" bIns="17780" numCol="1" spcCol="1270" anchor="ctr" anchorCtr="0">
                <a:noAutofit/>
              </a:bodyPr>
              <a:lstStyle/>
              <a:p>
                <a:pPr>
                  <a:spcBef>
                    <a:spcPts val="600"/>
                  </a:spcBef>
                </a:pPr>
                <a:endPara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xmlns="" id="{088B5AB8-2320-465A-B736-0C40BF4DA3A1}"/>
                </a:ext>
              </a:extLst>
            </p:cNvPr>
            <p:cNvGrpSpPr/>
            <p:nvPr/>
          </p:nvGrpSpPr>
          <p:grpSpPr>
            <a:xfrm>
              <a:off x="1967026" y="1468653"/>
              <a:ext cx="2523383" cy="449987"/>
              <a:chOff x="504060" y="49392"/>
              <a:chExt cx="5246650" cy="477275"/>
            </a:xfrm>
          </p:grpSpPr>
          <p:sp>
            <p:nvSpPr>
              <p:cNvPr id="28" name="矩形: 圆顶角 27">
                <a:extLst>
                  <a:ext uri="{FF2B5EF4-FFF2-40B4-BE49-F238E27FC236}">
                    <a16:creationId xmlns:a16="http://schemas.microsoft.com/office/drawing/2014/main" xmlns="" id="{6C1ED973-FA73-4118-BF39-67AA81DB38A8}"/>
                  </a:ext>
                </a:extLst>
              </p:cNvPr>
              <p:cNvSpPr/>
              <p:nvPr/>
            </p:nvSpPr>
            <p:spPr>
              <a:xfrm rot="5400000">
                <a:off x="2888747" y="-2335295"/>
                <a:ext cx="477275" cy="5246650"/>
              </a:xfrm>
              <a:prstGeom prst="round2SameRect">
                <a:avLst/>
              </a:prstGeom>
              <a:ln w="19050"/>
            </p:spPr>
            <p:style>
              <a:lnRef idx="2">
                <a:schemeClr val="accen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矩形: 圆顶角 4">
                <a:extLst>
                  <a:ext uri="{FF2B5EF4-FFF2-40B4-BE49-F238E27FC236}">
                    <a16:creationId xmlns:a16="http://schemas.microsoft.com/office/drawing/2014/main" xmlns="" id="{2EFE795C-45F3-496D-8281-C208D3ECB77B}"/>
                  </a:ext>
                </a:extLst>
              </p:cNvPr>
              <p:cNvSpPr txBox="1"/>
              <p:nvPr/>
            </p:nvSpPr>
            <p:spPr>
              <a:xfrm>
                <a:off x="829877" y="64618"/>
                <a:ext cx="4331915" cy="43067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99136" tIns="17780" rIns="17780" bIns="17780" numCol="1" spcCol="1270" anchor="ctr" anchorCtr="0">
                <a:no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zh-CN" altLang="en-US" kern="1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仪器</a:t>
                </a:r>
                <a:r>
                  <a:rPr lang="zh-CN" altLang="zh-CN" kern="10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共享</a:t>
                </a:r>
                <a:r>
                  <a:rPr lang="zh-CN" altLang="zh-CN" kern="1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系统注册</a:t>
                </a:r>
                <a:endPara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xmlns="" id="{4EAD88D5-6E9B-48C9-BC80-4747BD46C7E9}"/>
                </a:ext>
              </a:extLst>
            </p:cNvPr>
            <p:cNvSpPr/>
            <p:nvPr/>
          </p:nvSpPr>
          <p:spPr>
            <a:xfrm rot="5400000">
              <a:off x="2828312" y="2045521"/>
              <a:ext cx="468205" cy="257876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xmlns="" id="{2BE6CE03-3C57-45ED-AADB-40AB25DB68B4}"/>
                </a:ext>
              </a:extLst>
            </p:cNvPr>
            <p:cNvSpPr/>
            <p:nvPr/>
          </p:nvSpPr>
          <p:spPr>
            <a:xfrm rot="5400000">
              <a:off x="6273833" y="2034432"/>
              <a:ext cx="467629" cy="249535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xmlns="" id="{056D3FE4-4DAA-4EDD-92AD-4BD56CA950B9}"/>
                </a:ext>
              </a:extLst>
            </p:cNvPr>
            <p:cNvSpPr/>
            <p:nvPr/>
          </p:nvSpPr>
          <p:spPr>
            <a:xfrm rot="5400000">
              <a:off x="6306219" y="1082400"/>
              <a:ext cx="394218" cy="257875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xmlns="" id="{A097BA58-A5D1-4B55-A1DD-42A876A8E6FB}"/>
                </a:ext>
              </a:extLst>
            </p:cNvPr>
            <p:cNvSpPr txBox="1"/>
            <p:nvPr/>
          </p:nvSpPr>
          <p:spPr>
            <a:xfrm>
              <a:off x="1822151" y="2500051"/>
              <a:ext cx="62761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转账</a:t>
              </a:r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到</a:t>
              </a:r>
              <a:r>
                <a:rPr lang="zh-CN" altLang="en-US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校财务处</a:t>
              </a:r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仪器</a:t>
              </a:r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共享</a:t>
              </a:r>
              <a:r>
                <a:rPr lang="zh-CN" altLang="zh-CN" kern="1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专用账户</a:t>
              </a:r>
              <a:r>
                <a:rPr lang="en-US" altLang="zh-CN" kern="1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-</a:t>
              </a:r>
              <a:r>
                <a:rPr lang="zh-CN" altLang="zh-CN" kern="1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材</a:t>
              </a:r>
              <a:r>
                <a:rPr lang="zh-CN" altLang="zh-CN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化</a:t>
              </a:r>
              <a:r>
                <a:rPr lang="zh-CN" altLang="zh-CN" kern="1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学院</a:t>
              </a:r>
              <a:r>
                <a:rPr lang="zh-CN" altLang="en-US" kern="1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分户</a:t>
              </a:r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</a:t>
              </a:r>
              <a:endParaRPr lang="en-US" altLang="zh-CN" sz="1800" kern="1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ctr"/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凭</a:t>
              </a:r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转账票据</a:t>
              </a:r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到</a:t>
              </a:r>
              <a:r>
                <a: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西辅楼</a:t>
              </a:r>
              <a:r>
                <a:rPr lang="en-US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3101</a:t>
              </a:r>
              <a:r>
                <a: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室</a:t>
              </a:r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兑换</a:t>
              </a:r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等额机时票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xmlns="" id="{E0D7C281-B7C6-440D-9C8D-190A86AA5D05}"/>
                </a:ext>
              </a:extLst>
            </p:cNvPr>
            <p:cNvSpPr txBox="1"/>
            <p:nvPr/>
          </p:nvSpPr>
          <p:spPr>
            <a:xfrm>
              <a:off x="1965299" y="3661016"/>
              <a:ext cx="606846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1800" kern="100" dirty="0">
                  <a:effectLst/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线上预约</a:t>
              </a:r>
              <a:r>
                <a:rPr lang="zh-CN" altLang="en-US" sz="1800" kern="100" dirty="0">
                  <a:effectLst/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：</a:t>
              </a:r>
              <a:r>
                <a: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登陆安徽建筑大学大型仪器设备开放共享平台，网址:</a:t>
              </a:r>
              <a:r>
                <a:rPr lang="en-US" altLang="en-US" sz="1800" kern="1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https://www.ahjzu.edu.cn/fxcs/8124/list.htm</a:t>
              </a:r>
              <a:r>
                <a: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，点击“仪器查询”，进入大型仪器设备搜索页面进行</a:t>
              </a:r>
              <a:r>
                <a:rPr lang="zh-CN" altLang="en-US" kern="1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预约。</a:t>
              </a:r>
              <a:endParaRPr lang="en-US" altLang="zh-CN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r>
                <a:rPr lang="zh-CN" altLang="en-US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线下咨询预约电话：</a:t>
              </a:r>
              <a:r>
                <a:rPr lang="en-US" altLang="zh-CN" kern="1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0551-63828262</a:t>
              </a:r>
            </a:p>
            <a:p>
              <a:endParaRPr lang="zh-CN" altLang="en-US" dirty="0"/>
            </a:p>
            <a:p>
              <a:endParaRPr lang="zh-CN" altLang="en-US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ctr"/>
              <a:endParaRPr lang="en-US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xmlns="" id="{7CD8CA64-7B6D-4423-84E7-3FA0B4CBBBF9}"/>
                </a:ext>
              </a:extLst>
            </p:cNvPr>
            <p:cNvSpPr txBox="1"/>
            <p:nvPr/>
          </p:nvSpPr>
          <p:spPr>
            <a:xfrm>
              <a:off x="1935052" y="5304856"/>
              <a:ext cx="6068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按预约时间测试</a:t>
              </a:r>
              <a:r>
                <a:rPr lang="zh-CN" altLang="en-US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</a:t>
              </a:r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交测试机时票</a:t>
              </a:r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，</a:t>
              </a:r>
              <a:endParaRPr lang="en-US" altLang="zh-CN" sz="1800" kern="100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algn="ctr"/>
              <a:r>
                <a:rPr lang="zh-CN" altLang="zh-CN" sz="1800" kern="100" dirty="0" smtClean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测试</a:t>
              </a:r>
              <a:r>
                <a:rPr lang="zh-CN" altLang="zh-CN" sz="18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中心管理人员核验后提供测试数据</a:t>
              </a:r>
              <a:endParaRPr lang="zh-CN" altLang="en-US" dirty="0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xmlns="" id="{EF2C3C72-F5E7-425B-8C61-750076FECC84}"/>
                </a:ext>
              </a:extLst>
            </p:cNvPr>
            <p:cNvSpPr/>
            <p:nvPr/>
          </p:nvSpPr>
          <p:spPr>
            <a:xfrm rot="5400000">
              <a:off x="4580641" y="3230377"/>
              <a:ext cx="268414" cy="283870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xmlns="" id="{3785C8DA-04CD-4DB0-A3CC-8F0155B8F132}"/>
                </a:ext>
              </a:extLst>
            </p:cNvPr>
            <p:cNvSpPr/>
            <p:nvPr/>
          </p:nvSpPr>
          <p:spPr>
            <a:xfrm rot="5400000">
              <a:off x="4580641" y="4930140"/>
              <a:ext cx="268414" cy="283870"/>
            </a:xfrm>
            <a:custGeom>
              <a:avLst/>
              <a:gdLst>
                <a:gd name="connsiteX0" fmla="*/ 0 w 1883178"/>
                <a:gd name="connsiteY0" fmla="*/ 48896 h 391171"/>
                <a:gd name="connsiteX1" fmla="*/ 1687593 w 1883178"/>
                <a:gd name="connsiteY1" fmla="*/ 48896 h 391171"/>
                <a:gd name="connsiteX2" fmla="*/ 1687593 w 1883178"/>
                <a:gd name="connsiteY2" fmla="*/ 0 h 391171"/>
                <a:gd name="connsiteX3" fmla="*/ 1883178 w 1883178"/>
                <a:gd name="connsiteY3" fmla="*/ 195586 h 391171"/>
                <a:gd name="connsiteX4" fmla="*/ 1687593 w 1883178"/>
                <a:gd name="connsiteY4" fmla="*/ 391171 h 391171"/>
                <a:gd name="connsiteX5" fmla="*/ 1687593 w 1883178"/>
                <a:gd name="connsiteY5" fmla="*/ 342275 h 391171"/>
                <a:gd name="connsiteX6" fmla="*/ 0 w 1883178"/>
                <a:gd name="connsiteY6" fmla="*/ 342275 h 391171"/>
                <a:gd name="connsiteX7" fmla="*/ 0 w 1883178"/>
                <a:gd name="connsiteY7" fmla="*/ 48896 h 391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3178" h="391171">
                  <a:moveTo>
                    <a:pt x="0" y="48896"/>
                  </a:moveTo>
                  <a:lnTo>
                    <a:pt x="1687593" y="48896"/>
                  </a:lnTo>
                  <a:lnTo>
                    <a:pt x="1687593" y="0"/>
                  </a:lnTo>
                  <a:lnTo>
                    <a:pt x="1883178" y="195586"/>
                  </a:lnTo>
                  <a:lnTo>
                    <a:pt x="1687593" y="391171"/>
                  </a:lnTo>
                  <a:lnTo>
                    <a:pt x="1687593" y="342275"/>
                  </a:lnTo>
                  <a:lnTo>
                    <a:pt x="0" y="342275"/>
                  </a:lnTo>
                  <a:lnTo>
                    <a:pt x="0" y="48896"/>
                  </a:lnTo>
                  <a:close/>
                </a:path>
              </a:pathLst>
            </a:custGeom>
            <a:solidFill>
              <a:schemeClr val="accent6">
                <a:alpha val="90000"/>
              </a:schemeClr>
            </a:solidFill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1" tIns="53976" rIns="151768" bIns="53976" numCol="1" spcCol="1270" anchor="t" anchorCtr="0">
              <a:noAutofit/>
            </a:bodyPr>
            <a:lstStyle/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  <a:p>
              <a:pPr marL="57150" lvl="1" indent="-57150" algn="l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zh-CN" altLang="en-US" sz="800" kern="1200"/>
            </a:p>
          </p:txBody>
        </p:sp>
      </p:grpSp>
      <p:sp>
        <p:nvSpPr>
          <p:cNvPr id="34" name="矩形: 圆顶角 4">
            <a:extLst>
              <a:ext uri="{FF2B5EF4-FFF2-40B4-BE49-F238E27FC236}">
                <a16:creationId xmlns:a16="http://schemas.microsoft.com/office/drawing/2014/main" xmlns="" id="{2EFE795C-45F3-496D-8281-C208D3ECB77B}"/>
              </a:ext>
            </a:extLst>
          </p:cNvPr>
          <p:cNvSpPr txBox="1"/>
          <p:nvPr/>
        </p:nvSpPr>
        <p:spPr>
          <a:xfrm>
            <a:off x="5642458" y="1468653"/>
            <a:ext cx="2070850" cy="40605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7780" rIns="17780" bIns="17780" numCol="1" spcCol="1270" anchor="ctr" anchorCtr="0">
            <a:noAutofit/>
          </a:bodyPr>
          <a:lstStyle/>
          <a:p>
            <a:pPr>
              <a:spcBef>
                <a:spcPts val="600"/>
              </a:spcBef>
            </a:pPr>
            <a:r>
              <a:rPr lang="zh-CN" altLang="en-US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电话咨询预约</a:t>
            </a:r>
            <a:endParaRPr lang="zh-CN" altLang="en-US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8408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</TotalTime>
  <Words>98</Words>
  <Application>Microsoft Office PowerPoint</Application>
  <PresentationFormat>全屏显示(4:3)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中国装配式建筑产业政策、现状及发展趋势探究</dc:title>
  <dc:creator>win8</dc:creator>
  <cp:lastModifiedBy>hp</cp:lastModifiedBy>
  <cp:revision>37</cp:revision>
  <dcterms:created xsi:type="dcterms:W3CDTF">2021-04-08T03:05:20Z</dcterms:created>
  <dcterms:modified xsi:type="dcterms:W3CDTF">2021-09-06T07:28:45Z</dcterms:modified>
</cp:coreProperties>
</file>